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6" r:id="rId2"/>
    <p:sldId id="264" r:id="rId3"/>
    <p:sldId id="265" r:id="rId4"/>
    <p:sldId id="263" r:id="rId5"/>
    <p:sldId id="257" r:id="rId6"/>
    <p:sldId id="262" r:id="rId7"/>
  </p:sldIdLst>
  <p:sldSz cx="3563938" cy="7559675"/>
  <p:notesSz cx="8794750" cy="6094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B7C631-1DCA-92D3-8F1A-89B591673A04}" name="Anna Winiwarter" initials="AW" userId="S::anw@spectroinlets.com::d9c3fa3c-96ec-40c4-8829-d564de28a7a3" providerId="AD"/>
  <p188:author id="{945DF3C5-0E78-1AE8-F273-87E617403BA8}" name="Kim Degn Jensen" initials="KDJ" userId="ea24323cf633a79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F26"/>
    <a:srgbClr val="F0E1C2"/>
    <a:srgbClr val="D12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7" autoAdjust="0"/>
    <p:restoredTop sz="84165" autoAdjust="0"/>
  </p:normalViewPr>
  <p:slideViewPr>
    <p:cSldViewPr snapToGrid="0">
      <p:cViewPr>
        <p:scale>
          <a:sx n="150" d="100"/>
          <a:sy n="150" d="100"/>
        </p:scale>
        <p:origin x="2224" y="1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11059" cy="306132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982166" y="0"/>
            <a:ext cx="3811059" cy="306132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r">
              <a:defRPr sz="1100"/>
            </a:lvl1pPr>
          </a:lstStyle>
          <a:p>
            <a:fld id="{7338B981-8BA6-45EB-8EF7-C3F5392D5819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913188" y="762000"/>
            <a:ext cx="968375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391" tIns="40695" rIns="81391" bIns="4069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879475" y="2932937"/>
            <a:ext cx="7035800" cy="2399675"/>
          </a:xfrm>
          <a:prstGeom prst="rect">
            <a:avLst/>
          </a:prstGeom>
        </p:spPr>
        <p:txBody>
          <a:bodyPr vert="horz" lIns="81391" tIns="40695" rIns="81391" bIns="4069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5788283"/>
            <a:ext cx="3811059" cy="306131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l">
              <a:defRPr sz="11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982166" y="5788283"/>
            <a:ext cx="3811059" cy="306131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r">
              <a:defRPr sz="1100"/>
            </a:lvl1pPr>
          </a:lstStyle>
          <a:p>
            <a:fld id="{15C8A4EB-9258-4306-BD80-2B85338C3A6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89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2nd most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sheet</a:t>
            </a:r>
            <a:r>
              <a:rPr lang="da-DK" dirty="0"/>
              <a:t> deal with </a:t>
            </a:r>
            <a:r>
              <a:rPr lang="da-DK" dirty="0" err="1"/>
              <a:t>quantitfication</a:t>
            </a:r>
            <a:r>
              <a:rPr lang="da-DK" dirty="0"/>
              <a:t> and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293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Most </a:t>
            </a:r>
            <a:r>
              <a:rPr lang="da-DK" dirty="0" err="1"/>
              <a:t>important</a:t>
            </a:r>
            <a:r>
              <a:rPr lang="da-DK" dirty="0"/>
              <a:t> page: </a:t>
            </a:r>
            <a:r>
              <a:rPr lang="da-DK" dirty="0" err="1"/>
              <a:t>contains</a:t>
            </a:r>
            <a:r>
              <a:rPr lang="da-DK" dirty="0"/>
              <a:t> all the most ”</a:t>
            </a:r>
            <a:r>
              <a:rPr lang="da-DK" dirty="0" err="1"/>
              <a:t>important</a:t>
            </a:r>
            <a:r>
              <a:rPr lang="da-DK" dirty="0"/>
              <a:t>” </a:t>
            </a:r>
            <a:r>
              <a:rPr lang="da-DK" dirty="0" err="1"/>
              <a:t>key</a:t>
            </a:r>
            <a:r>
              <a:rPr lang="da-DK" dirty="0"/>
              <a:t> features: </a:t>
            </a:r>
            <a:r>
              <a:rPr lang="da-DK" dirty="0" err="1"/>
              <a:t>response</a:t>
            </a:r>
            <a:r>
              <a:rPr lang="da-DK" dirty="0"/>
              <a:t> time, </a:t>
            </a:r>
            <a:r>
              <a:rPr lang="da-DK" dirty="0" err="1"/>
              <a:t>sensitivity</a:t>
            </a:r>
            <a:r>
              <a:rPr lang="da-DK" dirty="0"/>
              <a:t> etc.</a:t>
            </a:r>
            <a:r>
              <a:rPr lang="da-DK" sz="1800" dirty="0">
                <a:effectLst/>
                <a:latin typeface="Segoe UI" panose="020B0502040204020203" pitchFamily="34" charset="0"/>
              </a:rPr>
              <a:t> </a:t>
            </a:r>
            <a:r>
              <a:rPr lang="da-DK" sz="1800" dirty="0" err="1">
                <a:effectLst/>
                <a:latin typeface="Segoe UI" panose="020B0502040204020203" pitchFamily="34" charset="0"/>
              </a:rPr>
              <a:t>Extraordinarily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33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Front page of the </a:t>
            </a:r>
            <a:r>
              <a:rPr lang="da-DK" dirty="0" err="1"/>
              <a:t>pamphlet</a:t>
            </a:r>
            <a:r>
              <a:rPr lang="da-DK" dirty="0"/>
              <a:t>; </a:t>
            </a:r>
            <a:r>
              <a:rPr lang="da-DK" dirty="0" err="1"/>
              <a:t>introduce</a:t>
            </a:r>
            <a:r>
              <a:rPr lang="da-DK" dirty="0"/>
              <a:t> the </a:t>
            </a:r>
            <a:r>
              <a:rPr lang="da-DK" dirty="0" err="1"/>
              <a:t>potntial</a:t>
            </a:r>
            <a:r>
              <a:rPr lang="da-DK" dirty="0"/>
              <a:t> </a:t>
            </a:r>
            <a:r>
              <a:rPr lang="da-DK" dirty="0" err="1"/>
              <a:t>customer</a:t>
            </a:r>
            <a:r>
              <a:rPr lang="da-DK" dirty="0"/>
              <a:t> tot he product. The big </a:t>
            </a:r>
            <a:r>
              <a:rPr lang="da-DK" dirty="0" err="1"/>
              <a:t>drawback</a:t>
            </a:r>
            <a:r>
              <a:rPr lang="da-DK" dirty="0"/>
              <a:t> is </a:t>
            </a:r>
            <a:r>
              <a:rPr lang="da-DK" dirty="0" err="1"/>
              <a:t>having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on the front page, </a:t>
            </a:r>
            <a:r>
              <a:rPr lang="da-DK" dirty="0" err="1"/>
              <a:t>though</a:t>
            </a:r>
            <a:r>
              <a:rPr lang="da-DK" dirty="0"/>
              <a:t> not </a:t>
            </a:r>
            <a:r>
              <a:rPr lang="da-DK" dirty="0" err="1"/>
              <a:t>uncommon</a:t>
            </a:r>
            <a:r>
              <a:rPr lang="da-DK" dirty="0"/>
              <a:t> it </a:t>
            </a:r>
            <a:r>
              <a:rPr lang="da-DK" dirty="0" err="1"/>
              <a:t>does</a:t>
            </a:r>
            <a:r>
              <a:rPr lang="da-DK" dirty="0"/>
              <a:t> </a:t>
            </a:r>
            <a:r>
              <a:rPr lang="da-DK" dirty="0" err="1"/>
              <a:t>make</a:t>
            </a:r>
            <a:r>
              <a:rPr lang="da-DK" dirty="0"/>
              <a:t> it a </a:t>
            </a:r>
            <a:r>
              <a:rPr lang="da-DK" dirty="0" err="1"/>
              <a:t>little</a:t>
            </a:r>
            <a:r>
              <a:rPr lang="da-DK" dirty="0"/>
              <a:t> ”</a:t>
            </a:r>
            <a:r>
              <a:rPr lang="da-DK" dirty="0" err="1"/>
              <a:t>text</a:t>
            </a:r>
            <a:r>
              <a:rPr lang="da-DK" dirty="0"/>
              <a:t> heavy”. Note the ”</a:t>
            </a:r>
            <a:r>
              <a:rPr lang="da-DK" dirty="0" err="1"/>
              <a:t>Working</a:t>
            </a:r>
            <a:r>
              <a:rPr lang="da-DK" dirty="0"/>
              <a:t> </a:t>
            </a:r>
            <a:r>
              <a:rPr lang="da-DK" dirty="0" err="1"/>
              <a:t>principle</a:t>
            </a:r>
            <a:r>
              <a:rPr lang="da-DK" dirty="0"/>
              <a:t>” </a:t>
            </a:r>
            <a:r>
              <a:rPr lang="da-DK" dirty="0" err="1"/>
              <a:t>somewhat</a:t>
            </a:r>
            <a:r>
              <a:rPr lang="da-DK" dirty="0"/>
              <a:t> </a:t>
            </a:r>
            <a:r>
              <a:rPr lang="da-DK" dirty="0" err="1"/>
              <a:t>refer</a:t>
            </a:r>
            <a:r>
              <a:rPr lang="da-DK" dirty="0"/>
              <a:t> to the </a:t>
            </a:r>
            <a:r>
              <a:rPr lang="da-DK" dirty="0" err="1"/>
              <a:t>figure</a:t>
            </a:r>
            <a:r>
              <a:rPr lang="da-DK" dirty="0"/>
              <a:t> on the ”</a:t>
            </a:r>
            <a:r>
              <a:rPr lang="da-DK" dirty="0" err="1"/>
              <a:t>preceeding</a:t>
            </a:r>
            <a:r>
              <a:rPr lang="da-DK" dirty="0"/>
              <a:t>” page.</a:t>
            </a:r>
          </a:p>
          <a:p>
            <a:endParaRPr lang="da-DK" dirty="0"/>
          </a:p>
          <a:p>
            <a:endParaRPr lang="en-US" sz="1200" dirty="0">
              <a:highlight>
                <a:srgbClr val="FFFF00"/>
              </a:highlight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39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Fast gas </a:t>
            </a:r>
            <a:r>
              <a:rPr lang="da-DK" dirty="0" err="1"/>
              <a:t>swithing</a:t>
            </a:r>
            <a:r>
              <a:rPr lang="da-DK" dirty="0"/>
              <a:t> and software, </a:t>
            </a:r>
            <a:r>
              <a:rPr lang="da-DK" dirty="0" err="1"/>
              <a:t>merged</a:t>
            </a:r>
            <a:r>
              <a:rPr lang="da-DK" dirty="0"/>
              <a:t> in a ”system/SW” page, </a:t>
            </a:r>
            <a:r>
              <a:rPr lang="da-DK" dirty="0" err="1"/>
              <a:t>thinks</a:t>
            </a:r>
            <a:r>
              <a:rPr lang="da-DK" dirty="0"/>
              <a:t> it </a:t>
            </a:r>
            <a:r>
              <a:rPr lang="da-DK" dirty="0" err="1"/>
              <a:t>works</a:t>
            </a:r>
            <a:r>
              <a:rPr lang="da-DK" dirty="0"/>
              <a:t> </a:t>
            </a:r>
            <a:r>
              <a:rPr lang="da-DK" dirty="0" err="1"/>
              <a:t>well</a:t>
            </a:r>
            <a:r>
              <a:rPr lang="da-DK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362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, </a:t>
            </a:r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make</a:t>
            </a:r>
            <a:r>
              <a:rPr lang="da-DK" dirty="0"/>
              <a:t> sense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85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Back page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8A4EB-9258-4306-BD80-2B85338C3A6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933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96" y="1237197"/>
            <a:ext cx="3029347" cy="2631887"/>
          </a:xfrm>
        </p:spPr>
        <p:txBody>
          <a:bodyPr anchor="b"/>
          <a:lstStyle>
            <a:lvl1pPr algn="ctr">
              <a:defRPr sz="233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92" y="3970580"/>
            <a:ext cx="2672954" cy="1825171"/>
          </a:xfrm>
        </p:spPr>
        <p:txBody>
          <a:bodyPr/>
          <a:lstStyle>
            <a:lvl1pPr marL="0" indent="0" algn="ctr">
              <a:buNone/>
              <a:defRPr sz="936"/>
            </a:lvl1pPr>
            <a:lvl2pPr marL="178217" indent="0" algn="ctr">
              <a:buNone/>
              <a:defRPr sz="780"/>
            </a:lvl2pPr>
            <a:lvl3pPr marL="356433" indent="0" algn="ctr">
              <a:buNone/>
              <a:defRPr sz="702"/>
            </a:lvl3pPr>
            <a:lvl4pPr marL="534650" indent="0" algn="ctr">
              <a:buNone/>
              <a:defRPr sz="624"/>
            </a:lvl4pPr>
            <a:lvl5pPr marL="712866" indent="0" algn="ctr">
              <a:buNone/>
              <a:defRPr sz="624"/>
            </a:lvl5pPr>
            <a:lvl6pPr marL="891083" indent="0" algn="ctr">
              <a:buNone/>
              <a:defRPr sz="624"/>
            </a:lvl6pPr>
            <a:lvl7pPr marL="1069299" indent="0" algn="ctr">
              <a:buNone/>
              <a:defRPr sz="624"/>
            </a:lvl7pPr>
            <a:lvl8pPr marL="1247516" indent="0" algn="ctr">
              <a:buNone/>
              <a:defRPr sz="624"/>
            </a:lvl8pPr>
            <a:lvl9pPr marL="1425732" indent="0" algn="ctr">
              <a:buNone/>
              <a:defRPr sz="624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610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776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0443" y="402483"/>
            <a:ext cx="768474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021" y="402483"/>
            <a:ext cx="2260873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151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65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64" y="1884671"/>
            <a:ext cx="3073897" cy="3144614"/>
          </a:xfrm>
        </p:spPr>
        <p:txBody>
          <a:bodyPr anchor="b"/>
          <a:lstStyle>
            <a:lvl1pPr>
              <a:defRPr sz="2339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164" y="5059035"/>
            <a:ext cx="3073897" cy="1653678"/>
          </a:xfrm>
        </p:spPr>
        <p:txBody>
          <a:bodyPr/>
          <a:lstStyle>
            <a:lvl1pPr marL="0" indent="0">
              <a:buNone/>
              <a:defRPr sz="936">
                <a:solidFill>
                  <a:schemeClr val="tx1"/>
                </a:solidFill>
              </a:defRPr>
            </a:lvl1pPr>
            <a:lvl2pPr marL="178217" indent="0">
              <a:buNone/>
              <a:defRPr sz="780">
                <a:solidFill>
                  <a:schemeClr val="tx1">
                    <a:tint val="75000"/>
                  </a:schemeClr>
                </a:solidFill>
              </a:defRPr>
            </a:lvl2pPr>
            <a:lvl3pPr marL="35643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3pPr>
            <a:lvl4pPr marL="534650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4pPr>
            <a:lvl5pPr marL="71286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5pPr>
            <a:lvl6pPr marL="891083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6pPr>
            <a:lvl7pPr marL="1069299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7pPr>
            <a:lvl8pPr marL="124751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8pPr>
            <a:lvl9pPr marL="1425732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5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021" y="2012414"/>
            <a:ext cx="1514674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4243" y="2012414"/>
            <a:ext cx="1514674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69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402484"/>
            <a:ext cx="3073897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485" y="1853171"/>
            <a:ext cx="1507713" cy="908210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17" indent="0">
              <a:buNone/>
              <a:defRPr sz="780" b="1"/>
            </a:lvl2pPr>
            <a:lvl3pPr marL="356433" indent="0">
              <a:buNone/>
              <a:defRPr sz="702" b="1"/>
            </a:lvl3pPr>
            <a:lvl4pPr marL="534650" indent="0">
              <a:buNone/>
              <a:defRPr sz="624" b="1"/>
            </a:lvl4pPr>
            <a:lvl5pPr marL="712866" indent="0">
              <a:buNone/>
              <a:defRPr sz="624" b="1"/>
            </a:lvl5pPr>
            <a:lvl6pPr marL="891083" indent="0">
              <a:buNone/>
              <a:defRPr sz="624" b="1"/>
            </a:lvl6pPr>
            <a:lvl7pPr marL="1069299" indent="0">
              <a:buNone/>
              <a:defRPr sz="624" b="1"/>
            </a:lvl7pPr>
            <a:lvl8pPr marL="1247516" indent="0">
              <a:buNone/>
              <a:defRPr sz="624" b="1"/>
            </a:lvl8pPr>
            <a:lvl9pPr marL="1425732" indent="0">
              <a:buNone/>
              <a:defRPr sz="62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485" y="2761381"/>
            <a:ext cx="1507713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4244" y="1853171"/>
            <a:ext cx="1515138" cy="908210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17" indent="0">
              <a:buNone/>
              <a:defRPr sz="780" b="1"/>
            </a:lvl2pPr>
            <a:lvl3pPr marL="356433" indent="0">
              <a:buNone/>
              <a:defRPr sz="702" b="1"/>
            </a:lvl3pPr>
            <a:lvl4pPr marL="534650" indent="0">
              <a:buNone/>
              <a:defRPr sz="624" b="1"/>
            </a:lvl4pPr>
            <a:lvl5pPr marL="712866" indent="0">
              <a:buNone/>
              <a:defRPr sz="624" b="1"/>
            </a:lvl5pPr>
            <a:lvl6pPr marL="891083" indent="0">
              <a:buNone/>
              <a:defRPr sz="624" b="1"/>
            </a:lvl6pPr>
            <a:lvl7pPr marL="1069299" indent="0">
              <a:buNone/>
              <a:defRPr sz="624" b="1"/>
            </a:lvl7pPr>
            <a:lvl8pPr marL="1247516" indent="0">
              <a:buNone/>
              <a:defRPr sz="624" b="1"/>
            </a:lvl8pPr>
            <a:lvl9pPr marL="1425732" indent="0">
              <a:buNone/>
              <a:defRPr sz="62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4244" y="2761381"/>
            <a:ext cx="1515138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9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540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08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503978"/>
            <a:ext cx="1149463" cy="1763924"/>
          </a:xfrm>
        </p:spPr>
        <p:txBody>
          <a:bodyPr anchor="b"/>
          <a:lstStyle>
            <a:lvl1pPr>
              <a:defRPr sz="124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138" y="1088455"/>
            <a:ext cx="1804244" cy="5372269"/>
          </a:xfrm>
        </p:spPr>
        <p:txBody>
          <a:bodyPr/>
          <a:lstStyle>
            <a:lvl1pPr>
              <a:defRPr sz="1247"/>
            </a:lvl1pPr>
            <a:lvl2pPr>
              <a:defRPr sz="1091"/>
            </a:lvl2pPr>
            <a:lvl3pPr>
              <a:defRPr sz="936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" y="2267902"/>
            <a:ext cx="1149463" cy="4201570"/>
          </a:xfrm>
        </p:spPr>
        <p:txBody>
          <a:bodyPr/>
          <a:lstStyle>
            <a:lvl1pPr marL="0" indent="0">
              <a:buNone/>
              <a:defRPr sz="624"/>
            </a:lvl1pPr>
            <a:lvl2pPr marL="178217" indent="0">
              <a:buNone/>
              <a:defRPr sz="546"/>
            </a:lvl2pPr>
            <a:lvl3pPr marL="356433" indent="0">
              <a:buNone/>
              <a:defRPr sz="468"/>
            </a:lvl3pPr>
            <a:lvl4pPr marL="534650" indent="0">
              <a:buNone/>
              <a:defRPr sz="390"/>
            </a:lvl4pPr>
            <a:lvl5pPr marL="712866" indent="0">
              <a:buNone/>
              <a:defRPr sz="390"/>
            </a:lvl5pPr>
            <a:lvl6pPr marL="891083" indent="0">
              <a:buNone/>
              <a:defRPr sz="390"/>
            </a:lvl6pPr>
            <a:lvl7pPr marL="1069299" indent="0">
              <a:buNone/>
              <a:defRPr sz="390"/>
            </a:lvl7pPr>
            <a:lvl8pPr marL="1247516" indent="0">
              <a:buNone/>
              <a:defRPr sz="390"/>
            </a:lvl8pPr>
            <a:lvl9pPr marL="1425732" indent="0">
              <a:buNone/>
              <a:defRPr sz="39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74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85" y="503978"/>
            <a:ext cx="1149463" cy="1763924"/>
          </a:xfrm>
        </p:spPr>
        <p:txBody>
          <a:bodyPr anchor="b"/>
          <a:lstStyle>
            <a:lvl1pPr>
              <a:defRPr sz="124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138" y="1088455"/>
            <a:ext cx="1804244" cy="5372269"/>
          </a:xfrm>
        </p:spPr>
        <p:txBody>
          <a:bodyPr anchor="t"/>
          <a:lstStyle>
            <a:lvl1pPr marL="0" indent="0">
              <a:buNone/>
              <a:defRPr sz="1247"/>
            </a:lvl1pPr>
            <a:lvl2pPr marL="178217" indent="0">
              <a:buNone/>
              <a:defRPr sz="1091"/>
            </a:lvl2pPr>
            <a:lvl3pPr marL="356433" indent="0">
              <a:buNone/>
              <a:defRPr sz="936"/>
            </a:lvl3pPr>
            <a:lvl4pPr marL="534650" indent="0">
              <a:buNone/>
              <a:defRPr sz="780"/>
            </a:lvl4pPr>
            <a:lvl5pPr marL="712866" indent="0">
              <a:buNone/>
              <a:defRPr sz="780"/>
            </a:lvl5pPr>
            <a:lvl6pPr marL="891083" indent="0">
              <a:buNone/>
              <a:defRPr sz="780"/>
            </a:lvl6pPr>
            <a:lvl7pPr marL="1069299" indent="0">
              <a:buNone/>
              <a:defRPr sz="780"/>
            </a:lvl7pPr>
            <a:lvl8pPr marL="1247516" indent="0">
              <a:buNone/>
              <a:defRPr sz="780"/>
            </a:lvl8pPr>
            <a:lvl9pPr marL="1425732" indent="0">
              <a:buNone/>
              <a:defRPr sz="78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85" y="2267902"/>
            <a:ext cx="1149463" cy="4201570"/>
          </a:xfrm>
        </p:spPr>
        <p:txBody>
          <a:bodyPr/>
          <a:lstStyle>
            <a:lvl1pPr marL="0" indent="0">
              <a:buNone/>
              <a:defRPr sz="624"/>
            </a:lvl1pPr>
            <a:lvl2pPr marL="178217" indent="0">
              <a:buNone/>
              <a:defRPr sz="546"/>
            </a:lvl2pPr>
            <a:lvl3pPr marL="356433" indent="0">
              <a:buNone/>
              <a:defRPr sz="468"/>
            </a:lvl3pPr>
            <a:lvl4pPr marL="534650" indent="0">
              <a:buNone/>
              <a:defRPr sz="390"/>
            </a:lvl4pPr>
            <a:lvl5pPr marL="712866" indent="0">
              <a:buNone/>
              <a:defRPr sz="390"/>
            </a:lvl5pPr>
            <a:lvl6pPr marL="891083" indent="0">
              <a:buNone/>
              <a:defRPr sz="390"/>
            </a:lvl6pPr>
            <a:lvl7pPr marL="1069299" indent="0">
              <a:buNone/>
              <a:defRPr sz="390"/>
            </a:lvl7pPr>
            <a:lvl8pPr marL="1247516" indent="0">
              <a:buNone/>
              <a:defRPr sz="390"/>
            </a:lvl8pPr>
            <a:lvl9pPr marL="1425732" indent="0">
              <a:buNone/>
              <a:defRPr sz="39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51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21" y="402484"/>
            <a:ext cx="3073897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021" y="2012414"/>
            <a:ext cx="3073897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021" y="7006700"/>
            <a:ext cx="801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61549-9E62-43BD-A98E-111049C95FD5}" type="datetimeFigureOut">
              <a:rPr lang="da-DK" smtClean="0"/>
              <a:t>20.05.2022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555" y="7006700"/>
            <a:ext cx="120282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7031" y="7006700"/>
            <a:ext cx="8018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A5FF-0F0A-4776-9932-20ABF5675E0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81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6433" rtl="0" eaLnBrk="1" latinLnBrk="0" hangingPunct="1">
        <a:lnSpc>
          <a:spcPct val="90000"/>
        </a:lnSpc>
        <a:spcBef>
          <a:spcPct val="0"/>
        </a:spcBef>
        <a:buNone/>
        <a:defRPr sz="17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108" indent="-89108" algn="l" defTabSz="35643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091" kern="1200">
          <a:solidFill>
            <a:schemeClr val="tx1"/>
          </a:solidFill>
          <a:latin typeface="+mn-lt"/>
          <a:ea typeface="+mn-ea"/>
          <a:cs typeface="+mn-cs"/>
        </a:defRPr>
      </a:lvl1pPr>
      <a:lvl2pPr marL="267325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4554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3pPr>
      <a:lvl4pPr marL="623758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801975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98019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158408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336624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514841" indent="-89108" algn="l" defTabSz="356433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1pPr>
      <a:lvl2pPr marL="178217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2pPr>
      <a:lvl3pPr marL="356433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3pPr>
      <a:lvl4pPr marL="534650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712866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891083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069299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247516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425732" algn="l" defTabSz="356433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www.8sai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C05FC637-D7FC-4D98-AF63-B86AA858E1C2}"/>
              </a:ext>
            </a:extLst>
          </p:cNvPr>
          <p:cNvSpPr/>
          <p:nvPr/>
        </p:nvSpPr>
        <p:spPr>
          <a:xfrm>
            <a:off x="0" y="7200262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201DCC5-EFA5-4357-AA98-6C1F200E0558}"/>
              </a:ext>
            </a:extLst>
          </p:cNvPr>
          <p:cNvSpPr/>
          <p:nvPr/>
        </p:nvSpPr>
        <p:spPr>
          <a:xfrm>
            <a:off x="0" y="-636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B489A227-FFA7-4DFF-8160-01AF0DC9D4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947" y="5867"/>
            <a:ext cx="3561333" cy="755433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9E625DD4-289C-4B3C-8F07-5F78C8F3F3FF}"/>
              </a:ext>
            </a:extLst>
          </p:cNvPr>
          <p:cNvSpPr txBox="1"/>
          <p:nvPr/>
        </p:nvSpPr>
        <p:spPr>
          <a:xfrm>
            <a:off x="152536" y="3344948"/>
            <a:ext cx="3257550" cy="574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Example of quantification by calibration of H</a:t>
            </a:r>
            <a:r>
              <a:rPr lang="en-US" sz="1000" baseline="-25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 (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m/z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=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2,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blue), O</a:t>
            </a:r>
            <a:r>
              <a:rPr lang="en-US" sz="1000" baseline="-25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 (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m/z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=32, black), and CO</a:t>
            </a:r>
            <a:r>
              <a:rPr lang="en-US" sz="1000" baseline="-25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2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(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m/z=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44,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brown).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From the 2017 PhD thesis of D.B.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Trimarco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Microsoft YaHei Light" panose="020B0503020204020204" pitchFamily="34" charset="-122"/>
                <a:cs typeface="Segoe UI Light" panose="020B0502040204020203" pitchFamily="34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effectLst/>
              <a:latin typeface="Segoe UI Light" panose="020B0502040204020203" pitchFamily="34" charset="0"/>
              <a:ea typeface="Microsoft YaHei Light" panose="020B0503020204020204" pitchFamily="34" charset="-122"/>
              <a:cs typeface="Segoe UI Light" panose="020B0502040204020203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C1E781B-B5D9-4B45-8DCD-CDA4D9253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5" y="1463239"/>
            <a:ext cx="2506386" cy="1925239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746D4241-2FF9-4EF4-B662-5F7EB7E7FE32}"/>
              </a:ext>
            </a:extLst>
          </p:cNvPr>
          <p:cNvSpPr txBox="1"/>
          <p:nvPr/>
        </p:nvSpPr>
        <p:spPr>
          <a:xfrm>
            <a:off x="153194" y="220628"/>
            <a:ext cx="3257550" cy="6883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绝对数据量化
台式 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 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是第一个为用户提供真正定量交钥匙解决方案的系统，用于直接从液体电解质中实时检测挥发性电化学产物。定义明确的切屑几何形状可实现 </a:t>
            </a:r>
            <a:r>
              <a:rPr lang="en-US" altLang="zh-CN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100% 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的收集效率，从而实现完整的产品定量。
</a:t>
            </a: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US" altLang="zh-CN" sz="9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校准可以通过以下方法轻松完成：（</a:t>
            </a:r>
            <a:r>
              <a:rPr lang="en-US" sz="9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i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）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直接通过芯片引入不同的校准气体混合物，或者（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ii）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利用明确定义的电化学反应（如上所述）或以常规方式（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iii）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通过将不同的分析物浓度引入电池中。
快速气体切换和可能的应用
芯片的设计和电池的低液体体积与充足的气体连接选项相结合，产生了一个支持快速和大量气体切换的系统，非常适合气体脉冲和定量实验。可能的应用包括：	
燃料电池反应（例如 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HOR/MOR）</a:t>
            </a:r>
          </a:p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电解槽反应（例如 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HER/OER/N2RR/CORR）
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电池研究（例如溶剂分解）
有机（电）合成（例如</a:t>
            </a:r>
            <a:r>
              <a:rPr 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CH4</a:t>
            </a:r>
            <a:r>
              <a:rPr lang="zh-CN" altLang="en-US" sz="9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氧化）
一般电化学（例如模型研究）
同位素标记实验
</a:t>
            </a:r>
            <a:endParaRPr lang="en-US" sz="700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8C83E5D4-102C-F79C-CA01-96AA0BDD9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208" y="7273830"/>
            <a:ext cx="367521" cy="2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043B0775-55E6-47F6-9207-E1D6282E9884}"/>
              </a:ext>
            </a:extLst>
          </p:cNvPr>
          <p:cNvSpPr/>
          <p:nvPr/>
        </p:nvSpPr>
        <p:spPr>
          <a:xfrm>
            <a:off x="0" y="-1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6D2B36F5-DE63-4297-9BB7-F3893843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21"/>
            <a:ext cx="3563938" cy="7554330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F22CC83F-28E8-4D7C-8EA2-2142FEA73663}"/>
              </a:ext>
            </a:extLst>
          </p:cNvPr>
          <p:cNvSpPr txBox="1"/>
          <p:nvPr/>
        </p:nvSpPr>
        <p:spPr>
          <a:xfrm>
            <a:off x="225454" y="4636598"/>
            <a:ext cx="31130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电池组件与膜芯片接口的工作原理示意图一起显示。
</a:t>
            </a:r>
            <a:endParaRPr lang="da-DK" sz="10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EEFDA6B-4F1A-F033-4EE8-0A327D8C4C32}"/>
              </a:ext>
            </a:extLst>
          </p:cNvPr>
          <p:cNvGrpSpPr/>
          <p:nvPr/>
        </p:nvGrpSpPr>
        <p:grpSpPr>
          <a:xfrm>
            <a:off x="153194" y="1817946"/>
            <a:ext cx="3185290" cy="2824019"/>
            <a:chOff x="153194" y="1817946"/>
            <a:chExt cx="3185290" cy="2824019"/>
          </a:xfrm>
        </p:grpSpPr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FAD8B05E-34F3-4497-8BF0-52A7DFF7B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" b="954"/>
            <a:stretch/>
          </p:blipFill>
          <p:spPr bwMode="auto">
            <a:xfrm>
              <a:off x="458400" y="1817946"/>
              <a:ext cx="2880084" cy="282401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il: højre 36">
              <a:extLst>
                <a:ext uri="{FF2B5EF4-FFF2-40B4-BE49-F238E27FC236}">
                  <a16:creationId xmlns:a16="http://schemas.microsoft.com/office/drawing/2014/main" id="{A738F1A0-D1F2-4DAB-907E-FBDB26CFF790}"/>
                </a:ext>
              </a:extLst>
            </p:cNvPr>
            <p:cNvSpPr/>
            <p:nvPr/>
          </p:nvSpPr>
          <p:spPr>
            <a:xfrm rot="19496498">
              <a:off x="555199" y="3012191"/>
              <a:ext cx="764976" cy="268958"/>
            </a:xfrm>
            <a:prstGeom prst="rightArrow">
              <a:avLst/>
            </a:prstGeom>
            <a:solidFill>
              <a:srgbClr val="CE1F2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41" name="Billede 40">
              <a:extLst>
                <a:ext uri="{FF2B5EF4-FFF2-40B4-BE49-F238E27FC236}">
                  <a16:creationId xmlns:a16="http://schemas.microsoft.com/office/drawing/2014/main" id="{520146D0-D387-41A3-88AE-1D4AE1481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194" y="1965960"/>
              <a:ext cx="886077" cy="1510496"/>
            </a:xfrm>
            <a:prstGeom prst="rect">
              <a:avLst/>
            </a:prstGeom>
          </p:spPr>
        </p:pic>
      </p:grpSp>
      <p:sp>
        <p:nvSpPr>
          <p:cNvPr id="10" name="Rektangel 9">
            <a:extLst>
              <a:ext uri="{FF2B5EF4-FFF2-40B4-BE49-F238E27FC236}">
                <a16:creationId xmlns:a16="http://schemas.microsoft.com/office/drawing/2014/main" id="{1AA9066D-05ED-448E-9BEE-E416323BBF58}"/>
              </a:ext>
            </a:extLst>
          </p:cNvPr>
          <p:cNvSpPr/>
          <p:nvPr/>
        </p:nvSpPr>
        <p:spPr>
          <a:xfrm>
            <a:off x="0" y="7200897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E2C1313-3FF8-40F5-AE5D-F7830884E398}"/>
              </a:ext>
            </a:extLst>
          </p:cNvPr>
          <p:cNvSpPr txBox="1"/>
          <p:nvPr/>
        </p:nvSpPr>
        <p:spPr>
          <a:xfrm>
            <a:off x="153194" y="221263"/>
            <a:ext cx="3257550" cy="16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独特的 </a:t>
            </a:r>
            <a:r>
              <a:rPr 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 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膜入口，具有高灵敏度和快速响应
</a:t>
            </a:r>
            <a:r>
              <a:rPr 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Spectro Inlets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的</a:t>
            </a:r>
            <a:r>
              <a:rPr 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系统的核心是一个独特的基于微芯片的入口，允许定义的分子通量进入</a:t>
            </a:r>
            <a:r>
              <a:rPr 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MS。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这可以实现最佳的检测性能，同时避免传统差分电化学质谱（</a:t>
            </a:r>
            <a:r>
              <a:rPr 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DEMS）</a:t>
            </a:r>
            <a:r>
              <a:rPr lang="zh-CN" altLang="en-US" sz="11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中使用的差分泵送。
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544036B0-012D-00F8-73DA-B54D1437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208" y="7274465"/>
            <a:ext cx="367521" cy="208706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7113EE58-A5FC-DDDE-424B-7CABF19F59F7}"/>
              </a:ext>
            </a:extLst>
          </p:cNvPr>
          <p:cNvSpPr txBox="1"/>
          <p:nvPr/>
        </p:nvSpPr>
        <p:spPr>
          <a:xfrm>
            <a:off x="153195" y="5082592"/>
            <a:ext cx="3257550" cy="1739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微芯片通过疏水膜入口将气体采样到采样体积中，该体积通过明确定义的毛细管连接到</a:t>
            </a:r>
            <a:r>
              <a:rPr 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MS。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这种优化的入口与低容量停滞的薄层</a:t>
            </a:r>
            <a:r>
              <a:rPr 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电池相结合，产生了非凡的灵敏度。这样可以准确检测挥发物的成分变化。该系统能够在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0.5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秒内测量相当于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0.5‰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单层挥发物的解吸，或相当于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1 </a:t>
            </a:r>
            <a:r>
              <a:rPr lang="en-US" sz="105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nA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连续产物形成。独特的芯片设计可实现</a:t>
            </a:r>
            <a:r>
              <a:rPr lang="en-US" altLang="zh-CN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100%</a:t>
            </a:r>
            <a:r>
              <a:rPr lang="zh-CN" altLang="en-US" sz="105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的挥发物收集效率，从而实现完全定量。
</a:t>
            </a:r>
            <a:endParaRPr lang="en-US" sz="1050" dirty="0"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0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felt 13">
            <a:extLst>
              <a:ext uri="{FF2B5EF4-FFF2-40B4-BE49-F238E27FC236}">
                <a16:creationId xmlns:a16="http://schemas.microsoft.com/office/drawing/2014/main" id="{C4F18D97-1A15-43CA-AE37-7FE952032937}"/>
              </a:ext>
            </a:extLst>
          </p:cNvPr>
          <p:cNvSpPr txBox="1"/>
          <p:nvPr/>
        </p:nvSpPr>
        <p:spPr>
          <a:xfrm>
            <a:off x="153194" y="4446859"/>
            <a:ext cx="3257550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一个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系统，由电化学家提供！
将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与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相结合为分析电化学产物的形成提供了强大的工具。通过具有集成微毛细管的优化膜芯片，</a:t>
            </a:r>
            <a:r>
              <a:rPr lang="da-DK" sz="12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Spectro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入口提供了一个独特的入口，将环境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环境与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的真空条件耦合。疏水膜可剔除液体，同时促进挥发性化合物的运输。这样可以使电解质和采样体积之间快速平衡。膜真空界面允许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以前所未有的灵敏度直接检测在连接的电化学池中形成的产物。这种 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MS 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真空和环境 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 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之间压隙的优雅桥接提供了高质量的响应，是 </a:t>
            </a:r>
            <a:r>
              <a:rPr lang="da-DK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 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的基础！
</a:t>
            </a:r>
            <a:endParaRPr lang="en-US" sz="105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E4628AF-7620-A4B5-5B58-AA1383CF26A8}"/>
              </a:ext>
            </a:extLst>
          </p:cNvPr>
          <p:cNvSpPr/>
          <p:nvPr/>
        </p:nvSpPr>
        <p:spPr>
          <a:xfrm>
            <a:off x="0" y="-1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B03655F-373F-3237-7E4C-FB1578ABEE16}"/>
              </a:ext>
            </a:extLst>
          </p:cNvPr>
          <p:cNvSpPr/>
          <p:nvPr/>
        </p:nvSpPr>
        <p:spPr>
          <a:xfrm>
            <a:off x="0" y="7200897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075522A0-1A38-94B0-B909-8B7EC5B8B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208" y="7274465"/>
            <a:ext cx="367521" cy="208706"/>
          </a:xfrm>
          <a:prstGeom prst="rect">
            <a:avLst/>
          </a:prstGeom>
        </p:spPr>
      </p:pic>
      <p:pic>
        <p:nvPicPr>
          <p:cNvPr id="28" name="Billede 27">
            <a:extLst>
              <a:ext uri="{FF2B5EF4-FFF2-40B4-BE49-F238E27FC236}">
                <a16:creationId xmlns:a16="http://schemas.microsoft.com/office/drawing/2014/main" id="{7F71826C-D931-F045-04B8-9E783614E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038" y="667115"/>
            <a:ext cx="315525" cy="189217"/>
          </a:xfrm>
          <a:prstGeom prst="rect">
            <a:avLst/>
          </a:prstGeom>
        </p:spPr>
      </p:pic>
      <p:sp>
        <p:nvSpPr>
          <p:cNvPr id="29" name="Titel 1">
            <a:extLst>
              <a:ext uri="{FF2B5EF4-FFF2-40B4-BE49-F238E27FC236}">
                <a16:creationId xmlns:a16="http://schemas.microsoft.com/office/drawing/2014/main" id="{09083F7C-DA67-7DD9-932A-15DB90B7C4A5}"/>
              </a:ext>
            </a:extLst>
          </p:cNvPr>
          <p:cNvSpPr txBox="1">
            <a:spLocks/>
          </p:cNvSpPr>
          <p:nvPr/>
        </p:nvSpPr>
        <p:spPr>
          <a:xfrm>
            <a:off x="0" y="1127477"/>
            <a:ext cx="3560800" cy="1245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56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3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光谱入口
电化学质谱（</a:t>
            </a:r>
            <a:r>
              <a:rPr lang="da-DK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EC-MS）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系统
</a:t>
            </a:r>
            <a:endParaRPr lang="da-DK" sz="1700" b="1" dirty="0"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F9B525AB-C182-5148-16E3-57E3A3FBBD47}"/>
              </a:ext>
            </a:extLst>
          </p:cNvPr>
          <p:cNvGrpSpPr/>
          <p:nvPr/>
        </p:nvGrpSpPr>
        <p:grpSpPr>
          <a:xfrm>
            <a:off x="151626" y="1740954"/>
            <a:ext cx="3257549" cy="2598940"/>
            <a:chOff x="153193" y="1835196"/>
            <a:chExt cx="3311451" cy="2694806"/>
          </a:xfrm>
        </p:grpSpPr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BA6A9D3B-851D-BA3A-D3D0-A1432BC07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193" y="1835196"/>
              <a:ext cx="3311451" cy="2694806"/>
            </a:xfrm>
            <a:prstGeom prst="rect">
              <a:avLst/>
            </a:prstGeom>
          </p:spPr>
        </p:pic>
        <p:sp>
          <p:nvSpPr>
            <p:cNvPr id="32" name="Pil: højre 31">
              <a:extLst>
                <a:ext uri="{FF2B5EF4-FFF2-40B4-BE49-F238E27FC236}">
                  <a16:creationId xmlns:a16="http://schemas.microsoft.com/office/drawing/2014/main" id="{42C31D89-E7BE-833C-1E0B-35439265F91F}"/>
                </a:ext>
              </a:extLst>
            </p:cNvPr>
            <p:cNvSpPr/>
            <p:nvPr/>
          </p:nvSpPr>
          <p:spPr>
            <a:xfrm rot="1719625">
              <a:off x="1295514" y="2747780"/>
              <a:ext cx="1362753" cy="257205"/>
            </a:xfrm>
            <a:prstGeom prst="rightArrow">
              <a:avLst/>
            </a:prstGeom>
            <a:solidFill>
              <a:srgbClr val="CE1F2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3" name="Billede 32">
              <a:extLst>
                <a:ext uri="{FF2B5EF4-FFF2-40B4-BE49-F238E27FC236}">
                  <a16:creationId xmlns:a16="http://schemas.microsoft.com/office/drawing/2014/main" id="{EFC15FB7-829D-F09E-19E2-D296C5512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5372" y="2218837"/>
              <a:ext cx="843546" cy="661850"/>
            </a:xfrm>
            <a:prstGeom prst="rect">
              <a:avLst/>
            </a:prstGeom>
          </p:spPr>
        </p:pic>
      </p:grpSp>
      <p:sp>
        <p:nvSpPr>
          <p:cNvPr id="34" name="Tekstfelt 33">
            <a:extLst>
              <a:ext uri="{FF2B5EF4-FFF2-40B4-BE49-F238E27FC236}">
                <a16:creationId xmlns:a16="http://schemas.microsoft.com/office/drawing/2014/main" id="{70D05A30-CF7D-1BA1-596C-20D2E2605622}"/>
              </a:ext>
            </a:extLst>
          </p:cNvPr>
          <p:cNvSpPr txBox="1"/>
          <p:nvPr/>
        </p:nvSpPr>
        <p:spPr>
          <a:xfrm>
            <a:off x="151626" y="4156888"/>
            <a:ext cx="3257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EC-MS unit and magnified chip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 Light" panose="020B0502040204020203" pitchFamily="34" charset="0"/>
              </a:rPr>
              <a:t>.</a:t>
            </a:r>
            <a:endParaRPr lang="da-DK" sz="18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 Light" panose="020B0502040204020203" pitchFamily="34" charset="0"/>
            </a:endParaRPr>
          </a:p>
        </p:txBody>
      </p:sp>
      <p:pic>
        <p:nvPicPr>
          <p:cNvPr id="15" name="Billede 22">
            <a:extLst>
              <a:ext uri="{FF2B5EF4-FFF2-40B4-BE49-F238E27FC236}">
                <a16:creationId xmlns:a16="http://schemas.microsoft.com/office/drawing/2014/main" id="{D7CCC330-AE57-5F46-ADCA-00FFD866B15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2288" y="309484"/>
            <a:ext cx="3561650" cy="755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6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AF298366-C692-4E34-9D86-80CDE9944638}"/>
              </a:ext>
            </a:extLst>
          </p:cNvPr>
          <p:cNvSpPr/>
          <p:nvPr/>
        </p:nvSpPr>
        <p:spPr>
          <a:xfrm>
            <a:off x="0" y="-1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9" name="Billede 48">
            <a:extLst>
              <a:ext uri="{FF2B5EF4-FFF2-40B4-BE49-F238E27FC236}">
                <a16:creationId xmlns:a16="http://schemas.microsoft.com/office/drawing/2014/main" id="{74411840-3DB0-480F-8451-37C9FD8C7A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28" y="19202"/>
            <a:ext cx="3561333" cy="7554330"/>
          </a:xfrm>
          <a:prstGeom prst="rect">
            <a:avLst/>
          </a:prstGeom>
        </p:spPr>
      </p:pic>
      <p:sp>
        <p:nvSpPr>
          <p:cNvPr id="51" name="Tekstfelt 50">
            <a:extLst>
              <a:ext uri="{FF2B5EF4-FFF2-40B4-BE49-F238E27FC236}">
                <a16:creationId xmlns:a16="http://schemas.microsoft.com/office/drawing/2014/main" id="{631CA1AD-0E99-47DC-B64B-9E9A18BECF7C}"/>
              </a:ext>
            </a:extLst>
          </p:cNvPr>
          <p:cNvSpPr txBox="1"/>
          <p:nvPr/>
        </p:nvSpPr>
        <p:spPr>
          <a:xfrm>
            <a:off x="153194" y="3638223"/>
            <a:ext cx="3257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 typical EC-MS experiment as seen in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ilien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</a:t>
            </a:r>
            <a:endParaRPr lang="da-DK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4B7EAA0-43C8-48B8-9274-102E3622EC2D}"/>
              </a:ext>
            </a:extLst>
          </p:cNvPr>
          <p:cNvSpPr/>
          <p:nvPr/>
        </p:nvSpPr>
        <p:spPr>
          <a:xfrm>
            <a:off x="0" y="7200897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7F5669A-7BF4-4391-9025-A11F0A0293A9}"/>
              </a:ext>
            </a:extLst>
          </p:cNvPr>
          <p:cNvSpPr txBox="1"/>
          <p:nvPr/>
        </p:nvSpPr>
        <p:spPr>
          <a:xfrm>
            <a:off x="153194" y="221263"/>
            <a:ext cx="3257550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简化的软件 （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SW） 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可实现完全控制
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 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的所有方面都可通过简化的嵌入式 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 SW 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Zilien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轻松管理。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Zilien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为用户提供了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实验的出色概述和控制，从相关的采集参数到物理组件，如气动阀，压力</a:t>
            </a:r>
            <a:r>
              <a:rPr lang="en-US" altLang="zh-CN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/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流量计</a:t>
            </a:r>
            <a:r>
              <a:rPr lang="en-US" altLang="zh-CN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/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控制器，真空系统，电子设备和进气口。</a:t>
            </a:r>
            <a:endParaRPr lang="en-US" altLang="zh-CN" sz="1200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altLang="zh-CN" sz="1200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altLang="zh-CN" sz="1200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altLang="zh-CN" sz="1200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altLang="zh-CN" sz="1200" b="1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
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Zilien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的用户友好型界面允许手动控制和方便的自动化程序。它直接与 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EC-Lab（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生物逻辑恒电位仪软件）通信，可实现在线 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 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和 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MS 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数据同步。虽然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Zilianen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针对该品牌的恒电位仪进行了优化，但核心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系统可以单独运行，尽管功能成本很高。
在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Zilien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收集的数据以原始文本格式保存，可以使用传统的数据分析工具访问。尽管如此，我们建议使用专门为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数据开发的免费开源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Python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包</a:t>
            </a:r>
            <a:r>
              <a:rPr lang="en-US" sz="12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ixdat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。
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支持
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Spectro Inlets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由经验丰富的电化学家和工程师组成的强大团队提供持续的</a:t>
            </a:r>
            <a:r>
              <a:rPr 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支持，他们可用于培训，安装，维护和应用开发。
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B8E8737-6A3A-4F9E-A16D-97C048072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4" y="1713100"/>
            <a:ext cx="3257550" cy="187446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C25915F-540C-FAA5-DD91-417617A27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208" y="7274465"/>
            <a:ext cx="367521" cy="2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293E211-A315-4C3F-BAF1-C0A3BD55A8F5}"/>
              </a:ext>
            </a:extLst>
          </p:cNvPr>
          <p:cNvSpPr/>
          <p:nvPr/>
        </p:nvSpPr>
        <p:spPr>
          <a:xfrm>
            <a:off x="0" y="-1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6236DE53-FD66-4DC0-A88A-15AE8F8A9CD3}"/>
              </a:ext>
            </a:extLst>
          </p:cNvPr>
          <p:cNvSpPr txBox="1"/>
          <p:nvPr/>
        </p:nvSpPr>
        <p:spPr>
          <a:xfrm>
            <a:off x="153194" y="4203737"/>
            <a:ext cx="3257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HER and CO-oxidation on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Pt</a:t>
            </a:r>
            <a:r>
              <a:rPr lang="en-US" sz="1000" baseline="-25000" dirty="0" err="1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Poly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in 1 M HClO</a:t>
            </a:r>
            <a:r>
              <a:rPr lang="en-US" sz="1000" baseline="-25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4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 Cycles 2 and 3 show CO-stripping and base CVs, respectively. Adapted from the 2017 PhD of D.B.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Trimaco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.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AF995927-FD18-4037-9225-2F90566CF0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42036"/>
            <a:ext cx="3563938" cy="755433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7B8D888-A330-47C0-ABDD-3E9C3B4FA450}"/>
              </a:ext>
            </a:extLst>
          </p:cNvPr>
          <p:cNvSpPr/>
          <p:nvPr/>
        </p:nvSpPr>
        <p:spPr>
          <a:xfrm>
            <a:off x="0" y="7200897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6E526B6-55AF-181E-9317-27DE1FAC6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88" y="2356020"/>
            <a:ext cx="2763361" cy="1870697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CE8730A6-D41A-4322-A9B7-FDF6FEB28E5B}"/>
              </a:ext>
            </a:extLst>
          </p:cNvPr>
          <p:cNvSpPr txBox="1"/>
          <p:nvPr/>
        </p:nvSpPr>
        <p:spPr>
          <a:xfrm>
            <a:off x="154385" y="242036"/>
            <a:ext cx="325755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示例：</a:t>
            </a:r>
            <a:r>
              <a:rPr lang="en-US" sz="11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PtPoly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电极上的 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H2 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演化反应 （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HER） 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和 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 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汽提
这个例子突出了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Spectro Inlets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EC-MS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系统的超高灵敏度。在这里，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HER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和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氧化在</a:t>
            </a:r>
            <a:r>
              <a:rPr lang="en-US" altLang="zh-CN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1.0 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 HClO4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中对</a:t>
            </a:r>
            <a:r>
              <a:rPr lang="en-US" sz="11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PtPoly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进行联合循环伏安（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CV）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实验。在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CV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的阴极扫描（周期</a:t>
            </a:r>
            <a:r>
              <a:rPr lang="en-US" altLang="zh-CN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1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和</a:t>
            </a:r>
            <a:r>
              <a:rPr lang="en-US" altLang="zh-CN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）期间观察到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HER，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该峰值被视为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H2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信号（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 / z = 2）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中的尖峰，当精确积分时（使用校准信号）对应于从表面解吸的摩尔数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H2（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此处从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t〜420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秒积分）。在这种情况下，</a:t>
            </a:r>
            <a:r>
              <a:rPr lang="en-US" altLang="zh-CN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24 </a:t>
            </a:r>
            <a:r>
              <a:rPr lang="en-US" sz="1100" b="1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pmol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或约</a:t>
            </a:r>
            <a:r>
              <a:rPr lang="en-US" altLang="zh-CN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5%</a:t>
            </a:r>
            <a:r>
              <a:rPr lang="zh-CN" alt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的单层（</a:t>
            </a:r>
            <a:r>
              <a:rPr lang="en-US" sz="11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ML）。
</a:t>
            </a:r>
            <a:endParaRPr lang="en-US" sz="105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CCF4AF3-37D4-6ACF-541A-C62C2C08F4CD}"/>
              </a:ext>
            </a:extLst>
          </p:cNvPr>
          <p:cNvSpPr txBox="1"/>
          <p:nvPr/>
        </p:nvSpPr>
        <p:spPr>
          <a:xfrm>
            <a:off x="156766" y="4727255"/>
            <a:ext cx="325755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使用内置的气体处理系统，在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t〜200 s（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周期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1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）处引入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50 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的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脉冲，同时将电位保持在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0.4 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VRHE，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从而使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使表面饱和。因此，记录了来自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氧化的大量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CO2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信号。收集一个额外的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CV（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周期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），代表非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中毒的表面，允许背景减法。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CO2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信号准确地提供了电化学活性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Pt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表面的测量。在这里，发现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370 </a:t>
            </a:r>
            <a:r>
              <a:rPr lang="en-US" sz="1050" dirty="0" err="1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pmol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CO2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对应于假设平面电极的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CO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覆盖率约为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3/4 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ML，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这与科学文献一致。
</a:t>
            </a:r>
            <a:endParaRPr lang="da-DK" sz="105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A955550-29B6-38ED-892C-28529D966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208" y="7274465"/>
            <a:ext cx="367521" cy="2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5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D21BFC7-F3AB-4D0F-8B88-7352B0D365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-93" y="5948"/>
            <a:ext cx="3561650" cy="7554330"/>
          </a:xfrm>
          <a:prstGeom prst="rect">
            <a:avLst/>
          </a:prstGeom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C26DC51A-E556-4B6F-97FE-E7AACF4B52A5}"/>
              </a:ext>
            </a:extLst>
          </p:cNvPr>
          <p:cNvSpPr txBox="1"/>
          <p:nvPr/>
        </p:nvSpPr>
        <p:spPr>
          <a:xfrm>
            <a:off x="154253" y="6355482"/>
            <a:ext cx="2416509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联系
</a:t>
            </a:r>
            <a:r>
              <a:rPr lang="en-US" altLang="zh-CN" sz="900" b="1" dirty="0"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www.8sail.com</a:t>
            </a:r>
            <a:endParaRPr lang="en-US" altLang="zh-CN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sales@8sail.com</a:t>
            </a:r>
            <a:r>
              <a:rPr lang="da-DK" sz="9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
</a:t>
            </a:r>
            <a:endParaRPr lang="en-US" sz="105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8621B636-F1B5-45E9-9336-8B0173EDEDE4}"/>
              </a:ext>
            </a:extLst>
          </p:cNvPr>
          <p:cNvSpPr txBox="1"/>
          <p:nvPr/>
        </p:nvSpPr>
        <p:spPr>
          <a:xfrm>
            <a:off x="1801209" y="5290398"/>
            <a:ext cx="142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Exploded- and fully mounted EC-MS cell.</a:t>
            </a:r>
            <a:endParaRPr lang="da-DK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2B0272A-8D85-47E0-AF0E-0DB7B562DA90}"/>
              </a:ext>
            </a:extLst>
          </p:cNvPr>
          <p:cNvGrpSpPr/>
          <p:nvPr/>
        </p:nvGrpSpPr>
        <p:grpSpPr>
          <a:xfrm>
            <a:off x="1661467" y="3535339"/>
            <a:ext cx="1652322" cy="1762802"/>
            <a:chOff x="1897867" y="3355455"/>
            <a:chExt cx="1431603" cy="1627791"/>
          </a:xfrm>
        </p:grpSpPr>
        <p:pic>
          <p:nvPicPr>
            <p:cNvPr id="28" name="Billede 27">
              <a:extLst>
                <a:ext uri="{FF2B5EF4-FFF2-40B4-BE49-F238E27FC236}">
                  <a16:creationId xmlns:a16="http://schemas.microsoft.com/office/drawing/2014/main" id="{22150C73-8352-42BE-B4B5-DCCE1BA4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1114" y="3355455"/>
              <a:ext cx="978356" cy="1627791"/>
            </a:xfrm>
            <a:prstGeom prst="rect">
              <a:avLst/>
            </a:prstGeom>
          </p:spPr>
        </p:pic>
        <p:sp>
          <p:nvSpPr>
            <p:cNvPr id="34" name="Pil: højre 33">
              <a:extLst>
                <a:ext uri="{FF2B5EF4-FFF2-40B4-BE49-F238E27FC236}">
                  <a16:creationId xmlns:a16="http://schemas.microsoft.com/office/drawing/2014/main" id="{05170B57-DF68-4F8B-BF84-93A523907600}"/>
                </a:ext>
              </a:extLst>
            </p:cNvPr>
            <p:cNvSpPr/>
            <p:nvPr/>
          </p:nvSpPr>
          <p:spPr>
            <a:xfrm rot="1364532">
              <a:off x="2124550" y="4078264"/>
              <a:ext cx="497271" cy="275297"/>
            </a:xfrm>
            <a:prstGeom prst="rightArrow">
              <a:avLst/>
            </a:prstGeom>
            <a:solidFill>
              <a:srgbClr val="CE1F2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3" name="Billede 32">
              <a:extLst>
                <a:ext uri="{FF2B5EF4-FFF2-40B4-BE49-F238E27FC236}">
                  <a16:creationId xmlns:a16="http://schemas.microsoft.com/office/drawing/2014/main" id="{40396A3E-09D1-4DFA-9C5A-BAD30223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7867" y="3543300"/>
              <a:ext cx="529458" cy="1238195"/>
            </a:xfrm>
            <a:prstGeom prst="rect">
              <a:avLst/>
            </a:prstGeom>
          </p:spPr>
        </p:pic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52210BCD-7CB1-4F6E-96B9-5FE48D6FEBD2}"/>
              </a:ext>
            </a:extLst>
          </p:cNvPr>
          <p:cNvSpPr/>
          <p:nvPr/>
        </p:nvSpPr>
        <p:spPr>
          <a:xfrm>
            <a:off x="0" y="-1"/>
            <a:ext cx="3563938" cy="219075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D9D46E2-F408-4925-883C-0C0036B6CAA3}"/>
              </a:ext>
            </a:extLst>
          </p:cNvPr>
          <p:cNvSpPr txBox="1"/>
          <p:nvPr/>
        </p:nvSpPr>
        <p:spPr>
          <a:xfrm>
            <a:off x="153194" y="221263"/>
            <a:ext cx="325755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灵活而坚固的设计
基于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MS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的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EC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产物检测具有一系列优点：（</a:t>
            </a:r>
            <a:r>
              <a:rPr lang="en-US" sz="1200" b="1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检测广泛的反应产物（质量检测范围：</a:t>
            </a:r>
            <a:r>
              <a:rPr lang="en-US" altLang="zh-CN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1-200 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amu）（ii）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同位素标记实验的可能性，例如用于研究反应途径。（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iii） 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通过软电离对质量相似的产品进行区分，从而能够选择性地检测来自不同来源的质量，例如，来自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NH3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的</a:t>
            </a:r>
            <a:r>
              <a:rPr lang="en-US" altLang="zh-CN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17 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amu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处的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m/z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贡献可以从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H2O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片段中分辨出来。
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系统配有为电化学量身定制的标准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PCTFE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电池。停滞的薄层电池旨在同时（</a:t>
            </a:r>
            <a:r>
              <a:rPr lang="en-US" sz="1200" b="1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实现高实验再现性（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ii）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易于组装（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iii）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与标准清洁程序兼容（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iv）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使用标准</a:t>
            </a:r>
            <a:r>
              <a:rPr lang="en-US" sz="1200" b="1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Ø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= 5 mm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电极。为了额外的灵活性</a:t>
            </a:r>
            <a:r>
              <a:rPr lang="en-US" altLang="zh-CN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;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可以适应定制的</a:t>
            </a:r>
            <a:r>
              <a:rPr 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EC-MS</a:t>
            </a:r>
            <a:r>
              <a:rPr lang="zh-CN" altLang="en-US" sz="1200" b="1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单元设计，以适应特定应用的系统。
</a:t>
            </a:r>
            <a:endParaRPr lang="en-US" sz="105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7666432-5030-4BB2-AF63-CE48069C5573}"/>
              </a:ext>
            </a:extLst>
          </p:cNvPr>
          <p:cNvSpPr txBox="1"/>
          <p:nvPr/>
        </p:nvSpPr>
        <p:spPr>
          <a:xfrm>
            <a:off x="150517" y="3669455"/>
            <a:ext cx="1462240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sz="10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EC-MS</a:t>
            </a:r>
            <a:r>
              <a:rPr lang="zh-CN" altLang="en-US" sz="10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可以安装不同的入口芯片，与宽</a:t>
            </a:r>
            <a:r>
              <a:rPr lang="en-US" sz="10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pH</a:t>
            </a:r>
            <a:r>
              <a:rPr lang="zh-CN" altLang="en-US" sz="10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范围内的水性电解质以及非水电解质（如</a:t>
            </a:r>
            <a:r>
              <a:rPr lang="en-US" sz="1050" dirty="0" err="1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diglyme，THF，DME</a:t>
            </a:r>
            <a:r>
              <a:rPr lang="zh-CN" altLang="en-US" sz="1050" dirty="0"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等）兼容，使该系统成为电池研究的理想选择。
</a:t>
            </a:r>
            <a:endParaRPr lang="en-US" sz="105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528927B-B637-4384-9EBE-7754BD6CB27F}"/>
              </a:ext>
            </a:extLst>
          </p:cNvPr>
          <p:cNvSpPr txBox="1"/>
          <p:nvPr/>
        </p:nvSpPr>
        <p:spPr>
          <a:xfrm>
            <a:off x="150517" y="5633915"/>
            <a:ext cx="322507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由于电池</a:t>
            </a:r>
            <a:r>
              <a:rPr lang="en-US" altLang="zh-CN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/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电极设计，无需关闭真空泵或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MS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即可在短短几分钟内轻松安装专用于特定化学或实验的芯片或</a:t>
            </a:r>
            <a:r>
              <a:rPr 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EC</a:t>
            </a:r>
            <a:r>
              <a:rPr lang="zh-CN" altLang="en-US" sz="10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电池。
</a:t>
            </a:r>
            <a:endParaRPr lang="en-US" sz="1050" dirty="0"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0B428233-4CDE-C05B-50CC-4627D05FF119}"/>
              </a:ext>
            </a:extLst>
          </p:cNvPr>
          <p:cNvSpPr/>
          <p:nvPr/>
        </p:nvSpPr>
        <p:spPr>
          <a:xfrm>
            <a:off x="0" y="7200897"/>
            <a:ext cx="3563938" cy="358778"/>
          </a:xfrm>
          <a:prstGeom prst="rect">
            <a:avLst/>
          </a:prstGeom>
          <a:solidFill>
            <a:srgbClr val="CE1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C150096-7D9F-0A9E-20E6-B392CB109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208" y="7274465"/>
            <a:ext cx="367521" cy="2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4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31136</TotalTime>
  <Words>1482</Words>
  <Application>Microsoft Macintosh PowerPoint</Application>
  <PresentationFormat>自定义</PresentationFormat>
  <Paragraphs>50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Segoe UI</vt:lpstr>
      <vt:lpstr>Segoe UI Light</vt:lpstr>
      <vt:lpstr>Office-tema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Kim Degn Jensen</dc:creator>
  <cp:lastModifiedBy>Microsoft Office User</cp:lastModifiedBy>
  <cp:revision>53</cp:revision>
  <cp:lastPrinted>2022-04-04T09:36:33Z</cp:lastPrinted>
  <dcterms:created xsi:type="dcterms:W3CDTF">2022-03-31T11:00:51Z</dcterms:created>
  <dcterms:modified xsi:type="dcterms:W3CDTF">2022-05-20T03:06:06Z</dcterms:modified>
</cp:coreProperties>
</file>