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6"/>
  </p:notesMasterIdLst>
  <p:sldIdLst>
    <p:sldId id="1073" r:id="rId2"/>
    <p:sldId id="1083" r:id="rId3"/>
    <p:sldId id="1066" r:id="rId4"/>
    <p:sldId id="1093" r:id="rId5"/>
    <p:sldId id="1102" r:id="rId6"/>
    <p:sldId id="1072" r:id="rId7"/>
    <p:sldId id="1112" r:id="rId8"/>
    <p:sldId id="1111" r:id="rId9"/>
    <p:sldId id="1113" r:id="rId10"/>
    <p:sldId id="1082" r:id="rId11"/>
    <p:sldId id="556" r:id="rId12"/>
    <p:sldId id="1114" r:id="rId13"/>
    <p:sldId id="1018" r:id="rId14"/>
    <p:sldId id="1116" r:id="rId15"/>
  </p:sldIdLst>
  <p:sldSz cx="7559675" cy="10691813"/>
  <p:notesSz cx="6889750" cy="10021888"/>
  <p:defaultTextStyle>
    <a:defPPr>
      <a:defRPr lang="zh-CN"/>
    </a:defPPr>
    <a:lvl1pPr marL="0" algn="l" defTabSz="1042670" rtl="0" eaLnBrk="1" latinLnBrk="0" hangingPunct="1">
      <a:defRPr sz="2055" kern="1200">
        <a:solidFill>
          <a:schemeClr val="tx1"/>
        </a:solidFill>
        <a:latin typeface="+mn-lt"/>
        <a:ea typeface="+mn-ea"/>
        <a:cs typeface="+mn-cs"/>
      </a:defRPr>
    </a:lvl1pPr>
    <a:lvl2pPr marL="521335" algn="l" defTabSz="1042670" rtl="0" eaLnBrk="1" latinLnBrk="0" hangingPunct="1">
      <a:defRPr sz="2055" kern="1200">
        <a:solidFill>
          <a:schemeClr val="tx1"/>
        </a:solidFill>
        <a:latin typeface="+mn-lt"/>
        <a:ea typeface="+mn-ea"/>
        <a:cs typeface="+mn-cs"/>
      </a:defRPr>
    </a:lvl2pPr>
    <a:lvl3pPr marL="1042670" algn="l" defTabSz="1042670" rtl="0" eaLnBrk="1" latinLnBrk="0" hangingPunct="1">
      <a:defRPr sz="2055" kern="1200">
        <a:solidFill>
          <a:schemeClr val="tx1"/>
        </a:solidFill>
        <a:latin typeface="+mn-lt"/>
        <a:ea typeface="+mn-ea"/>
        <a:cs typeface="+mn-cs"/>
      </a:defRPr>
    </a:lvl3pPr>
    <a:lvl4pPr marL="1563370" algn="l" defTabSz="1042670" rtl="0" eaLnBrk="1" latinLnBrk="0" hangingPunct="1">
      <a:defRPr sz="2055" kern="1200">
        <a:solidFill>
          <a:schemeClr val="tx1"/>
        </a:solidFill>
        <a:latin typeface="+mn-lt"/>
        <a:ea typeface="+mn-ea"/>
        <a:cs typeface="+mn-cs"/>
      </a:defRPr>
    </a:lvl4pPr>
    <a:lvl5pPr marL="2084705" algn="l" defTabSz="1042670" rtl="0" eaLnBrk="1" latinLnBrk="0" hangingPunct="1">
      <a:defRPr sz="2055" kern="1200">
        <a:solidFill>
          <a:schemeClr val="tx1"/>
        </a:solidFill>
        <a:latin typeface="+mn-lt"/>
        <a:ea typeface="+mn-ea"/>
        <a:cs typeface="+mn-cs"/>
      </a:defRPr>
    </a:lvl5pPr>
    <a:lvl6pPr marL="2606040" algn="l" defTabSz="1042670" rtl="0" eaLnBrk="1" latinLnBrk="0" hangingPunct="1">
      <a:defRPr sz="2055" kern="1200">
        <a:solidFill>
          <a:schemeClr val="tx1"/>
        </a:solidFill>
        <a:latin typeface="+mn-lt"/>
        <a:ea typeface="+mn-ea"/>
        <a:cs typeface="+mn-cs"/>
      </a:defRPr>
    </a:lvl6pPr>
    <a:lvl7pPr marL="3127375" algn="l" defTabSz="1042670" rtl="0" eaLnBrk="1" latinLnBrk="0" hangingPunct="1">
      <a:defRPr sz="2055" kern="1200">
        <a:solidFill>
          <a:schemeClr val="tx1"/>
        </a:solidFill>
        <a:latin typeface="+mn-lt"/>
        <a:ea typeface="+mn-ea"/>
        <a:cs typeface="+mn-cs"/>
      </a:defRPr>
    </a:lvl7pPr>
    <a:lvl8pPr marL="3648075" algn="l" defTabSz="1042670" rtl="0" eaLnBrk="1" latinLnBrk="0" hangingPunct="1">
      <a:defRPr sz="2055" kern="1200">
        <a:solidFill>
          <a:schemeClr val="tx1"/>
        </a:solidFill>
        <a:latin typeface="+mn-lt"/>
        <a:ea typeface="+mn-ea"/>
        <a:cs typeface="+mn-cs"/>
      </a:defRPr>
    </a:lvl8pPr>
    <a:lvl9pPr marL="4169410" algn="l" defTabSz="1042670" rtl="0" eaLnBrk="1" latinLnBrk="0" hangingPunct="1">
      <a:defRPr sz="20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2">
          <p15:clr>
            <a:srgbClr val="A4A3A4"/>
          </p15:clr>
        </p15:guide>
        <p15:guide id="2" pos="24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D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5244" autoAdjust="0"/>
  </p:normalViewPr>
  <p:slideViewPr>
    <p:cSldViewPr>
      <p:cViewPr>
        <p:scale>
          <a:sx n="50" d="100"/>
          <a:sy n="50" d="100"/>
        </p:scale>
        <p:origin x="2981" y="235"/>
      </p:cViewPr>
      <p:guideLst>
        <p:guide orient="horz" pos="3452"/>
        <p:guide pos="2436"/>
      </p:guideLst>
    </p:cSldViewPr>
  </p:slideViewPr>
  <p:notesTextViewPr>
    <p:cViewPr>
      <p:scale>
        <a:sx n="200" d="100"/>
        <a:sy n="2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85969" cy="502105"/>
          </a:xfrm>
          <a:prstGeom prst="rect">
            <a:avLst/>
          </a:prstGeom>
        </p:spPr>
        <p:txBody>
          <a:bodyPr vert="horz" lIns="89191" tIns="44595" rIns="89191" bIns="44595" rtlCol="0"/>
          <a:lstStyle>
            <a:lvl1pPr algn="l">
              <a:defRPr sz="1200"/>
            </a:lvl1pPr>
          </a:lstStyle>
          <a:p>
            <a:endParaRPr lang="zh-CN" altLang="en-US"/>
          </a:p>
        </p:txBody>
      </p:sp>
      <p:sp>
        <p:nvSpPr>
          <p:cNvPr id="3" name="日期占位符 2"/>
          <p:cNvSpPr>
            <a:spLocks noGrp="1"/>
          </p:cNvSpPr>
          <p:nvPr>
            <p:ph type="dt" idx="1"/>
          </p:nvPr>
        </p:nvSpPr>
        <p:spPr>
          <a:xfrm>
            <a:off x="3902242" y="1"/>
            <a:ext cx="2985969" cy="502105"/>
          </a:xfrm>
          <a:prstGeom prst="rect">
            <a:avLst/>
          </a:prstGeom>
        </p:spPr>
        <p:txBody>
          <a:bodyPr vert="horz" lIns="89191" tIns="44595" rIns="89191" bIns="44595" rtlCol="0"/>
          <a:lstStyle>
            <a:lvl1pPr algn="r">
              <a:defRPr sz="1200"/>
            </a:lvl1pPr>
          </a:lstStyle>
          <a:p>
            <a:fld id="{6115DDE9-A448-4E5A-8D96-57EA621CB21B}" type="datetimeFigureOut">
              <a:rPr lang="zh-CN" altLang="en-US" smtClean="0"/>
              <a:t>2022/4/8</a:t>
            </a:fld>
            <a:endParaRPr lang="zh-CN" altLang="en-US"/>
          </a:p>
        </p:txBody>
      </p:sp>
      <p:sp>
        <p:nvSpPr>
          <p:cNvPr id="4" name="幻灯片图像占位符 3"/>
          <p:cNvSpPr>
            <a:spLocks noGrp="1" noRot="1" noChangeAspect="1"/>
          </p:cNvSpPr>
          <p:nvPr>
            <p:ph type="sldImg" idx="2"/>
          </p:nvPr>
        </p:nvSpPr>
        <p:spPr>
          <a:xfrm>
            <a:off x="2249488" y="1252538"/>
            <a:ext cx="2390775" cy="3382962"/>
          </a:xfrm>
          <a:prstGeom prst="rect">
            <a:avLst/>
          </a:prstGeom>
          <a:noFill/>
          <a:ln w="12700">
            <a:solidFill>
              <a:prstClr val="black"/>
            </a:solidFill>
          </a:ln>
        </p:spPr>
        <p:txBody>
          <a:bodyPr vert="horz" lIns="89191" tIns="44595" rIns="89191" bIns="44595" rtlCol="0" anchor="ctr"/>
          <a:lstStyle/>
          <a:p>
            <a:endParaRPr lang="zh-CN" altLang="en-US"/>
          </a:p>
        </p:txBody>
      </p:sp>
      <p:sp>
        <p:nvSpPr>
          <p:cNvPr id="5" name="备注占位符 4"/>
          <p:cNvSpPr>
            <a:spLocks noGrp="1"/>
          </p:cNvSpPr>
          <p:nvPr>
            <p:ph type="body" sz="quarter" idx="3"/>
          </p:nvPr>
        </p:nvSpPr>
        <p:spPr>
          <a:xfrm>
            <a:off x="688359" y="4823627"/>
            <a:ext cx="5513032" cy="3945331"/>
          </a:xfrm>
          <a:prstGeom prst="rect">
            <a:avLst/>
          </a:prstGeom>
        </p:spPr>
        <p:txBody>
          <a:bodyPr vert="horz" lIns="89191" tIns="44595" rIns="89191" bIns="44595"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1" y="9519783"/>
            <a:ext cx="2985969" cy="502105"/>
          </a:xfrm>
          <a:prstGeom prst="rect">
            <a:avLst/>
          </a:prstGeom>
        </p:spPr>
        <p:txBody>
          <a:bodyPr vert="horz" lIns="89191" tIns="44595" rIns="89191" bIns="4459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02242" y="9519783"/>
            <a:ext cx="2985969" cy="502105"/>
          </a:xfrm>
          <a:prstGeom prst="rect">
            <a:avLst/>
          </a:prstGeom>
        </p:spPr>
        <p:txBody>
          <a:bodyPr vert="horz" lIns="89191" tIns="44595" rIns="89191" bIns="44595" rtlCol="0" anchor="b"/>
          <a:lstStyle>
            <a:lvl1pPr algn="r">
              <a:defRPr sz="1200"/>
            </a:lvl1pPr>
          </a:lstStyle>
          <a:p>
            <a:fld id="{C575B9E1-3E91-4192-9615-4E151CC32F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042670" rtl="0" eaLnBrk="1" latinLnBrk="0" hangingPunct="1">
      <a:defRPr sz="1370" kern="1200">
        <a:solidFill>
          <a:schemeClr val="tx1"/>
        </a:solidFill>
        <a:latin typeface="+mn-lt"/>
        <a:ea typeface="+mn-ea"/>
        <a:cs typeface="+mn-cs"/>
      </a:defRPr>
    </a:lvl1pPr>
    <a:lvl2pPr marL="521335" algn="l" defTabSz="1042670" rtl="0" eaLnBrk="1" latinLnBrk="0" hangingPunct="1">
      <a:defRPr sz="1370" kern="1200">
        <a:solidFill>
          <a:schemeClr val="tx1"/>
        </a:solidFill>
        <a:latin typeface="+mn-lt"/>
        <a:ea typeface="+mn-ea"/>
        <a:cs typeface="+mn-cs"/>
      </a:defRPr>
    </a:lvl2pPr>
    <a:lvl3pPr marL="1042670" algn="l" defTabSz="1042670" rtl="0" eaLnBrk="1" latinLnBrk="0" hangingPunct="1">
      <a:defRPr sz="1370" kern="1200">
        <a:solidFill>
          <a:schemeClr val="tx1"/>
        </a:solidFill>
        <a:latin typeface="+mn-lt"/>
        <a:ea typeface="+mn-ea"/>
        <a:cs typeface="+mn-cs"/>
      </a:defRPr>
    </a:lvl3pPr>
    <a:lvl4pPr marL="1563370" algn="l" defTabSz="1042670" rtl="0" eaLnBrk="1" latinLnBrk="0" hangingPunct="1">
      <a:defRPr sz="1370" kern="1200">
        <a:solidFill>
          <a:schemeClr val="tx1"/>
        </a:solidFill>
        <a:latin typeface="+mn-lt"/>
        <a:ea typeface="+mn-ea"/>
        <a:cs typeface="+mn-cs"/>
      </a:defRPr>
    </a:lvl4pPr>
    <a:lvl5pPr marL="2084705" algn="l" defTabSz="1042670" rtl="0" eaLnBrk="1" latinLnBrk="0" hangingPunct="1">
      <a:defRPr sz="1370" kern="1200">
        <a:solidFill>
          <a:schemeClr val="tx1"/>
        </a:solidFill>
        <a:latin typeface="+mn-lt"/>
        <a:ea typeface="+mn-ea"/>
        <a:cs typeface="+mn-cs"/>
      </a:defRPr>
    </a:lvl5pPr>
    <a:lvl6pPr marL="2606040" algn="l" defTabSz="1042670" rtl="0" eaLnBrk="1" latinLnBrk="0" hangingPunct="1">
      <a:defRPr sz="1370" kern="1200">
        <a:solidFill>
          <a:schemeClr val="tx1"/>
        </a:solidFill>
        <a:latin typeface="+mn-lt"/>
        <a:ea typeface="+mn-ea"/>
        <a:cs typeface="+mn-cs"/>
      </a:defRPr>
    </a:lvl6pPr>
    <a:lvl7pPr marL="3127375" algn="l" defTabSz="1042670" rtl="0" eaLnBrk="1" latinLnBrk="0" hangingPunct="1">
      <a:defRPr sz="1370" kern="1200">
        <a:solidFill>
          <a:schemeClr val="tx1"/>
        </a:solidFill>
        <a:latin typeface="+mn-lt"/>
        <a:ea typeface="+mn-ea"/>
        <a:cs typeface="+mn-cs"/>
      </a:defRPr>
    </a:lvl7pPr>
    <a:lvl8pPr marL="3648075" algn="l" defTabSz="1042670" rtl="0" eaLnBrk="1" latinLnBrk="0" hangingPunct="1">
      <a:defRPr sz="1370" kern="1200">
        <a:solidFill>
          <a:schemeClr val="tx1"/>
        </a:solidFill>
        <a:latin typeface="+mn-lt"/>
        <a:ea typeface="+mn-ea"/>
        <a:cs typeface="+mn-cs"/>
      </a:defRPr>
    </a:lvl8pPr>
    <a:lvl9pPr marL="4169410" algn="l" defTabSz="1042670" rtl="0" eaLnBrk="1" latinLnBrk="0" hangingPunct="1">
      <a:defRPr sz="13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10</a:t>
            </a:fld>
            <a:endParaRPr lang="zh-CN" altLang="en-US"/>
          </a:p>
        </p:txBody>
      </p:sp>
    </p:spTree>
    <p:extLst>
      <p:ext uri="{BB962C8B-B14F-4D97-AF65-F5344CB8AC3E}">
        <p14:creationId xmlns:p14="http://schemas.microsoft.com/office/powerpoint/2010/main" val="245594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a:extLst>
              <a:ext uri="{FF2B5EF4-FFF2-40B4-BE49-F238E27FC236}">
                <a16:creationId xmlns:a16="http://schemas.microsoft.com/office/drawing/2014/main" id="{EEE86408-2417-4C01-956C-1430EC8208BE}"/>
              </a:ext>
            </a:extLst>
          </p:cNvPr>
          <p:cNvSpPr>
            <a:spLocks noGrp="1" noRot="1" noChangeAspect="1" noChangeArrowheads="1" noTextEdit="1"/>
          </p:cNvSpPr>
          <p:nvPr>
            <p:ph type="sldImg"/>
          </p:nvPr>
        </p:nvSpPr>
        <p:spPr/>
      </p:sp>
      <p:sp>
        <p:nvSpPr>
          <p:cNvPr id="5123" name="备注占位符 2">
            <a:extLst>
              <a:ext uri="{FF2B5EF4-FFF2-40B4-BE49-F238E27FC236}">
                <a16:creationId xmlns:a16="http://schemas.microsoft.com/office/drawing/2014/main" id="{01FD66A6-119E-4BCE-80B2-6CD91BF2893F}"/>
              </a:ext>
            </a:extLst>
          </p:cNvPr>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a:extLst>
              <a:ext uri="{FF2B5EF4-FFF2-40B4-BE49-F238E27FC236}">
                <a16:creationId xmlns:a16="http://schemas.microsoft.com/office/drawing/2014/main" id="{21991AEF-065C-4BB8-A214-209F12701FF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7E4841F-38B9-4262-8DF1-A980E31073A9}" type="datetime1">
              <a:rPr lang="zh-CN" altLang="en-US" smtClean="0"/>
              <a:pPr/>
              <a:t>2022/4/8</a:t>
            </a:fld>
            <a:endParaRPr lang="zh-CN" altLang="en-US" sz="1200"/>
          </a:p>
        </p:txBody>
      </p:sp>
      <p:sp>
        <p:nvSpPr>
          <p:cNvPr id="5125" name="灯片编号占位符 4">
            <a:extLst>
              <a:ext uri="{FF2B5EF4-FFF2-40B4-BE49-F238E27FC236}">
                <a16:creationId xmlns:a16="http://schemas.microsoft.com/office/drawing/2014/main" id="{D57E8AD0-7C3A-492C-9109-FEBE60AC9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513F69-4F20-4D79-8A64-9BA3E4547954}" type="slidenum">
              <a:rPr lang="zh-CN" altLang="en-US" smtClean="0"/>
              <a:pPr/>
              <a:t>11</a:t>
            </a:fld>
            <a:endParaRPr lang="zh-CN" altLang="en-US" sz="1200"/>
          </a:p>
        </p:txBody>
      </p:sp>
    </p:spTree>
    <p:extLst>
      <p:ext uri="{BB962C8B-B14F-4D97-AF65-F5344CB8AC3E}">
        <p14:creationId xmlns:p14="http://schemas.microsoft.com/office/powerpoint/2010/main" val="27083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12</a:t>
            </a:fld>
            <a:endParaRPr lang="zh-CN" altLang="en-US"/>
          </a:p>
        </p:txBody>
      </p:sp>
    </p:spTree>
    <p:extLst>
      <p:ext uri="{BB962C8B-B14F-4D97-AF65-F5344CB8AC3E}">
        <p14:creationId xmlns:p14="http://schemas.microsoft.com/office/powerpoint/2010/main" val="353736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30450" y="1279525"/>
            <a:ext cx="244157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pPr/>
              <a:t>13</a:t>
            </a:fld>
            <a:endParaRPr lang="zh-CN" altLang="en-US"/>
          </a:p>
        </p:txBody>
      </p:sp>
    </p:spTree>
    <p:extLst>
      <p:ext uri="{BB962C8B-B14F-4D97-AF65-F5344CB8AC3E}">
        <p14:creationId xmlns:p14="http://schemas.microsoft.com/office/powerpoint/2010/main" val="333168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a:extLst>
              <a:ext uri="{FF2B5EF4-FFF2-40B4-BE49-F238E27FC236}">
                <a16:creationId xmlns:a16="http://schemas.microsoft.com/office/drawing/2014/main" id="{EEE86408-2417-4C01-956C-1430EC8208BE}"/>
              </a:ext>
            </a:extLst>
          </p:cNvPr>
          <p:cNvSpPr>
            <a:spLocks noGrp="1" noRot="1" noChangeAspect="1" noChangeArrowheads="1" noTextEdit="1"/>
          </p:cNvSpPr>
          <p:nvPr>
            <p:ph type="sldImg"/>
          </p:nvPr>
        </p:nvSpPr>
        <p:spPr/>
      </p:sp>
      <p:sp>
        <p:nvSpPr>
          <p:cNvPr id="5123" name="备注占位符 2">
            <a:extLst>
              <a:ext uri="{FF2B5EF4-FFF2-40B4-BE49-F238E27FC236}">
                <a16:creationId xmlns:a16="http://schemas.microsoft.com/office/drawing/2014/main" id="{01FD66A6-119E-4BCE-80B2-6CD91BF2893F}"/>
              </a:ext>
            </a:extLst>
          </p:cNvPr>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a:extLst>
              <a:ext uri="{FF2B5EF4-FFF2-40B4-BE49-F238E27FC236}">
                <a16:creationId xmlns:a16="http://schemas.microsoft.com/office/drawing/2014/main" id="{21991AEF-065C-4BB8-A214-209F12701FF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7E4841F-38B9-4262-8DF1-A980E31073A9}" type="datetime1">
              <a:rPr lang="zh-CN" altLang="en-US" smtClean="0"/>
              <a:pPr/>
              <a:t>2022/4/8</a:t>
            </a:fld>
            <a:endParaRPr lang="zh-CN" altLang="en-US" sz="1200"/>
          </a:p>
        </p:txBody>
      </p:sp>
      <p:sp>
        <p:nvSpPr>
          <p:cNvPr id="5125" name="灯片编号占位符 4">
            <a:extLst>
              <a:ext uri="{FF2B5EF4-FFF2-40B4-BE49-F238E27FC236}">
                <a16:creationId xmlns:a16="http://schemas.microsoft.com/office/drawing/2014/main" id="{D57E8AD0-7C3A-492C-9109-FEBE60AC9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513F69-4F20-4D79-8A64-9BA3E4547954}" type="slidenum">
              <a:rPr lang="zh-CN" altLang="en-US" smtClean="0"/>
              <a:pPr/>
              <a:t>14</a:t>
            </a:fld>
            <a:endParaRPr lang="zh-CN" altLang="en-US" sz="1200"/>
          </a:p>
        </p:txBody>
      </p:sp>
    </p:spTree>
    <p:extLst>
      <p:ext uri="{BB962C8B-B14F-4D97-AF65-F5344CB8AC3E}">
        <p14:creationId xmlns:p14="http://schemas.microsoft.com/office/powerpoint/2010/main" val="27083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7</a:t>
            </a:fld>
            <a:endParaRPr lang="zh-CN" altLang="en-US"/>
          </a:p>
        </p:txBody>
      </p:sp>
    </p:spTree>
    <p:extLst>
      <p:ext uri="{BB962C8B-B14F-4D97-AF65-F5344CB8AC3E}">
        <p14:creationId xmlns:p14="http://schemas.microsoft.com/office/powerpoint/2010/main" val="6317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9488" y="1252538"/>
            <a:ext cx="2390775" cy="33829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75B9E1-3E91-4192-9615-4E151CC32FB5}" type="slidenum">
              <a:rPr lang="zh-CN" altLang="en-US" smtClean="0"/>
              <a:t>9</a:t>
            </a:fld>
            <a:endParaRPr lang="zh-CN" altLang="en-US"/>
          </a:p>
        </p:txBody>
      </p:sp>
    </p:spTree>
    <p:extLst>
      <p:ext uri="{BB962C8B-B14F-4D97-AF65-F5344CB8AC3E}">
        <p14:creationId xmlns:p14="http://schemas.microsoft.com/office/powerpoint/2010/main" val="132999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66976" y="3321396"/>
            <a:ext cx="6425724" cy="2291810"/>
          </a:xfrm>
        </p:spPr>
        <p:txBody>
          <a:bodyPr/>
          <a:lstStyle/>
          <a:p>
            <a:r>
              <a:rPr lang="zh-CN" altLang="en-US"/>
              <a:t>单击此处编辑母版标题样式</a:t>
            </a:r>
          </a:p>
        </p:txBody>
      </p:sp>
      <p:sp>
        <p:nvSpPr>
          <p:cNvPr id="3" name="副标题 2"/>
          <p:cNvSpPr>
            <a:spLocks noGrp="1"/>
          </p:cNvSpPr>
          <p:nvPr>
            <p:ph type="subTitle" idx="1"/>
          </p:nvPr>
        </p:nvSpPr>
        <p:spPr>
          <a:xfrm>
            <a:off x="1133952" y="6058694"/>
            <a:ext cx="5291773" cy="2732352"/>
          </a:xfrm>
        </p:spPr>
        <p:txBody>
          <a:bodyPr/>
          <a:lstStyle>
            <a:lvl1pPr marL="0" indent="0" algn="ctr">
              <a:buNone/>
              <a:defRPr>
                <a:solidFill>
                  <a:schemeClr val="tx1">
                    <a:tint val="75000"/>
                  </a:schemeClr>
                </a:solidFill>
              </a:defRPr>
            </a:lvl1pPr>
            <a:lvl2pPr marL="504190" indent="0" algn="ctr">
              <a:buNone/>
              <a:defRPr>
                <a:solidFill>
                  <a:schemeClr val="tx1">
                    <a:tint val="75000"/>
                  </a:schemeClr>
                </a:solidFill>
              </a:defRPr>
            </a:lvl2pPr>
            <a:lvl3pPr marL="1007745" indent="0" algn="ctr">
              <a:buNone/>
              <a:defRPr>
                <a:solidFill>
                  <a:schemeClr val="tx1">
                    <a:tint val="75000"/>
                  </a:schemeClr>
                </a:solidFill>
              </a:defRPr>
            </a:lvl3pPr>
            <a:lvl4pPr marL="1511935" indent="0" algn="ctr">
              <a:buNone/>
              <a:defRPr>
                <a:solidFill>
                  <a:schemeClr val="tx1">
                    <a:tint val="75000"/>
                  </a:schemeClr>
                </a:solidFill>
              </a:defRPr>
            </a:lvl4pPr>
            <a:lvl5pPr marL="2016125" indent="0" algn="ctr">
              <a:buNone/>
              <a:defRPr>
                <a:solidFill>
                  <a:schemeClr val="tx1">
                    <a:tint val="75000"/>
                  </a:schemeClr>
                </a:solidFill>
              </a:defRPr>
            </a:lvl5pPr>
            <a:lvl6pPr marL="2519680" indent="0" algn="ctr">
              <a:buNone/>
              <a:defRPr>
                <a:solidFill>
                  <a:schemeClr val="tx1">
                    <a:tint val="75000"/>
                  </a:schemeClr>
                </a:solidFill>
              </a:defRPr>
            </a:lvl6pPr>
            <a:lvl7pPr marL="3023870" indent="0" algn="ctr">
              <a:buNone/>
              <a:defRPr>
                <a:solidFill>
                  <a:schemeClr val="tx1">
                    <a:tint val="75000"/>
                  </a:schemeClr>
                </a:solidFill>
              </a:defRPr>
            </a:lvl7pPr>
            <a:lvl8pPr marL="3528060" indent="0" algn="ctr">
              <a:buNone/>
              <a:defRPr>
                <a:solidFill>
                  <a:schemeClr val="tx1">
                    <a:tint val="75000"/>
                  </a:schemeClr>
                </a:solidFill>
              </a:defRPr>
            </a:lvl8pPr>
            <a:lvl9pPr marL="40316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80765" y="428171"/>
            <a:ext cx="1700927" cy="912269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77984" y="428171"/>
            <a:ext cx="4976786" cy="912269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97162" y="6870481"/>
            <a:ext cx="6425724" cy="2123513"/>
          </a:xfrm>
        </p:spPr>
        <p:txBody>
          <a:bodyPr anchor="t"/>
          <a:lstStyle>
            <a:lvl1pPr algn="l">
              <a:defRPr sz="4410" b="1" cap="all"/>
            </a:lvl1pPr>
          </a:lstStyle>
          <a:p>
            <a:r>
              <a:rPr lang="zh-CN" altLang="en-US"/>
              <a:t>单击此处编辑母版标题样式</a:t>
            </a:r>
          </a:p>
        </p:txBody>
      </p:sp>
      <p:sp>
        <p:nvSpPr>
          <p:cNvPr id="3" name="文本占位符 2"/>
          <p:cNvSpPr>
            <a:spLocks noGrp="1"/>
          </p:cNvSpPr>
          <p:nvPr>
            <p:ph type="body" idx="1"/>
          </p:nvPr>
        </p:nvSpPr>
        <p:spPr>
          <a:xfrm>
            <a:off x="597162" y="4531656"/>
            <a:ext cx="6425724" cy="2338833"/>
          </a:xfrm>
        </p:spPr>
        <p:txBody>
          <a:bodyPr anchor="b"/>
          <a:lstStyle>
            <a:lvl1pPr marL="0" indent="0">
              <a:buNone/>
              <a:defRPr sz="2205">
                <a:solidFill>
                  <a:schemeClr val="tx1">
                    <a:tint val="75000"/>
                  </a:schemeClr>
                </a:solidFill>
              </a:defRPr>
            </a:lvl1pPr>
            <a:lvl2pPr marL="504190" indent="0">
              <a:buNone/>
              <a:defRPr sz="1985">
                <a:solidFill>
                  <a:schemeClr val="tx1">
                    <a:tint val="75000"/>
                  </a:schemeClr>
                </a:solidFill>
              </a:defRPr>
            </a:lvl2pPr>
            <a:lvl3pPr marL="1007745" indent="0">
              <a:buNone/>
              <a:defRPr sz="1765">
                <a:solidFill>
                  <a:schemeClr val="tx1">
                    <a:tint val="75000"/>
                  </a:schemeClr>
                </a:solidFill>
              </a:defRPr>
            </a:lvl3pPr>
            <a:lvl4pPr marL="1511935" indent="0">
              <a:buNone/>
              <a:defRPr sz="1545">
                <a:solidFill>
                  <a:schemeClr val="tx1">
                    <a:tint val="75000"/>
                  </a:schemeClr>
                </a:solidFill>
              </a:defRPr>
            </a:lvl4pPr>
            <a:lvl5pPr marL="2016125" indent="0">
              <a:buNone/>
              <a:defRPr sz="1545">
                <a:solidFill>
                  <a:schemeClr val="tx1">
                    <a:tint val="75000"/>
                  </a:schemeClr>
                </a:solidFill>
              </a:defRPr>
            </a:lvl5pPr>
            <a:lvl6pPr marL="2519680" indent="0">
              <a:buNone/>
              <a:defRPr sz="1545">
                <a:solidFill>
                  <a:schemeClr val="tx1">
                    <a:tint val="75000"/>
                  </a:schemeClr>
                </a:solidFill>
              </a:defRPr>
            </a:lvl6pPr>
            <a:lvl7pPr marL="3023870" indent="0">
              <a:buNone/>
              <a:defRPr sz="1545">
                <a:solidFill>
                  <a:schemeClr val="tx1">
                    <a:tint val="75000"/>
                  </a:schemeClr>
                </a:solidFill>
              </a:defRPr>
            </a:lvl7pPr>
            <a:lvl8pPr marL="3528060" indent="0">
              <a:buNone/>
              <a:defRPr sz="1545">
                <a:solidFill>
                  <a:schemeClr val="tx1">
                    <a:tint val="75000"/>
                  </a:schemeClr>
                </a:solidFill>
              </a:defRPr>
            </a:lvl8pPr>
            <a:lvl9pPr marL="4031615" indent="0">
              <a:buNone/>
              <a:defRPr sz="154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77984" y="2494759"/>
            <a:ext cx="3338856" cy="7056102"/>
          </a:xfrm>
        </p:spPr>
        <p:txBody>
          <a:bodyPr/>
          <a:lstStyle>
            <a:lvl1pPr>
              <a:defRPr sz="3085"/>
            </a:lvl1pPr>
            <a:lvl2pPr>
              <a:defRPr sz="2645"/>
            </a:lvl2pPr>
            <a:lvl3pPr>
              <a:defRPr sz="2205"/>
            </a:lvl3pPr>
            <a:lvl4pPr>
              <a:defRPr sz="1985"/>
            </a:lvl4pPr>
            <a:lvl5pPr>
              <a:defRPr sz="1985"/>
            </a:lvl5pPr>
            <a:lvl6pPr>
              <a:defRPr sz="1985"/>
            </a:lvl6pPr>
            <a:lvl7pPr>
              <a:defRPr sz="1985"/>
            </a:lvl7pPr>
            <a:lvl8pPr>
              <a:defRPr sz="1985"/>
            </a:lvl8pPr>
            <a:lvl9pPr>
              <a:defRPr sz="198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42835" y="2494759"/>
            <a:ext cx="3338856" cy="7056102"/>
          </a:xfrm>
        </p:spPr>
        <p:txBody>
          <a:bodyPr/>
          <a:lstStyle>
            <a:lvl1pPr>
              <a:defRPr sz="3085"/>
            </a:lvl1pPr>
            <a:lvl2pPr>
              <a:defRPr sz="2645"/>
            </a:lvl2pPr>
            <a:lvl3pPr>
              <a:defRPr sz="2205"/>
            </a:lvl3pPr>
            <a:lvl4pPr>
              <a:defRPr sz="1985"/>
            </a:lvl4pPr>
            <a:lvl5pPr>
              <a:defRPr sz="1985"/>
            </a:lvl5pPr>
            <a:lvl6pPr>
              <a:defRPr sz="1985"/>
            </a:lvl6pPr>
            <a:lvl7pPr>
              <a:defRPr sz="1985"/>
            </a:lvl7pPr>
            <a:lvl8pPr>
              <a:defRPr sz="1985"/>
            </a:lvl8pPr>
            <a:lvl9pPr>
              <a:defRPr sz="198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77991" y="2393285"/>
            <a:ext cx="3340169" cy="997407"/>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19680" indent="0">
              <a:buNone/>
              <a:defRPr sz="1765" b="1"/>
            </a:lvl6pPr>
            <a:lvl7pPr marL="3023870" indent="0">
              <a:buNone/>
              <a:defRPr sz="1765" b="1"/>
            </a:lvl7pPr>
            <a:lvl8pPr marL="3528060" indent="0">
              <a:buNone/>
              <a:defRPr sz="1765" b="1"/>
            </a:lvl8pPr>
            <a:lvl9pPr marL="4031615" indent="0">
              <a:buNone/>
              <a:defRPr sz="1765" b="1"/>
            </a:lvl9pPr>
          </a:lstStyle>
          <a:p>
            <a:pPr lvl="0"/>
            <a:r>
              <a:rPr lang="zh-CN" altLang="en-US"/>
              <a:t>单击此处编辑母版文本样式</a:t>
            </a:r>
          </a:p>
        </p:txBody>
      </p:sp>
      <p:sp>
        <p:nvSpPr>
          <p:cNvPr id="4" name="内容占位符 3"/>
          <p:cNvSpPr>
            <a:spLocks noGrp="1"/>
          </p:cNvSpPr>
          <p:nvPr>
            <p:ph sz="half" idx="2"/>
          </p:nvPr>
        </p:nvSpPr>
        <p:spPr>
          <a:xfrm>
            <a:off x="377991" y="3390690"/>
            <a:ext cx="3340169" cy="6160168"/>
          </a:xfrm>
        </p:spPr>
        <p:txBody>
          <a:bodyPr/>
          <a:lstStyle>
            <a:lvl1pPr>
              <a:defRPr sz="2645"/>
            </a:lvl1pPr>
            <a:lvl2pPr>
              <a:defRPr sz="2205"/>
            </a:lvl2pPr>
            <a:lvl3pPr>
              <a:defRPr sz="1985"/>
            </a:lvl3pPr>
            <a:lvl4pPr>
              <a:defRPr sz="1765"/>
            </a:lvl4pPr>
            <a:lvl5pPr>
              <a:defRPr sz="1765"/>
            </a:lvl5pPr>
            <a:lvl6pPr>
              <a:defRPr sz="1765"/>
            </a:lvl6pPr>
            <a:lvl7pPr>
              <a:defRPr sz="1765"/>
            </a:lvl7pPr>
            <a:lvl8pPr>
              <a:defRPr sz="1765"/>
            </a:lvl8pPr>
            <a:lvl9pPr>
              <a:defRPr sz="17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840217" y="2393285"/>
            <a:ext cx="3341481" cy="997407"/>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19680" indent="0">
              <a:buNone/>
              <a:defRPr sz="1765" b="1"/>
            </a:lvl6pPr>
            <a:lvl7pPr marL="3023870" indent="0">
              <a:buNone/>
              <a:defRPr sz="1765" b="1"/>
            </a:lvl7pPr>
            <a:lvl8pPr marL="3528060" indent="0">
              <a:buNone/>
              <a:defRPr sz="1765" b="1"/>
            </a:lvl8pPr>
            <a:lvl9pPr marL="4031615" indent="0">
              <a:buNone/>
              <a:defRPr sz="1765" b="1"/>
            </a:lvl9pPr>
          </a:lstStyle>
          <a:p>
            <a:pPr lvl="0"/>
            <a:r>
              <a:rPr lang="zh-CN" altLang="en-US"/>
              <a:t>单击此处编辑母版文本样式</a:t>
            </a:r>
          </a:p>
        </p:txBody>
      </p:sp>
      <p:sp>
        <p:nvSpPr>
          <p:cNvPr id="6" name="内容占位符 5"/>
          <p:cNvSpPr>
            <a:spLocks noGrp="1"/>
          </p:cNvSpPr>
          <p:nvPr>
            <p:ph sz="quarter" idx="4"/>
          </p:nvPr>
        </p:nvSpPr>
        <p:spPr>
          <a:xfrm>
            <a:off x="3840217" y="3390690"/>
            <a:ext cx="3341481" cy="6160168"/>
          </a:xfrm>
        </p:spPr>
        <p:txBody>
          <a:bodyPr/>
          <a:lstStyle>
            <a:lvl1pPr>
              <a:defRPr sz="2645"/>
            </a:lvl1pPr>
            <a:lvl2pPr>
              <a:defRPr sz="2205"/>
            </a:lvl2pPr>
            <a:lvl3pPr>
              <a:defRPr sz="1985"/>
            </a:lvl3pPr>
            <a:lvl4pPr>
              <a:defRPr sz="1765"/>
            </a:lvl4pPr>
            <a:lvl5pPr>
              <a:defRPr sz="1765"/>
            </a:lvl5pPr>
            <a:lvl6pPr>
              <a:defRPr sz="1765"/>
            </a:lvl6pPr>
            <a:lvl7pPr>
              <a:defRPr sz="1765"/>
            </a:lvl7pPr>
            <a:lvl8pPr>
              <a:defRPr sz="1765"/>
            </a:lvl8pPr>
            <a:lvl9pPr>
              <a:defRPr sz="17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77990" y="425693"/>
            <a:ext cx="2487081" cy="1811668"/>
          </a:xfrm>
        </p:spPr>
        <p:txBody>
          <a:bodyPr anchor="b"/>
          <a:lstStyle>
            <a:lvl1pPr algn="l">
              <a:defRPr sz="2205" b="1"/>
            </a:lvl1pPr>
          </a:lstStyle>
          <a:p>
            <a:r>
              <a:rPr lang="zh-CN" altLang="en-US"/>
              <a:t>单击此处编辑母版标题样式</a:t>
            </a:r>
          </a:p>
        </p:txBody>
      </p:sp>
      <p:sp>
        <p:nvSpPr>
          <p:cNvPr id="3" name="内容占位符 2"/>
          <p:cNvSpPr>
            <a:spLocks noGrp="1"/>
          </p:cNvSpPr>
          <p:nvPr>
            <p:ph idx="1"/>
          </p:nvPr>
        </p:nvSpPr>
        <p:spPr>
          <a:xfrm>
            <a:off x="2955629" y="425702"/>
            <a:ext cx="4226069" cy="9125167"/>
          </a:xfrm>
        </p:spPr>
        <p:txBody>
          <a:bodyPr/>
          <a:lstStyle>
            <a:lvl1pPr>
              <a:defRPr sz="3525"/>
            </a:lvl1pPr>
            <a:lvl2pPr>
              <a:defRPr sz="3085"/>
            </a:lvl2pPr>
            <a:lvl3pPr>
              <a:defRPr sz="2645"/>
            </a:lvl3pPr>
            <a:lvl4pPr>
              <a:defRPr sz="2205"/>
            </a:lvl4pPr>
            <a:lvl5pPr>
              <a:defRPr sz="2205"/>
            </a:lvl5pPr>
            <a:lvl6pPr>
              <a:defRPr sz="2205"/>
            </a:lvl6pPr>
            <a:lvl7pPr>
              <a:defRPr sz="2205"/>
            </a:lvl7pPr>
            <a:lvl8pPr>
              <a:defRPr sz="2205"/>
            </a:lvl8pPr>
            <a:lvl9pPr>
              <a:defRPr sz="22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77990" y="2237364"/>
            <a:ext cx="2487081" cy="7313498"/>
          </a:xfrm>
        </p:spPr>
        <p:txBody>
          <a:bodyPr/>
          <a:lstStyle>
            <a:lvl1pPr marL="0" indent="0">
              <a:buNone/>
              <a:defRPr sz="1545"/>
            </a:lvl1pPr>
            <a:lvl2pPr marL="504190" indent="0">
              <a:buNone/>
              <a:defRPr sz="1325"/>
            </a:lvl2pPr>
            <a:lvl3pPr marL="1007745" indent="0">
              <a:buNone/>
              <a:defRPr sz="1100"/>
            </a:lvl3pPr>
            <a:lvl4pPr marL="1511935" indent="0">
              <a:buNone/>
              <a:defRPr sz="990"/>
            </a:lvl4pPr>
            <a:lvl5pPr marL="2016125" indent="0">
              <a:buNone/>
              <a:defRPr sz="990"/>
            </a:lvl5pPr>
            <a:lvl6pPr marL="2519680" indent="0">
              <a:buNone/>
              <a:defRPr sz="990"/>
            </a:lvl6pPr>
            <a:lvl7pPr marL="3023870" indent="0">
              <a:buNone/>
              <a:defRPr sz="990"/>
            </a:lvl7pPr>
            <a:lvl8pPr marL="3528060" indent="0">
              <a:buNone/>
              <a:defRPr sz="990"/>
            </a:lvl8pPr>
            <a:lvl9pPr marL="4031615" indent="0">
              <a:buNone/>
              <a:defRPr sz="99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1749" y="7484277"/>
            <a:ext cx="4535805" cy="883561"/>
          </a:xfrm>
        </p:spPr>
        <p:txBody>
          <a:bodyPr anchor="b"/>
          <a:lstStyle>
            <a:lvl1pPr algn="l">
              <a:defRPr sz="2205" b="1"/>
            </a:lvl1pPr>
          </a:lstStyle>
          <a:p>
            <a:r>
              <a:rPr lang="zh-CN" altLang="en-US"/>
              <a:t>单击此处编辑母版标题样式</a:t>
            </a:r>
          </a:p>
        </p:txBody>
      </p:sp>
      <p:sp>
        <p:nvSpPr>
          <p:cNvPr id="3" name="图片占位符 2"/>
          <p:cNvSpPr>
            <a:spLocks noGrp="1"/>
          </p:cNvSpPr>
          <p:nvPr>
            <p:ph type="pic" idx="1"/>
          </p:nvPr>
        </p:nvSpPr>
        <p:spPr>
          <a:xfrm>
            <a:off x="1481749" y="955333"/>
            <a:ext cx="4535805" cy="6415088"/>
          </a:xfrm>
        </p:spPr>
        <p:txBody>
          <a:bodyPr/>
          <a:lstStyle>
            <a:lvl1pPr marL="0" indent="0">
              <a:buNone/>
              <a:defRPr sz="3525"/>
            </a:lvl1pPr>
            <a:lvl2pPr marL="504190" indent="0">
              <a:buNone/>
              <a:defRPr sz="3085"/>
            </a:lvl2pPr>
            <a:lvl3pPr marL="1007745" indent="0">
              <a:buNone/>
              <a:defRPr sz="2645"/>
            </a:lvl3pPr>
            <a:lvl4pPr marL="1511935" indent="0">
              <a:buNone/>
              <a:defRPr sz="2205"/>
            </a:lvl4pPr>
            <a:lvl5pPr marL="2016125" indent="0">
              <a:buNone/>
              <a:defRPr sz="2205"/>
            </a:lvl5pPr>
            <a:lvl6pPr marL="2519680" indent="0">
              <a:buNone/>
              <a:defRPr sz="2205"/>
            </a:lvl6pPr>
            <a:lvl7pPr marL="3023870" indent="0">
              <a:buNone/>
              <a:defRPr sz="2205"/>
            </a:lvl7pPr>
            <a:lvl8pPr marL="3528060" indent="0">
              <a:buNone/>
              <a:defRPr sz="2205"/>
            </a:lvl8pPr>
            <a:lvl9pPr marL="4031615" indent="0">
              <a:buNone/>
              <a:defRPr sz="2205"/>
            </a:lvl9pPr>
          </a:lstStyle>
          <a:p>
            <a:endParaRPr lang="zh-CN" altLang="en-US"/>
          </a:p>
        </p:txBody>
      </p:sp>
      <p:sp>
        <p:nvSpPr>
          <p:cNvPr id="4" name="文本占位符 3"/>
          <p:cNvSpPr>
            <a:spLocks noGrp="1"/>
          </p:cNvSpPr>
          <p:nvPr>
            <p:ph type="body" sz="half" idx="2"/>
          </p:nvPr>
        </p:nvSpPr>
        <p:spPr>
          <a:xfrm>
            <a:off x="1481749" y="8367835"/>
            <a:ext cx="4535805" cy="1254802"/>
          </a:xfrm>
        </p:spPr>
        <p:txBody>
          <a:bodyPr/>
          <a:lstStyle>
            <a:lvl1pPr marL="0" indent="0">
              <a:buNone/>
              <a:defRPr sz="1545"/>
            </a:lvl1pPr>
            <a:lvl2pPr marL="504190" indent="0">
              <a:buNone/>
              <a:defRPr sz="1325"/>
            </a:lvl2pPr>
            <a:lvl3pPr marL="1007745" indent="0">
              <a:buNone/>
              <a:defRPr sz="1100"/>
            </a:lvl3pPr>
            <a:lvl4pPr marL="1511935" indent="0">
              <a:buNone/>
              <a:defRPr sz="990"/>
            </a:lvl4pPr>
            <a:lvl5pPr marL="2016125" indent="0">
              <a:buNone/>
              <a:defRPr sz="990"/>
            </a:lvl5pPr>
            <a:lvl6pPr marL="2519680" indent="0">
              <a:buNone/>
              <a:defRPr sz="990"/>
            </a:lvl6pPr>
            <a:lvl7pPr marL="3023870" indent="0">
              <a:buNone/>
              <a:defRPr sz="990"/>
            </a:lvl7pPr>
            <a:lvl8pPr marL="3528060" indent="0">
              <a:buNone/>
              <a:defRPr sz="990"/>
            </a:lvl8pPr>
            <a:lvl9pPr marL="4031615" indent="0">
              <a:buNone/>
              <a:defRPr sz="99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77984" y="428170"/>
            <a:ext cx="6803708" cy="178196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377984" y="2494759"/>
            <a:ext cx="6803708" cy="705610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77984" y="9909730"/>
            <a:ext cx="1763924" cy="569240"/>
          </a:xfrm>
          <a:prstGeom prst="rect">
            <a:avLst/>
          </a:prstGeom>
        </p:spPr>
        <p:txBody>
          <a:bodyPr vert="horz" lIns="91440" tIns="45720" rIns="91440" bIns="45720" rtlCol="0" anchor="ctr"/>
          <a:lstStyle>
            <a:lvl1pPr algn="l">
              <a:defRPr sz="1325">
                <a:solidFill>
                  <a:schemeClr val="tx1">
                    <a:tint val="75000"/>
                  </a:schemeClr>
                </a:solidFill>
              </a:defRPr>
            </a:lvl1pPr>
          </a:lstStyle>
          <a:p>
            <a:fld id="{530820CF-B880-4189-942D-D702A7CBA730}" type="datetimeFigureOut">
              <a:rPr lang="zh-CN" altLang="en-US" smtClean="0"/>
              <a:t>2022/4/8</a:t>
            </a:fld>
            <a:endParaRPr lang="zh-CN" altLang="en-US"/>
          </a:p>
        </p:txBody>
      </p:sp>
      <p:sp>
        <p:nvSpPr>
          <p:cNvPr id="5" name="页脚占位符 4"/>
          <p:cNvSpPr>
            <a:spLocks noGrp="1"/>
          </p:cNvSpPr>
          <p:nvPr>
            <p:ph type="ftr" sz="quarter" idx="3"/>
          </p:nvPr>
        </p:nvSpPr>
        <p:spPr>
          <a:xfrm>
            <a:off x="2582890" y="9909730"/>
            <a:ext cx="2393897" cy="569240"/>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417767" y="9909730"/>
            <a:ext cx="1763924" cy="569240"/>
          </a:xfrm>
          <a:prstGeom prst="rect">
            <a:avLst/>
          </a:prstGeom>
        </p:spPr>
        <p:txBody>
          <a:bodyPr vert="horz" lIns="91440" tIns="45720" rIns="91440" bIns="45720" rtlCol="0" anchor="ctr"/>
          <a:lstStyle>
            <a:lvl1pPr algn="r">
              <a:defRPr sz="1325">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7745" rtl="0" eaLnBrk="1" latinLnBrk="0" hangingPunct="1">
        <a:spcBef>
          <a:spcPct val="0"/>
        </a:spcBef>
        <a:buNone/>
        <a:defRPr sz="4850" kern="1200">
          <a:solidFill>
            <a:schemeClr val="tx1"/>
          </a:solidFill>
          <a:latin typeface="+mj-lt"/>
          <a:ea typeface="+mj-ea"/>
          <a:cs typeface="+mj-cs"/>
        </a:defRPr>
      </a:lvl1pPr>
    </p:titleStyle>
    <p:bodyStyle>
      <a:lvl1pPr marL="377825" indent="-377825" algn="l" defTabSz="1007745" rtl="0" eaLnBrk="1" latinLnBrk="0" hangingPunct="1">
        <a:spcBef>
          <a:spcPct val="20000"/>
        </a:spcBef>
        <a:buFont typeface="Arial" panose="020B0604020202020204" pitchFamily="34" charset="0"/>
        <a:buChar char="•"/>
        <a:defRPr sz="3525" kern="1200">
          <a:solidFill>
            <a:schemeClr val="tx1"/>
          </a:solidFill>
          <a:latin typeface="+mn-lt"/>
          <a:ea typeface="+mn-ea"/>
          <a:cs typeface="+mn-cs"/>
        </a:defRPr>
      </a:lvl1pPr>
      <a:lvl2pPr marL="819150" indent="-314960" algn="l" defTabSz="1007745" rtl="0" eaLnBrk="1" latinLnBrk="0" hangingPunct="1">
        <a:spcBef>
          <a:spcPct val="20000"/>
        </a:spcBef>
        <a:buFont typeface="Arial" panose="020B0604020202020204" pitchFamily="34" charset="0"/>
        <a:buChar char="–"/>
        <a:defRPr sz="3085" kern="1200">
          <a:solidFill>
            <a:schemeClr val="tx1"/>
          </a:solidFill>
          <a:latin typeface="+mn-lt"/>
          <a:ea typeface="+mn-ea"/>
          <a:cs typeface="+mn-cs"/>
        </a:defRPr>
      </a:lvl2pPr>
      <a:lvl3pPr marL="1259840" indent="-252095" algn="l" defTabSz="1007745"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3pPr>
      <a:lvl4pPr marL="1764030"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8220"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1775"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5965"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80155"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3710" indent="-252095" algn="l" defTabSz="1007745"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zh-CN"/>
      </a:defPPr>
      <a:lvl1pPr marL="0" algn="l" defTabSz="1007745" rtl="0" eaLnBrk="1" latinLnBrk="0" hangingPunct="1">
        <a:defRPr sz="1985" kern="1200">
          <a:solidFill>
            <a:schemeClr val="tx1"/>
          </a:solidFill>
          <a:latin typeface="+mn-lt"/>
          <a:ea typeface="+mn-ea"/>
          <a:cs typeface="+mn-cs"/>
        </a:defRPr>
      </a:lvl1pPr>
      <a:lvl2pPr marL="504190" algn="l" defTabSz="1007745" rtl="0" eaLnBrk="1" latinLnBrk="0" hangingPunct="1">
        <a:defRPr sz="1985" kern="1200">
          <a:solidFill>
            <a:schemeClr val="tx1"/>
          </a:solidFill>
          <a:latin typeface="+mn-lt"/>
          <a:ea typeface="+mn-ea"/>
          <a:cs typeface="+mn-cs"/>
        </a:defRPr>
      </a:lvl2pPr>
      <a:lvl3pPr marL="1007745" algn="l" defTabSz="1007745" rtl="0" eaLnBrk="1" latinLnBrk="0" hangingPunct="1">
        <a:defRPr sz="1985" kern="1200">
          <a:solidFill>
            <a:schemeClr val="tx1"/>
          </a:solidFill>
          <a:latin typeface="+mn-lt"/>
          <a:ea typeface="+mn-ea"/>
          <a:cs typeface="+mn-cs"/>
        </a:defRPr>
      </a:lvl3pPr>
      <a:lvl4pPr marL="1511935" algn="l" defTabSz="1007745" rtl="0" eaLnBrk="1" latinLnBrk="0" hangingPunct="1">
        <a:defRPr sz="1985" kern="1200">
          <a:solidFill>
            <a:schemeClr val="tx1"/>
          </a:solidFill>
          <a:latin typeface="+mn-lt"/>
          <a:ea typeface="+mn-ea"/>
          <a:cs typeface="+mn-cs"/>
        </a:defRPr>
      </a:lvl4pPr>
      <a:lvl5pPr marL="2016125" algn="l" defTabSz="1007745" rtl="0" eaLnBrk="1" latinLnBrk="0" hangingPunct="1">
        <a:defRPr sz="1985" kern="1200">
          <a:solidFill>
            <a:schemeClr val="tx1"/>
          </a:solidFill>
          <a:latin typeface="+mn-lt"/>
          <a:ea typeface="+mn-ea"/>
          <a:cs typeface="+mn-cs"/>
        </a:defRPr>
      </a:lvl5pPr>
      <a:lvl6pPr marL="2519680" algn="l" defTabSz="1007745" rtl="0" eaLnBrk="1" latinLnBrk="0" hangingPunct="1">
        <a:defRPr sz="1985" kern="1200">
          <a:solidFill>
            <a:schemeClr val="tx1"/>
          </a:solidFill>
          <a:latin typeface="+mn-lt"/>
          <a:ea typeface="+mn-ea"/>
          <a:cs typeface="+mn-cs"/>
        </a:defRPr>
      </a:lvl6pPr>
      <a:lvl7pPr marL="3023870" algn="l" defTabSz="1007745" rtl="0" eaLnBrk="1" latinLnBrk="0" hangingPunct="1">
        <a:defRPr sz="1985" kern="1200">
          <a:solidFill>
            <a:schemeClr val="tx1"/>
          </a:solidFill>
          <a:latin typeface="+mn-lt"/>
          <a:ea typeface="+mn-ea"/>
          <a:cs typeface="+mn-cs"/>
        </a:defRPr>
      </a:lvl7pPr>
      <a:lvl8pPr marL="3528060" algn="l" defTabSz="1007745" rtl="0" eaLnBrk="1" latinLnBrk="0" hangingPunct="1">
        <a:defRPr sz="1985" kern="1200">
          <a:solidFill>
            <a:schemeClr val="tx1"/>
          </a:solidFill>
          <a:latin typeface="+mn-lt"/>
          <a:ea typeface="+mn-ea"/>
          <a:cs typeface="+mn-cs"/>
        </a:defRPr>
      </a:lvl8pPr>
      <a:lvl9pPr marL="4031615" algn="l" defTabSz="1007745"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10.xml"/><Relationship Id="rId7"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8.jpg"/><Relationship Id="rId5" Type="http://schemas.openxmlformats.org/officeDocument/2006/relationships/image" Target="../media/image2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7912"/>
          <a:stretch/>
        </p:blipFill>
        <p:spPr>
          <a:xfrm>
            <a:off x="755650" y="593085"/>
            <a:ext cx="5921375" cy="7417117"/>
          </a:xfrm>
          <a:prstGeom prst="rect">
            <a:avLst/>
          </a:prstGeom>
        </p:spPr>
      </p:pic>
      <p:pic>
        <p:nvPicPr>
          <p:cNvPr id="9" name="图片 8"/>
          <p:cNvPicPr>
            <a:picLocks noChangeAspect="1"/>
          </p:cNvPicPr>
          <p:nvPr/>
        </p:nvPicPr>
        <p:blipFill>
          <a:blip r:embed="rId4"/>
          <a:stretch>
            <a:fillRect/>
          </a:stretch>
        </p:blipFill>
        <p:spPr>
          <a:xfrm>
            <a:off x="755650" y="8557895"/>
            <a:ext cx="1491615" cy="1491615"/>
          </a:xfrm>
          <a:prstGeom prst="rect">
            <a:avLst/>
          </a:prstGeom>
        </p:spPr>
      </p:pic>
      <p:pic>
        <p:nvPicPr>
          <p:cNvPr id="10" name="图片 9"/>
          <p:cNvPicPr>
            <a:picLocks noChangeAspect="1"/>
          </p:cNvPicPr>
          <p:nvPr/>
        </p:nvPicPr>
        <p:blipFill>
          <a:blip r:embed="rId5"/>
          <a:stretch>
            <a:fillRect/>
          </a:stretch>
        </p:blipFill>
        <p:spPr>
          <a:xfrm>
            <a:off x="2483485" y="8557895"/>
            <a:ext cx="1409700" cy="1482725"/>
          </a:xfrm>
          <a:prstGeom prst="rect">
            <a:avLst/>
          </a:prstGeom>
        </p:spPr>
      </p:pic>
      <p:pic>
        <p:nvPicPr>
          <p:cNvPr id="11" name="图片 10"/>
          <p:cNvPicPr>
            <a:picLocks noChangeAspect="1"/>
          </p:cNvPicPr>
          <p:nvPr/>
        </p:nvPicPr>
        <p:blipFill>
          <a:blip r:embed="rId6"/>
          <a:stretch>
            <a:fillRect/>
          </a:stretch>
        </p:blipFill>
        <p:spPr>
          <a:xfrm>
            <a:off x="4129405" y="8557895"/>
            <a:ext cx="1450975" cy="1450975"/>
          </a:xfrm>
          <a:prstGeom prst="rect">
            <a:avLst/>
          </a:prstGeom>
        </p:spPr>
      </p:pic>
      <p:pic>
        <p:nvPicPr>
          <p:cNvPr id="12" name="图片 11"/>
          <p:cNvPicPr>
            <a:picLocks noChangeAspect="1"/>
          </p:cNvPicPr>
          <p:nvPr/>
        </p:nvPicPr>
        <p:blipFill>
          <a:blip r:embed="rId7"/>
          <a:stretch>
            <a:fillRect/>
          </a:stretch>
        </p:blipFill>
        <p:spPr>
          <a:xfrm>
            <a:off x="5796280" y="8571230"/>
            <a:ext cx="1437640" cy="1437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67995" y="367030"/>
            <a:ext cx="2053590" cy="365036"/>
          </a:xfrm>
          <a:prstGeom prst="rect">
            <a:avLst/>
          </a:prstGeom>
          <a:noFill/>
        </p:spPr>
        <p:txBody>
          <a:bodyPr wrap="square" rtlCol="0">
            <a:spAutoFit/>
          </a:bodyPr>
          <a:lstStyle/>
          <a:p>
            <a:pPr algn="just">
              <a:lnSpc>
                <a:spcPct val="150000"/>
              </a:lnSpc>
            </a:pPr>
            <a:r>
              <a:rPr lang="en-US" altLang="zh-CN" sz="1400" b="1" kern="100" dirty="0">
                <a:latin typeface="+mn-ea"/>
                <a:cs typeface="Times New Roman" panose="02020603050405020304"/>
                <a:sym typeface="+mn-ea"/>
              </a:rPr>
              <a:t>U-Tb</a:t>
            </a:r>
            <a:r>
              <a:rPr lang="zh-CN" altLang="en-US" sz="1400" b="1" kern="100" dirty="0">
                <a:latin typeface="+mn-ea"/>
                <a:cs typeface="Times New Roman" panose="02020603050405020304"/>
                <a:sym typeface="+mn-ea"/>
              </a:rPr>
              <a:t>系列大型</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加载台</a:t>
            </a:r>
          </a:p>
        </p:txBody>
      </p:sp>
      <p:sp>
        <p:nvSpPr>
          <p:cNvPr id="24" name="TextBox 6"/>
          <p:cNvSpPr txBox="1"/>
          <p:nvPr/>
        </p:nvSpPr>
        <p:spPr>
          <a:xfrm>
            <a:off x="4160826" y="2725810"/>
            <a:ext cx="2808113" cy="1832168"/>
          </a:xfrm>
          <a:prstGeom prst="rect">
            <a:avLst/>
          </a:prstGeom>
          <a:noFill/>
        </p:spPr>
        <p:txBody>
          <a:bodyPr wrap="square" rtlCol="0">
            <a:spAutoFit/>
          </a:bodyPr>
          <a:lstStyle/>
          <a:p>
            <a:pPr>
              <a:lnSpc>
                <a:spcPts val="4055"/>
              </a:lnSpc>
            </a:pPr>
            <a:r>
              <a:rPr lang="zh-CN" altLang="en-US" sz="900" b="1" dirty="0">
                <a:latin typeface="+mn-ea"/>
                <a:cs typeface="+mn-ea"/>
              </a:rPr>
              <a:t>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最大力值：</a:t>
            </a:r>
            <a:r>
              <a:rPr lang="en-US" altLang="zh-CN" sz="900" dirty="0">
                <a:latin typeface="+mn-ea"/>
                <a:cs typeface="+mn-ea"/>
              </a:rPr>
              <a:t>2000kN</a:t>
            </a:r>
          </a:p>
          <a:p>
            <a:pPr marL="445770" indent="-445770">
              <a:lnSpc>
                <a:spcPct val="150000"/>
              </a:lnSpc>
            </a:pPr>
            <a:r>
              <a:rPr lang="en-US" altLang="zh-CN" sz="900" dirty="0">
                <a:latin typeface="+mn-ea"/>
                <a:cs typeface="+mn-ea"/>
              </a:rPr>
              <a:t>2.</a:t>
            </a:r>
            <a:r>
              <a:rPr lang="zh-CN" altLang="en-US" sz="900" dirty="0">
                <a:latin typeface="+mn-ea"/>
                <a:cs typeface="+mn-ea"/>
              </a:rPr>
              <a:t>行</a:t>
            </a:r>
            <a:r>
              <a:rPr lang="en-US" altLang="zh-CN" sz="900" dirty="0">
                <a:latin typeface="+mn-ea"/>
                <a:cs typeface="+mn-ea"/>
              </a:rPr>
              <a:t>    </a:t>
            </a:r>
            <a:r>
              <a:rPr lang="zh-CN" altLang="en-US" sz="900" dirty="0">
                <a:latin typeface="+mn-ea"/>
                <a:cs typeface="+mn-ea"/>
              </a:rPr>
              <a:t>程：</a:t>
            </a:r>
            <a:r>
              <a:rPr lang="en-US" altLang="zh-CN" sz="900" dirty="0">
                <a:latin typeface="+mn-ea"/>
                <a:cs typeface="+mn-ea"/>
              </a:rPr>
              <a:t>200mm</a:t>
            </a:r>
          </a:p>
          <a:p>
            <a:pPr marL="445770" indent="-445770">
              <a:lnSpc>
                <a:spcPct val="150000"/>
              </a:lnSpc>
            </a:pPr>
            <a:r>
              <a:rPr lang="en-US" altLang="zh-CN" sz="900" dirty="0">
                <a:latin typeface="+mn-ea"/>
                <a:cs typeface="+mn-ea"/>
              </a:rPr>
              <a:t>3.</a:t>
            </a:r>
            <a:r>
              <a:rPr lang="zh-CN" altLang="en-US" sz="900" dirty="0">
                <a:latin typeface="+mn-ea"/>
                <a:cs typeface="+mn-ea"/>
              </a:rPr>
              <a:t>力值精度：</a:t>
            </a:r>
            <a:r>
              <a:rPr lang="en-US" altLang="zh-CN" sz="900" dirty="0">
                <a:latin typeface="+mn-ea"/>
                <a:cs typeface="+mn-ea"/>
              </a:rPr>
              <a:t>0.5%</a:t>
            </a:r>
            <a:r>
              <a:rPr lang="zh-CN" altLang="en-US" sz="900" dirty="0">
                <a:latin typeface="+mn-ea"/>
                <a:cs typeface="+mn-ea"/>
              </a:rPr>
              <a:t>示值或</a:t>
            </a:r>
            <a:r>
              <a:rPr lang="en-US" altLang="zh-CN" sz="900" dirty="0">
                <a:latin typeface="+mn-ea"/>
                <a:cs typeface="+mn-ea"/>
              </a:rPr>
              <a:t>0.1FS</a:t>
            </a:r>
          </a:p>
          <a:p>
            <a:pPr marL="445770" indent="-445770">
              <a:lnSpc>
                <a:spcPct val="150000"/>
              </a:lnSpc>
            </a:pPr>
            <a:r>
              <a:rPr lang="en-US" altLang="zh-CN" sz="900" dirty="0">
                <a:latin typeface="+mn-ea"/>
                <a:cs typeface="+mn-ea"/>
              </a:rPr>
              <a:t>4.</a:t>
            </a:r>
            <a:r>
              <a:rPr lang="zh-CN" altLang="en-US" sz="900" dirty="0">
                <a:latin typeface="+mn-ea"/>
                <a:cs typeface="+mn-ea"/>
              </a:rPr>
              <a:t>旋转精度：</a:t>
            </a:r>
            <a:r>
              <a:rPr lang="en-US" altLang="zh-CN" sz="900" dirty="0">
                <a:latin typeface="+mn-ea"/>
                <a:cs typeface="+mn-ea"/>
              </a:rPr>
              <a:t>0.009</a:t>
            </a:r>
            <a:r>
              <a:rPr lang="zh-CN" altLang="en-US" sz="900" dirty="0">
                <a:latin typeface="+mn-ea"/>
                <a:cs typeface="+mn-ea"/>
              </a:rPr>
              <a:t>°</a:t>
            </a:r>
            <a:r>
              <a:rPr lang="zh-CN" altLang="en-US" sz="800" dirty="0">
                <a:latin typeface="+mn-ea"/>
                <a:cs typeface="+mn-ea"/>
              </a:rPr>
              <a:t>（可定制更高精度到</a:t>
            </a:r>
            <a:r>
              <a:rPr lang="en-US" altLang="zh-CN" sz="800" dirty="0">
                <a:latin typeface="+mn-ea"/>
                <a:cs typeface="+mn-ea"/>
              </a:rPr>
              <a:t>0.001°</a:t>
            </a:r>
            <a:r>
              <a:rPr lang="zh-CN" altLang="en-US" sz="800" dirty="0">
                <a:latin typeface="+mn-ea"/>
                <a:cs typeface="+mn-ea"/>
              </a:rPr>
              <a:t>）</a:t>
            </a:r>
            <a:endParaRPr lang="en-US" altLang="zh-CN" sz="800" dirty="0">
              <a:latin typeface="+mn-ea"/>
              <a:cs typeface="+mn-ea"/>
            </a:endParaRPr>
          </a:p>
          <a:p>
            <a:pPr marL="445770" indent="-445770">
              <a:lnSpc>
                <a:spcPct val="150000"/>
              </a:lnSpc>
            </a:pPr>
            <a:r>
              <a:rPr lang="en-US" altLang="zh-CN" sz="900" dirty="0">
                <a:latin typeface="+mn-ea"/>
                <a:cs typeface="+mn-ea"/>
              </a:rPr>
              <a:t>5.</a:t>
            </a:r>
            <a:r>
              <a:rPr lang="zh-CN" altLang="en-US" sz="900" dirty="0">
                <a:latin typeface="+mn-ea"/>
                <a:cs typeface="+mn-ea"/>
              </a:rPr>
              <a:t>速度范围：</a:t>
            </a:r>
            <a:r>
              <a:rPr lang="en-US" altLang="zh-CN" sz="900" dirty="0">
                <a:latin typeface="+mn-ea"/>
                <a:cs typeface="+mn-ea"/>
              </a:rPr>
              <a:t>0.001</a:t>
            </a:r>
            <a:r>
              <a:rPr lang="zh-CN" altLang="en-US" sz="900" dirty="0">
                <a:latin typeface="+mn-ea"/>
                <a:cs typeface="+mn-ea"/>
                <a:sym typeface="+mn-ea"/>
              </a:rPr>
              <a:t>～</a:t>
            </a:r>
            <a:r>
              <a:rPr lang="en-US" altLang="zh-CN" sz="900" dirty="0">
                <a:latin typeface="+mn-ea"/>
                <a:cs typeface="+mn-ea"/>
              </a:rPr>
              <a:t>100mm/min</a:t>
            </a:r>
          </a:p>
          <a:p>
            <a:pPr marL="445770" indent="-445770">
              <a:lnSpc>
                <a:spcPct val="150000"/>
              </a:lnSpc>
            </a:pPr>
            <a:r>
              <a:rPr lang="en-US" altLang="zh-CN" sz="900" dirty="0">
                <a:latin typeface="+mn-ea"/>
                <a:cs typeface="+mn-ea"/>
                <a:sym typeface="+mn-ea"/>
              </a:rPr>
              <a:t>6.</a:t>
            </a:r>
            <a:r>
              <a:rPr lang="zh-CN" altLang="en-US" sz="900" dirty="0">
                <a:latin typeface="+mn-ea"/>
                <a:cs typeface="+mn-ea"/>
                <a:sym typeface="+mn-ea"/>
              </a:rPr>
              <a:t>环境模块：</a:t>
            </a:r>
            <a:r>
              <a:rPr lang="en-US" altLang="zh-CN" sz="900" dirty="0">
                <a:latin typeface="+mn-ea"/>
                <a:cs typeface="+mn-ea"/>
                <a:sym typeface="+mn-ea"/>
              </a:rPr>
              <a:t>-25</a:t>
            </a:r>
            <a:r>
              <a:rPr lang="zh-CN" altLang="en-US" sz="900" dirty="0">
                <a:latin typeface="+mn-ea"/>
                <a:cs typeface="+mn-ea"/>
                <a:sym typeface="+mn-ea"/>
              </a:rPr>
              <a:t>～</a:t>
            </a:r>
            <a:r>
              <a:rPr lang="en-US" altLang="zh-CN" sz="900" dirty="0">
                <a:latin typeface="+mn-ea"/>
                <a:cs typeface="+mn-ea"/>
                <a:sym typeface="+mn-ea"/>
              </a:rPr>
              <a:t>85</a:t>
            </a:r>
            <a:r>
              <a:rPr lang="zh-CN" altLang="en-US" sz="900" dirty="0">
                <a:latin typeface="+mn-ea"/>
                <a:cs typeface="+mn-ea"/>
                <a:sym typeface="+mn-ea"/>
              </a:rPr>
              <a:t>℃</a:t>
            </a:r>
          </a:p>
        </p:txBody>
      </p:sp>
      <p:graphicFrame>
        <p:nvGraphicFramePr>
          <p:cNvPr id="54" name="表格 53"/>
          <p:cNvGraphicFramePr/>
          <p:nvPr>
            <p:custDataLst>
              <p:tags r:id="rId1"/>
            </p:custDataLst>
            <p:extLst>
              <p:ext uri="{D42A27DB-BD31-4B8C-83A1-F6EECF244321}">
                <p14:modId xmlns:p14="http://schemas.microsoft.com/office/powerpoint/2010/main" val="3174803062"/>
              </p:ext>
            </p:extLst>
          </p:nvPr>
        </p:nvGraphicFramePr>
        <p:xfrm>
          <a:off x="664031" y="4707902"/>
          <a:ext cx="6428174" cy="2393182"/>
        </p:xfrm>
        <a:graphic>
          <a:graphicData uri="http://schemas.openxmlformats.org/drawingml/2006/table">
            <a:tbl>
              <a:tblPr firstRow="1" bandRow="1">
                <a:tableStyleId>{616DA210-FB5B-4158-B5E0-FEB733F419BA}</a:tableStyleId>
              </a:tblPr>
              <a:tblGrid>
                <a:gridCol w="955566">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422196">
                  <a:extLst>
                    <a:ext uri="{9D8B030D-6E8A-4147-A177-3AD203B41FA5}">
                      <a16:colId xmlns:a16="http://schemas.microsoft.com/office/drawing/2014/main" val="20004"/>
                    </a:ext>
                  </a:extLst>
                </a:gridCol>
                <a:gridCol w="589652">
                  <a:extLst>
                    <a:ext uri="{9D8B030D-6E8A-4147-A177-3AD203B41FA5}">
                      <a16:colId xmlns:a16="http://schemas.microsoft.com/office/drawing/2014/main" val="20005"/>
                    </a:ext>
                  </a:extLst>
                </a:gridCol>
                <a:gridCol w="472965">
                  <a:extLst>
                    <a:ext uri="{9D8B030D-6E8A-4147-A177-3AD203B41FA5}">
                      <a16:colId xmlns:a16="http://schemas.microsoft.com/office/drawing/2014/main" val="20006"/>
                    </a:ext>
                  </a:extLst>
                </a:gridCol>
                <a:gridCol w="474345">
                  <a:extLst>
                    <a:ext uri="{9D8B030D-6E8A-4147-A177-3AD203B41FA5}">
                      <a16:colId xmlns:a16="http://schemas.microsoft.com/office/drawing/2014/main" val="20007"/>
                    </a:ext>
                  </a:extLst>
                </a:gridCol>
                <a:gridCol w="575152">
                  <a:extLst>
                    <a:ext uri="{9D8B030D-6E8A-4147-A177-3AD203B41FA5}">
                      <a16:colId xmlns:a16="http://schemas.microsoft.com/office/drawing/2014/main" val="20008"/>
                    </a:ext>
                  </a:extLst>
                </a:gridCol>
                <a:gridCol w="562034">
                  <a:extLst>
                    <a:ext uri="{9D8B030D-6E8A-4147-A177-3AD203B41FA5}">
                      <a16:colId xmlns:a16="http://schemas.microsoft.com/office/drawing/2014/main" val="20009"/>
                    </a:ext>
                  </a:extLst>
                </a:gridCol>
              </a:tblGrid>
              <a:tr h="237661">
                <a:tc gridSpan="10">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08827">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err="1">
                          <a:sym typeface="+mn-ea"/>
                        </a:rPr>
                        <a:t>kN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外形尺寸（</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sz="900" b="1" dirty="0">
                          <a:sym typeface="+mn-ea"/>
                        </a:rPr>
                        <a:t>连续旋转精度（°）</a:t>
                      </a:r>
                    </a:p>
                  </a:txBody>
                  <a:tcPr marL="64657" marR="64657" marT="32328" marB="32328" anchor="ctr"/>
                </a:tc>
                <a:tc rowSpan="2">
                  <a:txBody>
                    <a:bodyPr/>
                    <a:lstStyle/>
                    <a:p>
                      <a:pPr algn="ctr">
                        <a:buNone/>
                      </a:pPr>
                      <a:r>
                        <a:rPr lang="zh-CN" altLang="en-US" sz="900" b="1" dirty="0">
                          <a:sym typeface="+mn-ea"/>
                        </a:rPr>
                        <a:t>总量</a:t>
                      </a:r>
                      <a:endParaRPr lang="en-US" altLang="zh-CN" sz="900" b="1" dirty="0">
                        <a:sym typeface="+mn-ea"/>
                      </a:endParaRPr>
                    </a:p>
                    <a:p>
                      <a:pPr algn="ctr">
                        <a:buNone/>
                      </a:pPr>
                      <a:r>
                        <a:rPr lang="zh-CN" altLang="en-US" sz="900" b="1" dirty="0">
                          <a:sym typeface="+mn-ea"/>
                        </a:rPr>
                        <a:t>（</a:t>
                      </a:r>
                      <a:r>
                        <a:rPr lang="en-US" altLang="zh-CN" sz="900" b="1" dirty="0">
                          <a:sym typeface="+mn-ea"/>
                        </a:rPr>
                        <a:t>kg</a:t>
                      </a:r>
                      <a:r>
                        <a:rPr lang="zh-CN" altLang="en-US" sz="900" b="1" dirty="0">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2">
                  <a:txBody>
                    <a:bodyPr/>
                    <a:lstStyle/>
                    <a:p>
                      <a:pPr algn="ctr">
                        <a:buNone/>
                      </a:pPr>
                      <a:r>
                        <a:rPr lang="zh-CN" altLang="en-US" sz="900" b="1">
                          <a:sym typeface="+mn-ea"/>
                        </a:rPr>
                        <a:t>扩展模块</a:t>
                      </a:r>
                      <a:endParaRPr lang="zh-CN" altLang="en-US" sz="900" b="1">
                        <a:latin typeface="+mn-ea"/>
                        <a:sym typeface="+mn-ea"/>
                      </a:endParaRPr>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289772">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a:latin typeface="+mn-ea"/>
                          <a:sym typeface="+mn-ea"/>
                        </a:rPr>
                        <a:t>中子衍射</a:t>
                      </a:r>
                    </a:p>
                  </a:txBody>
                  <a:tcPr marL="64657" marR="64657" marT="32328" marB="32328" anchor="ctr"/>
                </a:tc>
                <a:tc>
                  <a:txBody>
                    <a:bodyPr/>
                    <a:lstStyle/>
                    <a:p>
                      <a:pPr algn="ctr">
                        <a:buNone/>
                      </a:pPr>
                      <a:r>
                        <a:rPr lang="zh-CN" altLang="en-US" sz="900" b="1" dirty="0">
                          <a:sym typeface="+mn-ea"/>
                        </a:rPr>
                        <a:t>通气式高低温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sym typeface="+mn-ea"/>
                        </a:rPr>
                        <a:t>环境箱</a:t>
                      </a:r>
                      <a:endParaRPr lang="zh-CN" altLang="en-US" sz="900" b="1" dirty="0">
                        <a:latin typeface="+mn-ea"/>
                        <a:sym typeface="+mn-ea"/>
                      </a:endParaRPr>
                    </a:p>
                  </a:txBody>
                  <a:tcPr marL="64657" marR="64657" marT="32328" marB="32328" anchor="ctr"/>
                </a:tc>
                <a:extLst>
                  <a:ext uri="{0D108BD9-81ED-4DB2-BD59-A6C34878D82A}">
                    <a16:rowId xmlns:a16="http://schemas.microsoft.com/office/drawing/2014/main" val="10002"/>
                  </a:ext>
                </a:extLst>
              </a:tr>
              <a:tr h="223909">
                <a:tc>
                  <a:txBody>
                    <a:bodyPr/>
                    <a:lstStyle/>
                    <a:p>
                      <a:pPr algn="ctr">
                        <a:buClrTx/>
                        <a:buSzTx/>
                        <a:buFontTx/>
                        <a:buNone/>
                      </a:pPr>
                      <a:r>
                        <a:rPr lang="en-US" altLang="zh-CN" sz="900" b="1" dirty="0">
                          <a:sym typeface="+mn-ea"/>
                        </a:rPr>
                        <a:t>CT</a:t>
                      </a:r>
                      <a:r>
                        <a:rPr lang="en-US" sz="900" b="1" dirty="0">
                          <a:sym typeface="+mn-ea"/>
                        </a:rPr>
                        <a:t>10</a:t>
                      </a:r>
                      <a:r>
                        <a:rPr lang="en-US" altLang="zh-CN" sz="900" b="1" dirty="0">
                          <a:sym typeface="+mn-ea"/>
                        </a:rPr>
                        <a:t>kU-Tb</a:t>
                      </a:r>
                      <a:endParaRPr lang="en-US" sz="900" b="1" dirty="0">
                        <a:sym typeface="+mn-ea"/>
                      </a:endParaRPr>
                    </a:p>
                  </a:txBody>
                  <a:tcPr marL="64657" marR="64657" marT="32328" marB="32328" anchor="ctr"/>
                </a:tc>
                <a:tc>
                  <a:txBody>
                    <a:bodyPr/>
                    <a:lstStyle/>
                    <a:p>
                      <a:pPr algn="ctr">
                        <a:buNone/>
                      </a:pPr>
                      <a:r>
                        <a:rPr lang="en-US" altLang="zh-CN" sz="900" b="0" dirty="0">
                          <a:sym typeface="+mn-ea"/>
                        </a:rPr>
                        <a:t>10</a:t>
                      </a:r>
                      <a:endParaRPr lang="en-US" altLang="zh-CN" sz="900" b="0" dirty="0">
                        <a:latin typeface="+mn-ea"/>
                        <a:sym typeface="+mn-ea"/>
                      </a:endParaRPr>
                    </a:p>
                  </a:txBody>
                  <a:tcPr marL="64657" marR="64657" marT="32328" marB="32328" anchor="ctr"/>
                </a:tc>
                <a:tc>
                  <a:txBody>
                    <a:bodyPr/>
                    <a:lstStyle/>
                    <a:p>
                      <a:pPr algn="ctr">
                        <a:buNone/>
                      </a:pPr>
                      <a:r>
                        <a:rPr lang="en-US" altLang="zh-CN" sz="900">
                          <a:latin typeface="+mn-ea"/>
                          <a:cs typeface="+mn-ea"/>
                          <a:sym typeface="+mn-ea"/>
                        </a:rPr>
                        <a:t>180</a:t>
                      </a:r>
                      <a:r>
                        <a:rPr lang="zh-CN" altLang="en-US" sz="900">
                          <a:latin typeface="+mn-ea"/>
                          <a:cs typeface="+mn-ea"/>
                          <a:sym typeface="+mn-ea"/>
                        </a:rPr>
                        <a:t>×</a:t>
                      </a:r>
                      <a:r>
                        <a:rPr lang="en-US" altLang="zh-CN" sz="900">
                          <a:latin typeface="+mn-ea"/>
                          <a:cs typeface="+mn-ea"/>
                          <a:sym typeface="+mn-ea"/>
                        </a:rPr>
                        <a:t>160</a:t>
                      </a:r>
                      <a:r>
                        <a:rPr lang="zh-CN" altLang="en-US" sz="900">
                          <a:latin typeface="+mn-ea"/>
                          <a:sym typeface="+mn-ea"/>
                        </a:rPr>
                        <a:t>×</a:t>
                      </a:r>
                      <a:r>
                        <a:rPr lang="en-US" altLang="zh-CN" sz="900">
                          <a:latin typeface="+mn-ea"/>
                          <a:sym typeface="+mn-ea"/>
                        </a:rPr>
                        <a:t>590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sym typeface="+mn-ea"/>
                        </a:rPr>
                        <a:t>0.009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10.0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50kU-Tb</a:t>
                      </a:r>
                    </a:p>
                  </a:txBody>
                  <a:tcPr marL="64657" marR="64657" marT="32328" marB="32328" anchor="ctr"/>
                </a:tc>
                <a:tc>
                  <a:txBody>
                    <a:bodyPr/>
                    <a:lstStyle/>
                    <a:p>
                      <a:pPr algn="ctr">
                        <a:buNone/>
                      </a:pPr>
                      <a:r>
                        <a:rPr lang="en-US" altLang="en-US" sz="900" b="0" dirty="0">
                          <a:sym typeface="+mn-ea"/>
                        </a:rPr>
                        <a:t>50</a:t>
                      </a:r>
                      <a:endParaRPr lang="en-US" altLang="en-US" sz="900" b="0" dirty="0">
                        <a:latin typeface="+mn-ea"/>
                        <a:sym typeface="+mn-ea"/>
                      </a:endParaRPr>
                    </a:p>
                  </a:txBody>
                  <a:tcPr marL="64657" marR="64657" marT="32328" marB="32328" anchor="ctr"/>
                </a:tc>
                <a:tc>
                  <a:txBody>
                    <a:bodyPr/>
                    <a:lstStyle/>
                    <a:p>
                      <a:pPr algn="ctr">
                        <a:buNone/>
                      </a:pPr>
                      <a:r>
                        <a:rPr lang="en-US" altLang="zh-CN" sz="900">
                          <a:latin typeface="+mn-ea"/>
                          <a:cs typeface="+mn-ea"/>
                          <a:sym typeface="+mn-ea"/>
                        </a:rPr>
                        <a:t>260</a:t>
                      </a:r>
                      <a:r>
                        <a:rPr lang="zh-CN" altLang="en-US" sz="900">
                          <a:latin typeface="+mn-ea"/>
                          <a:cs typeface="+mn-ea"/>
                          <a:sym typeface="+mn-ea"/>
                        </a:rPr>
                        <a:t>×</a:t>
                      </a:r>
                      <a:r>
                        <a:rPr lang="en-US" altLang="zh-CN" sz="900">
                          <a:latin typeface="+mn-ea"/>
                          <a:cs typeface="+mn-ea"/>
                          <a:sym typeface="+mn-ea"/>
                        </a:rPr>
                        <a:t>230</a:t>
                      </a:r>
                      <a:r>
                        <a:rPr lang="zh-CN" altLang="en-US" sz="900">
                          <a:latin typeface="+mn-ea"/>
                          <a:sym typeface="+mn-ea"/>
                        </a:rPr>
                        <a:t>×</a:t>
                      </a:r>
                      <a:r>
                        <a:rPr lang="en-US" altLang="zh-CN" sz="900">
                          <a:latin typeface="+mn-ea"/>
                          <a:sym typeface="+mn-ea"/>
                        </a:rPr>
                        <a:t>620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0.009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18.5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100kU-Tb</a:t>
                      </a:r>
                    </a:p>
                  </a:txBody>
                  <a:tcPr marL="64657" marR="64657" marT="32328" marB="32328" anchor="ctr"/>
                </a:tc>
                <a:tc>
                  <a:txBody>
                    <a:bodyPr/>
                    <a:lstStyle/>
                    <a:p>
                      <a:pPr algn="ctr">
                        <a:buNone/>
                      </a:pPr>
                      <a:r>
                        <a:rPr lang="en-US" altLang="zh-CN" sz="900" dirty="0">
                          <a:sym typeface="+mn-ea"/>
                        </a:rPr>
                        <a:t>100</a:t>
                      </a:r>
                      <a:endParaRPr lang="en-US" altLang="en-US" sz="900" b="0" dirty="0">
                        <a:latin typeface="+mn-ea"/>
                        <a:sym typeface="+mn-ea"/>
                      </a:endParaRPr>
                    </a:p>
                  </a:txBody>
                  <a:tcPr marL="64657" marR="64657" marT="32328" marB="32328" anchor="ctr"/>
                </a:tc>
                <a:tc>
                  <a:txBody>
                    <a:bodyPr/>
                    <a:lstStyle/>
                    <a:p>
                      <a:pPr algn="ctr">
                        <a:buNone/>
                      </a:pPr>
                      <a:r>
                        <a:rPr lang="en-US" altLang="zh-CN" sz="900">
                          <a:latin typeface="+mn-ea"/>
                          <a:cs typeface="+mn-ea"/>
                          <a:sym typeface="+mn-ea"/>
                        </a:rPr>
                        <a:t>762</a:t>
                      </a:r>
                      <a:r>
                        <a:rPr lang="zh-CN" altLang="en-US" sz="900">
                          <a:latin typeface="+mn-ea"/>
                          <a:sym typeface="+mn-ea"/>
                        </a:rPr>
                        <a:t>×</a:t>
                      </a:r>
                      <a:r>
                        <a:rPr lang="en-US" altLang="zh-CN" sz="900">
                          <a:latin typeface="+mn-ea"/>
                          <a:sym typeface="+mn-ea"/>
                        </a:rPr>
                        <a:t>560</a:t>
                      </a:r>
                      <a:r>
                        <a:rPr lang="zh-CN" altLang="en-US" sz="900">
                          <a:latin typeface="+mn-ea"/>
                          <a:cs typeface="+mn-ea"/>
                          <a:sym typeface="+mn-ea"/>
                        </a:rPr>
                        <a:t>×</a:t>
                      </a:r>
                      <a:r>
                        <a:rPr lang="en-US" altLang="zh-CN" sz="900">
                          <a:latin typeface="+mn-ea"/>
                          <a:cs typeface="+mn-ea"/>
                          <a:sym typeface="+mn-ea"/>
                        </a:rPr>
                        <a:t>2180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dirty="0">
                          <a:sym typeface="+mn-ea"/>
                        </a:rPr>
                        <a:t>0.009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710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300kU-Tb</a:t>
                      </a:r>
                    </a:p>
                  </a:txBody>
                  <a:tcPr marL="64657" marR="64657" marT="32328" marB="32328" anchor="ctr"/>
                </a:tc>
                <a:tc>
                  <a:txBody>
                    <a:bodyPr/>
                    <a:lstStyle/>
                    <a:p>
                      <a:pPr algn="ctr">
                        <a:buNone/>
                      </a:pPr>
                      <a:r>
                        <a:rPr lang="en-US" altLang="zh-CN" sz="900" b="0" dirty="0">
                          <a:sym typeface="+mn-ea"/>
                        </a:rPr>
                        <a:t>300</a:t>
                      </a:r>
                      <a:endParaRPr lang="en-US" sz="900" b="0" dirty="0">
                        <a:latin typeface="+mn-ea"/>
                        <a:sym typeface="+mn-ea"/>
                      </a:endParaRPr>
                    </a:p>
                  </a:txBody>
                  <a:tcPr marL="64657" marR="64657" marT="32328" marB="32328" anchor="ctr"/>
                </a:tc>
                <a:tc>
                  <a:txBody>
                    <a:bodyPr/>
                    <a:lstStyle/>
                    <a:p>
                      <a:pPr algn="ctr">
                        <a:buNone/>
                      </a:pPr>
                      <a:r>
                        <a:rPr lang="en-US" altLang="zh-CN" sz="900">
                          <a:latin typeface="+mn-ea"/>
                          <a:cs typeface="+mn-ea"/>
                          <a:sym typeface="+mn-ea"/>
                        </a:rPr>
                        <a:t>820</a:t>
                      </a:r>
                      <a:r>
                        <a:rPr lang="zh-CN" altLang="en-US" sz="900">
                          <a:latin typeface="+mn-ea"/>
                          <a:sym typeface="+mn-ea"/>
                        </a:rPr>
                        <a:t>×</a:t>
                      </a:r>
                      <a:r>
                        <a:rPr lang="en-US" altLang="zh-CN" sz="900">
                          <a:latin typeface="+mn-ea"/>
                          <a:sym typeface="+mn-ea"/>
                        </a:rPr>
                        <a:t>700</a:t>
                      </a:r>
                      <a:r>
                        <a:rPr lang="zh-CN" altLang="en-US" sz="900">
                          <a:latin typeface="+mn-ea"/>
                          <a:cs typeface="+mn-ea"/>
                          <a:sym typeface="+mn-ea"/>
                        </a:rPr>
                        <a:t>×</a:t>
                      </a:r>
                      <a:r>
                        <a:rPr lang="en-US" altLang="zh-CN" sz="900">
                          <a:latin typeface="+mn-ea"/>
                          <a:cs typeface="+mn-ea"/>
                          <a:sym typeface="+mn-ea"/>
                        </a:rPr>
                        <a:t>2510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0.009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1400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extLst>
                  <a:ext uri="{0D108BD9-81ED-4DB2-BD59-A6C34878D82A}">
                    <a16:rowId xmlns:a16="http://schemas.microsoft.com/office/drawing/2014/main" val="10006"/>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500kU-Tb</a:t>
                      </a:r>
                    </a:p>
                  </a:txBody>
                  <a:tcPr marL="64657" marR="64657" marT="32328" marB="32328" anchor="ctr"/>
                </a:tc>
                <a:tc>
                  <a:txBody>
                    <a:bodyPr/>
                    <a:lstStyle/>
                    <a:p>
                      <a:pPr algn="ctr">
                        <a:buNone/>
                      </a:pPr>
                      <a:r>
                        <a:rPr lang="en-US" altLang="zh-CN" sz="900" b="0" dirty="0">
                          <a:sym typeface="+mn-ea"/>
                        </a:rPr>
                        <a:t>500</a:t>
                      </a:r>
                      <a:endParaRPr lang="en-US" sz="900" b="0" dirty="0">
                        <a:latin typeface="+mn-ea"/>
                        <a:sym typeface="+mn-ea"/>
                      </a:endParaRPr>
                    </a:p>
                  </a:txBody>
                  <a:tcPr marL="64657" marR="64657" marT="32328" marB="32328" anchor="ctr"/>
                </a:tc>
                <a:tc>
                  <a:txBody>
                    <a:bodyPr/>
                    <a:lstStyle/>
                    <a:p>
                      <a:pPr algn="ctr">
                        <a:buNone/>
                      </a:pPr>
                      <a:r>
                        <a:rPr lang="en-US" altLang="zh-CN" sz="900">
                          <a:latin typeface="+mn-ea"/>
                          <a:cs typeface="+mn-ea"/>
                          <a:sym typeface="+mn-ea"/>
                        </a:rPr>
                        <a:t>840</a:t>
                      </a:r>
                      <a:r>
                        <a:rPr lang="zh-CN" altLang="en-US" sz="900">
                          <a:latin typeface="+mn-ea"/>
                          <a:sym typeface="+mn-ea"/>
                        </a:rPr>
                        <a:t>×</a:t>
                      </a:r>
                      <a:r>
                        <a:rPr lang="en-US" altLang="zh-CN" sz="900">
                          <a:latin typeface="+mn-ea"/>
                          <a:sym typeface="+mn-ea"/>
                        </a:rPr>
                        <a:t>796</a:t>
                      </a:r>
                      <a:r>
                        <a:rPr lang="zh-CN" altLang="en-US" sz="900">
                          <a:latin typeface="+mn-ea"/>
                          <a:cs typeface="+mn-ea"/>
                          <a:sym typeface="+mn-ea"/>
                        </a:rPr>
                        <a:t>×</a:t>
                      </a:r>
                      <a:r>
                        <a:rPr lang="en-US" altLang="zh-CN" sz="900">
                          <a:latin typeface="+mn-ea"/>
                          <a:cs typeface="+mn-ea"/>
                          <a:sym typeface="+mn-ea"/>
                        </a:rPr>
                        <a:t>2600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0.009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2000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extLst>
                  <a:ext uri="{0D108BD9-81ED-4DB2-BD59-A6C34878D82A}">
                    <a16:rowId xmlns:a16="http://schemas.microsoft.com/office/drawing/2014/main" val="10007"/>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1000kU-Tb</a:t>
                      </a:r>
                    </a:p>
                  </a:txBody>
                  <a:tcPr marL="64657" marR="64657" marT="32328" marB="32328" anchor="ctr"/>
                </a:tc>
                <a:tc>
                  <a:txBody>
                    <a:bodyPr/>
                    <a:lstStyle/>
                    <a:p>
                      <a:pPr algn="ctr">
                        <a:buNone/>
                      </a:pPr>
                      <a:r>
                        <a:rPr lang="en-US" altLang="zh-CN" sz="900" b="0" dirty="0">
                          <a:solidFill>
                            <a:schemeClr val="tx1"/>
                          </a:solidFill>
                          <a:sym typeface="+mn-ea"/>
                        </a:rPr>
                        <a:t>1000</a:t>
                      </a:r>
                      <a:endParaRPr lang="en-US" altLang="zh-CN" sz="900" b="0" dirty="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latin typeface="+mn-ea"/>
                          <a:cs typeface="+mn-ea"/>
                          <a:sym typeface="+mn-ea"/>
                        </a:rPr>
                        <a:t>840</a:t>
                      </a:r>
                      <a:r>
                        <a:rPr lang="zh-CN" altLang="en-US" sz="900">
                          <a:solidFill>
                            <a:schemeClr val="tx1"/>
                          </a:solidFill>
                          <a:latin typeface="+mn-ea"/>
                          <a:sym typeface="+mn-ea"/>
                        </a:rPr>
                        <a:t>×</a:t>
                      </a:r>
                      <a:r>
                        <a:rPr lang="en-US" altLang="zh-CN" sz="900">
                          <a:solidFill>
                            <a:schemeClr val="tx1"/>
                          </a:solidFill>
                          <a:latin typeface="+mn-ea"/>
                          <a:sym typeface="+mn-ea"/>
                        </a:rPr>
                        <a:t>796</a:t>
                      </a:r>
                      <a:r>
                        <a:rPr lang="zh-CN" altLang="en-US" sz="900">
                          <a:solidFill>
                            <a:schemeClr val="tx1"/>
                          </a:solidFill>
                          <a:latin typeface="+mn-ea"/>
                          <a:cs typeface="+mn-ea"/>
                          <a:sym typeface="+mn-ea"/>
                        </a:rPr>
                        <a:t>×</a:t>
                      </a:r>
                      <a:r>
                        <a:rPr lang="en-US" altLang="zh-CN" sz="900">
                          <a:solidFill>
                            <a:schemeClr val="tx1"/>
                          </a:solidFill>
                          <a:latin typeface="+mn-ea"/>
                          <a:cs typeface="+mn-ea"/>
                          <a:sym typeface="+mn-ea"/>
                        </a:rPr>
                        <a:t>2600</a:t>
                      </a:r>
                      <a:endParaRPr lang="en-US" altLang="zh-CN" sz="900" b="0" dirty="0">
                        <a:solidFill>
                          <a:schemeClr val="tx1"/>
                        </a:solidFill>
                        <a:latin typeface="+mn-ea"/>
                        <a:cs typeface="+mn-ea"/>
                        <a:sym typeface="+mn-ea"/>
                      </a:endParaRPr>
                    </a:p>
                  </a:txBody>
                  <a:tcPr marL="64657" marR="64657" marT="32328" marB="32328" anchor="ctr"/>
                </a:tc>
                <a:tc>
                  <a:txBody>
                    <a:bodyPr/>
                    <a:lstStyle/>
                    <a:p>
                      <a:pPr algn="ctr">
                        <a:buNone/>
                      </a:pPr>
                      <a:r>
                        <a:rPr lang="en-US" altLang="zh-CN" sz="900" dirty="0">
                          <a:solidFill>
                            <a:schemeClr val="tx1"/>
                          </a:solidFill>
                          <a:sym typeface="+mn-ea"/>
                        </a:rPr>
                        <a:t>0.009</a:t>
                      </a:r>
                      <a:endParaRPr lang="en-US" altLang="zh-CN" sz="900" b="0" dirty="0">
                        <a:solidFill>
                          <a:schemeClr val="tx1"/>
                        </a:solidFill>
                        <a:latin typeface="+mn-ea"/>
                        <a:sym typeface="+mn-ea"/>
                      </a:endParaRPr>
                    </a:p>
                  </a:txBody>
                  <a:tcPr marL="64657" marR="64657" marT="32328" marB="32328" anchor="ctr"/>
                </a:tc>
                <a:tc>
                  <a:txBody>
                    <a:bodyPr/>
                    <a:lstStyle/>
                    <a:p>
                      <a:pPr algn="ctr">
                        <a:buNone/>
                      </a:pPr>
                      <a:r>
                        <a:rPr lang="en-US" altLang="zh-CN" sz="900" b="0" dirty="0">
                          <a:solidFill>
                            <a:schemeClr val="tx1"/>
                          </a:solidFill>
                          <a:latin typeface="+mn-ea"/>
                          <a:sym typeface="+mn-ea"/>
                        </a:rPr>
                        <a:t>2600</a:t>
                      </a: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extLst>
                  <a:ext uri="{0D108BD9-81ED-4DB2-BD59-A6C34878D82A}">
                    <a16:rowId xmlns:a16="http://schemas.microsoft.com/office/drawing/2014/main" val="10008"/>
                  </a:ext>
                </a:extLst>
              </a:tr>
              <a:tr h="223909">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CT</a:t>
                      </a: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2000kU-Tb</a:t>
                      </a:r>
                    </a:p>
                  </a:txBody>
                  <a:tcPr marL="64657" marR="64657" marT="32328" marB="32328" anchor="ctr"/>
                </a:tc>
                <a:tc>
                  <a:txBody>
                    <a:bodyPr/>
                    <a:lstStyle/>
                    <a:p>
                      <a:pPr algn="ctr">
                        <a:buClrTx/>
                        <a:buSzTx/>
                        <a:buFontTx/>
                        <a:buNone/>
                      </a:pPr>
                      <a:r>
                        <a:rPr lang="en-US" altLang="zh-CN" sz="900" b="0" dirty="0">
                          <a:solidFill>
                            <a:schemeClr val="tx1"/>
                          </a:solidFill>
                          <a:sym typeface="+mn-ea"/>
                        </a:rPr>
                        <a:t>2000</a:t>
                      </a:r>
                    </a:p>
                  </a:txBody>
                  <a:tcPr marL="64657" marR="64657" marT="32328" marB="32328" anchor="ctr"/>
                </a:tc>
                <a:tc>
                  <a:txBody>
                    <a:bodyPr/>
                    <a:lstStyle/>
                    <a:p>
                      <a:pPr algn="ctr">
                        <a:buNone/>
                      </a:pPr>
                      <a:r>
                        <a:rPr lang="en-US" altLang="zh-CN" sz="900">
                          <a:solidFill>
                            <a:schemeClr val="tx1"/>
                          </a:solidFill>
                          <a:latin typeface="+mn-ea"/>
                          <a:cs typeface="+mn-ea"/>
                          <a:sym typeface="+mn-ea"/>
                        </a:rPr>
                        <a:t>2300</a:t>
                      </a:r>
                      <a:r>
                        <a:rPr lang="zh-CN" altLang="en-US" sz="900">
                          <a:solidFill>
                            <a:schemeClr val="tx1"/>
                          </a:solidFill>
                          <a:latin typeface="+mn-ea"/>
                          <a:sym typeface="+mn-ea"/>
                        </a:rPr>
                        <a:t>×</a:t>
                      </a:r>
                      <a:r>
                        <a:rPr lang="en-US" altLang="zh-CN" sz="900">
                          <a:solidFill>
                            <a:schemeClr val="tx1"/>
                          </a:solidFill>
                          <a:latin typeface="+mn-ea"/>
                          <a:sym typeface="+mn-ea"/>
                        </a:rPr>
                        <a:t>1450</a:t>
                      </a:r>
                      <a:r>
                        <a:rPr lang="zh-CN" altLang="en-US" sz="900">
                          <a:solidFill>
                            <a:schemeClr val="tx1"/>
                          </a:solidFill>
                          <a:latin typeface="+mn-ea"/>
                          <a:cs typeface="+mn-ea"/>
                          <a:sym typeface="+mn-ea"/>
                        </a:rPr>
                        <a:t>×</a:t>
                      </a:r>
                      <a:r>
                        <a:rPr lang="en-US" altLang="zh-CN" sz="900">
                          <a:solidFill>
                            <a:schemeClr val="tx1"/>
                          </a:solidFill>
                          <a:latin typeface="+mn-ea"/>
                          <a:cs typeface="+mn-ea"/>
                          <a:sym typeface="+mn-ea"/>
                        </a:rPr>
                        <a:t>3478</a:t>
                      </a:r>
                      <a:endParaRPr lang="en-US" altLang="zh-CN" sz="900" b="0" dirty="0">
                        <a:solidFill>
                          <a:schemeClr val="tx1"/>
                        </a:solidFill>
                        <a:latin typeface="+mn-ea"/>
                        <a:cs typeface="+mn-ea"/>
                        <a:sym typeface="+mn-ea"/>
                      </a:endParaRPr>
                    </a:p>
                  </a:txBody>
                  <a:tcPr marL="64657" marR="64657" marT="32328" marB="32328" anchor="ctr"/>
                </a:tc>
                <a:tc>
                  <a:txBody>
                    <a:bodyPr/>
                    <a:lstStyle/>
                    <a:p>
                      <a:pPr algn="ctr">
                        <a:buNone/>
                      </a:pPr>
                      <a:r>
                        <a:rPr lang="en-US" altLang="zh-CN" sz="900" dirty="0">
                          <a:solidFill>
                            <a:schemeClr val="tx1"/>
                          </a:solidFill>
                          <a:sym typeface="+mn-ea"/>
                        </a:rPr>
                        <a:t>0.009</a:t>
                      </a:r>
                      <a:endParaRPr lang="en-US" altLang="zh-CN" sz="900" b="0" dirty="0">
                        <a:solidFill>
                          <a:schemeClr val="tx1"/>
                        </a:solidFill>
                        <a:latin typeface="+mn-ea"/>
                        <a:sym typeface="+mn-ea"/>
                      </a:endParaRPr>
                    </a:p>
                  </a:txBody>
                  <a:tcPr marL="64657" marR="64657" marT="32328" marB="32328" anchor="ctr"/>
                </a:tc>
                <a:tc>
                  <a:txBody>
                    <a:bodyPr/>
                    <a:lstStyle/>
                    <a:p>
                      <a:pPr algn="ctr">
                        <a:buNone/>
                      </a:pPr>
                      <a:r>
                        <a:rPr lang="en-US" altLang="zh-CN" sz="900" b="0" dirty="0">
                          <a:solidFill>
                            <a:schemeClr val="tx1"/>
                          </a:solidFill>
                          <a:latin typeface="+mn-ea"/>
                          <a:sym typeface="+mn-ea"/>
                        </a:rPr>
                        <a:t>10750</a:t>
                      </a: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a:solidFill>
                            <a:schemeClr val="tx1"/>
                          </a:solidFill>
                          <a:sym typeface="+mn-ea"/>
                        </a:rPr>
                        <a:t>√</a:t>
                      </a:r>
                      <a:endParaRPr lang="en-US" altLang="zh-CN" sz="900" b="0">
                        <a:solidFill>
                          <a:schemeClr val="tx1"/>
                        </a:solidFill>
                        <a:latin typeface="+mn-ea"/>
                        <a:sym typeface="+mn-ea"/>
                      </a:endParaRPr>
                    </a:p>
                  </a:txBody>
                  <a:tcPr marL="64657" marR="64657" marT="32328" marB="32328" anchor="ctr"/>
                </a:tc>
                <a:tc>
                  <a:txBody>
                    <a:bodyPr/>
                    <a:lstStyle/>
                    <a:p>
                      <a:pPr algn="ctr">
                        <a:buNone/>
                      </a:pPr>
                      <a:endParaRPr lang="en-US" altLang="zh-CN" sz="900" b="0">
                        <a:solidFill>
                          <a:schemeClr val="tx1"/>
                        </a:solidFill>
                        <a:latin typeface="+mn-ea"/>
                        <a:sym typeface="+mn-ea"/>
                      </a:endParaRPr>
                    </a:p>
                  </a:txBody>
                  <a:tcPr marL="64657" marR="64657" marT="32328" marB="32328" anchor="ctr"/>
                </a:tc>
                <a:tc>
                  <a:txBody>
                    <a:bodyPr/>
                    <a:lstStyle/>
                    <a:p>
                      <a:pPr algn="ctr">
                        <a:buNone/>
                      </a:pPr>
                      <a:r>
                        <a:rPr lang="en-US" altLang="zh-CN" sz="900" dirty="0">
                          <a:solidFill>
                            <a:schemeClr val="tx1"/>
                          </a:solidFill>
                          <a:sym typeface="+mn-ea"/>
                        </a:rPr>
                        <a:t>√</a:t>
                      </a:r>
                      <a:endParaRPr lang="en-US" altLang="zh-CN" sz="900" b="0" dirty="0">
                        <a:solidFill>
                          <a:schemeClr val="tx1"/>
                        </a:solidFill>
                        <a:latin typeface="+mn-ea"/>
                        <a:sym typeface="+mn-ea"/>
                      </a:endParaRPr>
                    </a:p>
                  </a:txBody>
                  <a:tcPr marL="64657" marR="64657" marT="32328" marB="32328" anchor="ctr"/>
                </a:tc>
                <a:extLst>
                  <a:ext uri="{0D108BD9-81ED-4DB2-BD59-A6C34878D82A}">
                    <a16:rowId xmlns:a16="http://schemas.microsoft.com/office/drawing/2014/main" val="10009"/>
                  </a:ext>
                </a:extLst>
              </a:tr>
            </a:tbl>
          </a:graphicData>
        </a:graphic>
      </p:graphicFrame>
      <p:sp>
        <p:nvSpPr>
          <p:cNvPr id="3" name="文本框 2"/>
          <p:cNvSpPr txBox="1"/>
          <p:nvPr/>
        </p:nvSpPr>
        <p:spPr>
          <a:xfrm>
            <a:off x="593725" y="7143383"/>
            <a:ext cx="2053590" cy="414020"/>
          </a:xfrm>
          <a:prstGeom prst="rect">
            <a:avLst/>
          </a:prstGeom>
          <a:noFill/>
        </p:spPr>
        <p:txBody>
          <a:bodyPr wrap="square" rtlCol="0">
            <a:spAutoFit/>
          </a:bodyPr>
          <a:lstStyle/>
          <a:p>
            <a:pPr algn="just">
              <a:lnSpc>
                <a:spcPct val="150000"/>
              </a:lnSpc>
            </a:pPr>
            <a:r>
              <a:rPr lang="zh-CN" sz="1400" b="1" kern="100" dirty="0">
                <a:latin typeface="+mn-ea"/>
                <a:cs typeface="Times New Roman" panose="02020603050405020304"/>
                <a:sym typeface="+mn-ea"/>
              </a:rPr>
              <a:t>与工业</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集成应用</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969" y="7816430"/>
            <a:ext cx="3507581" cy="2631537"/>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31395" r="46775"/>
          <a:stretch>
            <a:fillRect/>
          </a:stretch>
        </p:blipFill>
        <p:spPr>
          <a:xfrm>
            <a:off x="3048000" y="781050"/>
            <a:ext cx="698500" cy="1819910"/>
          </a:xfrm>
          <a:prstGeom prst="rect">
            <a:avLst/>
          </a:prstGeom>
        </p:spPr>
      </p:pic>
      <p:pic>
        <p:nvPicPr>
          <p:cNvPr id="35" name="图片 34"/>
          <p:cNvPicPr>
            <a:picLocks noChangeAspect="1"/>
          </p:cNvPicPr>
          <p:nvPr/>
        </p:nvPicPr>
        <p:blipFill rotWithShape="1">
          <a:blip r:embed="rId6" cstate="print">
            <a:extLst>
              <a:ext uri="{28A0092B-C50C-407E-A947-70E740481C1C}">
                <a14:useLocalDpi xmlns:a14="http://schemas.microsoft.com/office/drawing/2010/main" val="0"/>
              </a:ext>
            </a:extLst>
          </a:blip>
          <a:srcRect l="24752" r="51953"/>
          <a:stretch>
            <a:fillRect/>
          </a:stretch>
        </p:blipFill>
        <p:spPr>
          <a:xfrm>
            <a:off x="4124960" y="881380"/>
            <a:ext cx="701675" cy="1737995"/>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1579" r="40253"/>
          <a:stretch>
            <a:fillRect/>
          </a:stretch>
        </p:blipFill>
        <p:spPr>
          <a:xfrm>
            <a:off x="5148580" y="923925"/>
            <a:ext cx="868045" cy="1677035"/>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38532" r="39323"/>
          <a:stretch>
            <a:fillRect/>
          </a:stretch>
        </p:blipFill>
        <p:spPr>
          <a:xfrm>
            <a:off x="2124075" y="905510"/>
            <a:ext cx="650240" cy="1695450"/>
          </a:xfrm>
          <a:prstGeom prst="rect">
            <a:avLst/>
          </a:prstGeom>
        </p:spPr>
      </p:pic>
      <p:pic>
        <p:nvPicPr>
          <p:cNvPr id="27" name="图片 26"/>
          <p:cNvPicPr>
            <a:picLocks noChangeAspect="1"/>
          </p:cNvPicPr>
          <p:nvPr/>
        </p:nvPicPr>
        <p:blipFill rotWithShape="1">
          <a:blip r:embed="rId9" cstate="print">
            <a:extLst>
              <a:ext uri="{28A0092B-C50C-407E-A947-70E740481C1C}">
                <a14:useLocalDpi xmlns:a14="http://schemas.microsoft.com/office/drawing/2010/main" val="0"/>
              </a:ext>
            </a:extLst>
          </a:blip>
          <a:srcRect l="44597" r="18012"/>
          <a:stretch>
            <a:fillRect/>
          </a:stretch>
        </p:blipFill>
        <p:spPr>
          <a:xfrm>
            <a:off x="1259840" y="1529715"/>
            <a:ext cx="375920" cy="1071245"/>
          </a:xfrm>
          <a:prstGeom prst="rect">
            <a:avLst/>
          </a:prstGeom>
        </p:spPr>
      </p:pic>
      <p:sp>
        <p:nvSpPr>
          <p:cNvPr id="29" name="矩形 28"/>
          <p:cNvSpPr/>
          <p:nvPr/>
        </p:nvSpPr>
        <p:spPr>
          <a:xfrm>
            <a:off x="778288" y="2975982"/>
            <a:ext cx="3217572" cy="1575496"/>
          </a:xfrm>
          <a:prstGeom prst="rect">
            <a:avLst/>
          </a:prstGeom>
        </p:spPr>
        <p:txBody>
          <a:bodyPr wrap="square">
            <a:spAutoFit/>
          </a:bodyPr>
          <a:lstStyle/>
          <a:p>
            <a:pPr algn="just">
              <a:lnSpc>
                <a:spcPct val="150000"/>
              </a:lnSpc>
            </a:pPr>
            <a:r>
              <a:rPr lang="zh-CN" altLang="en-US" sz="900" kern="100" dirty="0">
                <a:latin typeface="+mn-ea"/>
                <a:cs typeface="Times New Roman" panose="02020603050405020304"/>
                <a:sym typeface="+mn-ea"/>
              </a:rPr>
              <a:t>大型</a:t>
            </a:r>
            <a:r>
              <a:rPr lang="zh-CN" sz="900" kern="100" dirty="0">
                <a:latin typeface="+mn-ea"/>
                <a:cs typeface="Times New Roman" panose="02020603050405020304"/>
                <a:sym typeface="+mn-ea"/>
              </a:rPr>
              <a:t>双立柱式</a:t>
            </a:r>
            <a:r>
              <a:rPr lang="zh-CN" altLang="en-US" sz="900" kern="100" dirty="0">
                <a:latin typeface="+mn-ea"/>
                <a:cs typeface="Times New Roman" panose="02020603050405020304"/>
                <a:sym typeface="+mn-ea"/>
              </a:rPr>
              <a:t>主机</a:t>
            </a:r>
            <a:r>
              <a:rPr lang="zh-CN" sz="900" kern="100" dirty="0">
                <a:latin typeface="+mn-ea"/>
                <a:cs typeface="Times New Roman" panose="02020603050405020304"/>
                <a:sym typeface="+mn-ea"/>
              </a:rPr>
              <a:t>，</a:t>
            </a:r>
            <a:r>
              <a:rPr lang="zh-CN" altLang="en-US" sz="900" kern="100" dirty="0">
                <a:latin typeface="+mn-ea"/>
                <a:cs typeface="Times New Roman" panose="02020603050405020304"/>
                <a:sym typeface="+mn-ea"/>
              </a:rPr>
              <a:t>适用于</a:t>
            </a:r>
            <a:r>
              <a:rPr lang="zh-CN" sz="900" kern="100" dirty="0">
                <a:latin typeface="+mn-ea"/>
                <a:cs typeface="Times New Roman" panose="02020603050405020304"/>
                <a:sym typeface="+mn-ea"/>
              </a:rPr>
              <a:t>大型</a:t>
            </a:r>
            <a:r>
              <a:rPr lang="zh-CN" altLang="en-US" sz="900" kern="100" dirty="0">
                <a:latin typeface="+mn-ea"/>
                <a:cs typeface="Times New Roman" panose="02020603050405020304"/>
                <a:sym typeface="+mn-ea"/>
              </a:rPr>
              <a:t>分体式</a:t>
            </a:r>
            <a:r>
              <a:rPr lang="zh-CN" sz="900" kern="100" dirty="0">
                <a:latin typeface="+mn-ea"/>
                <a:cs typeface="Times New Roman" panose="02020603050405020304"/>
                <a:sym typeface="+mn-ea"/>
              </a:rPr>
              <a:t>工业</a:t>
            </a:r>
            <a:r>
              <a:rPr lang="en-US" altLang="zh-CN" sz="900" kern="100" dirty="0">
                <a:latin typeface="+mn-ea"/>
                <a:cs typeface="Times New Roman" panose="02020603050405020304"/>
                <a:sym typeface="+mn-ea"/>
              </a:rPr>
              <a:t>CT</a:t>
            </a:r>
            <a:r>
              <a:rPr lang="zh-CN" altLang="en-US" sz="900" kern="100" dirty="0">
                <a:latin typeface="+mn-ea"/>
                <a:cs typeface="Times New Roman" panose="02020603050405020304"/>
                <a:sym typeface="+mn-ea"/>
              </a:rPr>
              <a:t>下加载；</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上、下夹具高精度的同步旋转，</a:t>
            </a:r>
            <a:r>
              <a:rPr lang="zh-CN" sz="900" kern="100" dirty="0">
                <a:latin typeface="+mn-ea"/>
                <a:cs typeface="Times New Roman" panose="02020603050405020304"/>
                <a:sym typeface="+mn-ea"/>
              </a:rPr>
              <a:t>确保</a:t>
            </a:r>
            <a:r>
              <a:rPr lang="zh-CN" altLang="en-US" sz="900" kern="100" dirty="0">
                <a:latin typeface="+mn-ea"/>
                <a:cs typeface="Times New Roman" panose="02020603050405020304"/>
                <a:sym typeface="+mn-ea"/>
              </a:rPr>
              <a:t>试样仅受轴向力</a:t>
            </a:r>
            <a:r>
              <a:rPr lang="zh-CN" sz="900" kern="100" dirty="0">
                <a:latin typeface="+mn-ea"/>
                <a:cs typeface="Times New Roman" panose="02020603050405020304"/>
                <a:sym typeface="+mn-ea"/>
              </a:rPr>
              <a:t>状态下获得清晰扫描图像</a:t>
            </a:r>
            <a:r>
              <a:rPr lang="zh-CN" altLang="en-US" sz="900" kern="100" dirty="0">
                <a:latin typeface="+mn-ea"/>
                <a:cs typeface="Times New Roman" panose="02020603050405020304"/>
                <a:sym typeface="+mn-ea"/>
              </a:rPr>
              <a:t>，具有无限连续旋转功能</a:t>
            </a:r>
            <a:r>
              <a:rPr lang="zh-CN" sz="900" kern="100" dirty="0">
                <a:latin typeface="+mn-ea"/>
                <a:cs typeface="Times New Roman" panose="02020603050405020304"/>
                <a:sym typeface="+mn-ea"/>
              </a:rPr>
              <a:t>；</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可集成高低温环境模块；</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rPr>
              <a:t>可以实现金属及各种复合材料的拉伸、压缩、弯曲、剪切、围压渗流等试验。</a:t>
            </a:r>
          </a:p>
          <a:p>
            <a:pPr algn="just">
              <a:lnSpc>
                <a:spcPct val="150000"/>
              </a:lnSpc>
            </a:pPr>
            <a:endParaRPr lang="en-US" altLang="zh-CN" sz="1215" kern="100" dirty="0">
              <a:latin typeface="+mn-ea"/>
              <a:cs typeface="Times New Roman" panose="02020603050405020304"/>
            </a:endParaRPr>
          </a:p>
        </p:txBody>
      </p:sp>
      <p:pic>
        <p:nvPicPr>
          <p:cNvPr id="14" name="图片 13">
            <a:extLst>
              <a:ext uri="{FF2B5EF4-FFF2-40B4-BE49-F238E27FC236}">
                <a16:creationId xmlns:a16="http://schemas.microsoft.com/office/drawing/2014/main" id="{255FF189-04CA-4481-BA7D-EF1371056D6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7012" b="18051"/>
          <a:stretch/>
        </p:blipFill>
        <p:spPr>
          <a:xfrm rot="5400000">
            <a:off x="547401" y="8556133"/>
            <a:ext cx="2796239" cy="1152128"/>
          </a:xfrm>
          <a:prstGeom prst="rect">
            <a:avLst/>
          </a:prstGeom>
        </p:spPr>
      </p:pic>
    </p:spTree>
    <p:extLst>
      <p:ext uri="{BB962C8B-B14F-4D97-AF65-F5344CB8AC3E}">
        <p14:creationId xmlns:p14="http://schemas.microsoft.com/office/powerpoint/2010/main" val="218576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13AB309-5918-4A7D-9233-3515AB576B56}"/>
              </a:ext>
            </a:extLst>
          </p:cNvPr>
          <p:cNvSpPr>
            <a:spLocks noChangeArrowheads="1"/>
          </p:cNvSpPr>
          <p:nvPr/>
        </p:nvSpPr>
        <p:spPr bwMode="auto">
          <a:xfrm>
            <a:off x="808554" y="1943313"/>
            <a:ext cx="3691363" cy="18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mn-lt"/>
                <a:ea typeface="+mn-ea"/>
              </a:rPr>
              <a:t>技术指标：</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工作温度：      </a:t>
            </a:r>
            <a:r>
              <a:rPr lang="en-US" altLang="zh-CN" sz="1200" kern="100" dirty="0">
                <a:latin typeface="+mn-ea"/>
                <a:cs typeface="Times New Roman"/>
              </a:rPr>
              <a:t>-25</a:t>
            </a:r>
            <a:r>
              <a:rPr lang="zh-CN" altLang="en-US" sz="1200" kern="100" dirty="0">
                <a:latin typeface="+mn-ea"/>
                <a:cs typeface="Times New Roman"/>
              </a:rPr>
              <a:t>～</a:t>
            </a:r>
            <a:r>
              <a:rPr lang="en-US" altLang="zh-CN" sz="1200" kern="100" dirty="0">
                <a:latin typeface="+mn-ea"/>
                <a:cs typeface="Times New Roman"/>
              </a:rPr>
              <a:t>250℃</a:t>
            </a:r>
            <a:r>
              <a:rPr lang="zh-CN" altLang="en-US" sz="1200" kern="100" dirty="0">
                <a:latin typeface="+mn-ea"/>
                <a:cs typeface="Times New Roman"/>
              </a:rPr>
              <a:t>（可定制大范围）</a:t>
            </a:r>
            <a:endParaRPr lang="en-US" altLang="zh-CN" sz="1200" kern="100" dirty="0">
              <a:latin typeface="+mn-ea"/>
              <a:cs typeface="Times New Roman"/>
            </a:endParaRPr>
          </a:p>
          <a:p>
            <a:pPr marL="113643" indent="-113643" algn="just">
              <a:lnSpc>
                <a:spcPct val="150000"/>
              </a:lnSpc>
              <a:buFont typeface="Wingdings" panose="05000000000000000000" pitchFamily="2" charset="2"/>
              <a:buChar char="u"/>
            </a:pPr>
            <a:r>
              <a:rPr lang="zh-CN" altLang="en-US" sz="1200" kern="100" dirty="0">
                <a:latin typeface="+mn-ea"/>
                <a:cs typeface="Times New Roman"/>
              </a:rPr>
              <a:t>温度波动度：    </a:t>
            </a:r>
            <a:r>
              <a:rPr lang="en-US" altLang="zh-CN" sz="1200" kern="100" dirty="0">
                <a:latin typeface="+mn-ea"/>
                <a:cs typeface="Times New Roman"/>
              </a:rPr>
              <a:t>±2℃</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温度均匀度：    </a:t>
            </a:r>
            <a:r>
              <a:rPr lang="en-US" altLang="zh-CN" sz="1200" kern="100" dirty="0">
                <a:latin typeface="+mn-ea"/>
                <a:cs typeface="Times New Roman"/>
              </a:rPr>
              <a:t>±2℃</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箱内尺寸：      </a:t>
            </a:r>
            <a:r>
              <a:rPr lang="en-US" altLang="zh-CN" sz="1200" kern="100" dirty="0">
                <a:latin typeface="+mn-ea"/>
                <a:cs typeface="Times New Roman"/>
              </a:rPr>
              <a:t>300×300×500mm</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加热功率：      </a:t>
            </a:r>
            <a:r>
              <a:rPr lang="en-US" altLang="zh-CN" sz="1200" kern="100" dirty="0">
                <a:latin typeface="+mn-ea"/>
                <a:cs typeface="Times New Roman"/>
              </a:rPr>
              <a:t>4.5KW</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电源：          </a:t>
            </a:r>
            <a:r>
              <a:rPr lang="en-US" altLang="zh-CN" sz="1200" kern="100" dirty="0">
                <a:latin typeface="+mn-ea"/>
                <a:cs typeface="Times New Roman"/>
              </a:rPr>
              <a:t>AC   380V</a:t>
            </a:r>
          </a:p>
        </p:txBody>
      </p:sp>
      <p:sp>
        <p:nvSpPr>
          <p:cNvPr id="4" name="内容占位符 6">
            <a:extLst>
              <a:ext uri="{FF2B5EF4-FFF2-40B4-BE49-F238E27FC236}">
                <a16:creationId xmlns:a16="http://schemas.microsoft.com/office/drawing/2014/main" id="{0221F57E-E031-4927-BC07-10D92D283311}"/>
              </a:ext>
            </a:extLst>
          </p:cNvPr>
          <p:cNvSpPr txBox="1">
            <a:spLocks/>
          </p:cNvSpPr>
          <p:nvPr/>
        </p:nvSpPr>
        <p:spPr>
          <a:xfrm>
            <a:off x="535786" y="493575"/>
            <a:ext cx="5692323" cy="528166"/>
          </a:xfrm>
          <a:prstGeom prst="rect">
            <a:avLst/>
          </a:prstGeom>
          <a:effectLst>
            <a:innerShdw blurRad="63500" dist="50800" dir="13500000">
              <a:prstClr val="black">
                <a:alpha val="50000"/>
              </a:prstClr>
            </a:innerShdw>
          </a:effectLst>
        </p:spPr>
        <p:txBody>
          <a:bodyPr/>
          <a:lstStyle/>
          <a:p>
            <a:pPr marL="191339" indent="-191339" algn="just" eaLnBrk="0" hangingPunct="0">
              <a:spcBef>
                <a:spcPct val="20000"/>
              </a:spcBef>
              <a:defRPr/>
            </a:pPr>
            <a:r>
              <a:rPr lang="zh-CN" altLang="en-US" sz="1600" b="1" kern="100" dirty="0">
                <a:latin typeface="宋体" panose="02010600030101010101" pitchFamily="2" charset="-122"/>
                <a:cs typeface="Times New Roman"/>
              </a:rPr>
              <a:t>高低温环境箱</a:t>
            </a:r>
            <a:endParaRPr lang="en-US" altLang="zh-CN" sz="1600" b="1" kern="100" dirty="0">
              <a:latin typeface="宋体" panose="02010600030101010101" pitchFamily="2" charset="-122"/>
              <a:ea typeface="宋体" panose="02010600030101010101" pitchFamily="2" charset="-122"/>
              <a:cs typeface="Times New Roman"/>
            </a:endParaRPr>
          </a:p>
        </p:txBody>
      </p:sp>
      <p:sp>
        <p:nvSpPr>
          <p:cNvPr id="7" name="矩形 6">
            <a:extLst>
              <a:ext uri="{FF2B5EF4-FFF2-40B4-BE49-F238E27FC236}">
                <a16:creationId xmlns:a16="http://schemas.microsoft.com/office/drawing/2014/main" id="{901DCE08-27FD-4E4B-BDDC-53916E210EF8}"/>
              </a:ext>
            </a:extLst>
          </p:cNvPr>
          <p:cNvSpPr/>
          <p:nvPr/>
        </p:nvSpPr>
        <p:spPr>
          <a:xfrm>
            <a:off x="379562" y="1010116"/>
            <a:ext cx="3904332" cy="891719"/>
          </a:xfrm>
          <a:prstGeom prst="rect">
            <a:avLst/>
          </a:prstGeom>
        </p:spPr>
        <p:txBody>
          <a:bodyPr wrap="square">
            <a:spAutoFit/>
          </a:bodyPr>
          <a:lstStyle/>
          <a:p>
            <a:pPr indent="347980" algn="just">
              <a:lnSpc>
                <a:spcPct val="150000"/>
              </a:lnSpc>
            </a:pPr>
            <a:r>
              <a:rPr lang="zh-CN" altLang="en-US" sz="1200" dirty="0"/>
              <a:t>本环境单元前后配置投射板具备射线透过能力，且吸收率极低，能够在高低温环境氛围下进行试样加载射线观测。</a:t>
            </a:r>
            <a:endParaRPr lang="en-US" altLang="zh-CN" sz="1200" dirty="0"/>
          </a:p>
        </p:txBody>
      </p:sp>
      <p:graphicFrame>
        <p:nvGraphicFramePr>
          <p:cNvPr id="10" name="表格 9">
            <a:extLst>
              <a:ext uri="{FF2B5EF4-FFF2-40B4-BE49-F238E27FC236}">
                <a16:creationId xmlns:a16="http://schemas.microsoft.com/office/drawing/2014/main" id="{963FE702-9B69-434E-A3F1-AEC8ACE847A7}"/>
              </a:ext>
            </a:extLst>
          </p:cNvPr>
          <p:cNvGraphicFramePr/>
          <p:nvPr>
            <p:custDataLst>
              <p:tags r:id="rId1"/>
            </p:custDataLst>
            <p:extLst>
              <p:ext uri="{D42A27DB-BD31-4B8C-83A1-F6EECF244321}">
                <p14:modId xmlns:p14="http://schemas.microsoft.com/office/powerpoint/2010/main" val="2017841155"/>
              </p:ext>
            </p:extLst>
          </p:nvPr>
        </p:nvGraphicFramePr>
        <p:xfrm>
          <a:off x="632481" y="4097131"/>
          <a:ext cx="5606850" cy="1287096"/>
        </p:xfrm>
        <a:graphic>
          <a:graphicData uri="http://schemas.openxmlformats.org/drawingml/2006/table">
            <a:tbl>
              <a:tblPr firstRow="1" bandRow="1">
                <a:tableStyleId>{616DA210-FB5B-4158-B5E0-FEB733F419BA}</a:tableStyleId>
              </a:tblPr>
              <a:tblGrid>
                <a:gridCol w="914859">
                  <a:extLst>
                    <a:ext uri="{9D8B030D-6E8A-4147-A177-3AD203B41FA5}">
                      <a16:colId xmlns:a16="http://schemas.microsoft.com/office/drawing/2014/main" val="20000"/>
                    </a:ext>
                  </a:extLst>
                </a:gridCol>
                <a:gridCol w="1045305">
                  <a:extLst>
                    <a:ext uri="{9D8B030D-6E8A-4147-A177-3AD203B41FA5}">
                      <a16:colId xmlns:a16="http://schemas.microsoft.com/office/drawing/2014/main" val="20001"/>
                    </a:ext>
                  </a:extLst>
                </a:gridCol>
                <a:gridCol w="1197784">
                  <a:extLst>
                    <a:ext uri="{9D8B030D-6E8A-4147-A177-3AD203B41FA5}">
                      <a16:colId xmlns:a16="http://schemas.microsoft.com/office/drawing/2014/main" val="20002"/>
                    </a:ext>
                  </a:extLst>
                </a:gridCol>
                <a:gridCol w="1224451">
                  <a:extLst>
                    <a:ext uri="{9D8B030D-6E8A-4147-A177-3AD203B41FA5}">
                      <a16:colId xmlns:a16="http://schemas.microsoft.com/office/drawing/2014/main" val="20003"/>
                    </a:ext>
                  </a:extLst>
                </a:gridCol>
                <a:gridCol w="1224451">
                  <a:extLst>
                    <a:ext uri="{9D8B030D-6E8A-4147-A177-3AD203B41FA5}">
                      <a16:colId xmlns:a16="http://schemas.microsoft.com/office/drawing/2014/main" val="2103865583"/>
                    </a:ext>
                  </a:extLst>
                </a:gridCol>
              </a:tblGrid>
              <a:tr h="0">
                <a:tc gridSpan="5">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pPr algn="ctr">
                        <a:buNone/>
                      </a:pPr>
                      <a:endParaRPr lang="zh-CN" altLang="en-US" sz="1400" b="1" dirty="0">
                        <a:latin typeface="+mn-ea"/>
                      </a:endParaRPr>
                    </a:p>
                  </a:txBody>
                  <a:tcPr marL="64657" marR="64657" marT="32328" marB="32328" anchor="ctr"/>
                </a:tc>
                <a:extLst>
                  <a:ext uri="{0D108BD9-81ED-4DB2-BD59-A6C34878D82A}">
                    <a16:rowId xmlns:a16="http://schemas.microsoft.com/office/drawing/2014/main" val="10000"/>
                  </a:ext>
                </a:extLst>
              </a:tr>
              <a:tr h="0">
                <a:tc>
                  <a:txBody>
                    <a:bodyPr/>
                    <a:lstStyle/>
                    <a:p>
                      <a:pPr algn="ctr">
                        <a:buNone/>
                      </a:pPr>
                      <a:r>
                        <a:rPr lang="zh-CN" altLang="en-US" sz="900" b="1"/>
                        <a:t>型号</a:t>
                      </a:r>
                      <a:endParaRPr lang="zh-CN" altLang="en-US" sz="900" b="1">
                        <a:latin typeface="+mn-ea"/>
                      </a:endParaRPr>
                    </a:p>
                  </a:txBody>
                  <a:tcPr marL="64657" marR="64657" marT="32328" marB="32328" anchor="ctr"/>
                </a:tc>
                <a:tc>
                  <a:txBody>
                    <a:bodyPr/>
                    <a:lstStyle/>
                    <a:p>
                      <a:pPr algn="ctr">
                        <a:buNone/>
                      </a:pPr>
                      <a:r>
                        <a:rPr lang="zh-CN" altLang="en-US" sz="900" b="1" dirty="0">
                          <a:sym typeface="+mn-ea"/>
                        </a:rPr>
                        <a:t>温度范围（℃）</a:t>
                      </a:r>
                      <a:endParaRPr lang="zh-CN" altLang="en-US" sz="900" b="1" dirty="0">
                        <a:latin typeface="+mn-ea"/>
                        <a:sym typeface="+mn-ea"/>
                      </a:endParaRPr>
                    </a:p>
                  </a:txBody>
                  <a:tcPr marL="64657" marR="64657" marT="32328" marB="32328" anchor="ctr"/>
                </a:tc>
                <a:tc>
                  <a:txBody>
                    <a:bodyPr/>
                    <a:lstStyle/>
                    <a:p>
                      <a:pPr algn="ctr">
                        <a:buNone/>
                      </a:pPr>
                      <a:r>
                        <a:rPr lang="zh-CN" sz="900" b="1" dirty="0">
                          <a:sym typeface="+mn-ea"/>
                        </a:rPr>
                        <a:t>升温速度（</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sz="900" b="1" dirty="0">
                          <a:sym typeface="+mn-ea"/>
                        </a:rPr>
                        <a:t>降温速度（</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altLang="en-US" sz="900" b="1" dirty="0">
                          <a:sym typeface="+mn-ea"/>
                        </a:rPr>
                        <a:t>适应机型</a:t>
                      </a:r>
                      <a:endParaRPr lang="zh-CN" sz="900" b="1" dirty="0">
                        <a:sym typeface="+mn-ea"/>
                      </a:endParaRPr>
                    </a:p>
                  </a:txBody>
                  <a:tcPr marL="64657" marR="64657" marT="32328" marB="32328" anchor="ctr"/>
                </a:tc>
                <a:extLst>
                  <a:ext uri="{0D108BD9-81ED-4DB2-BD59-A6C34878D82A}">
                    <a16:rowId xmlns:a16="http://schemas.microsoft.com/office/drawing/2014/main" val="10001"/>
                  </a:ext>
                </a:extLst>
              </a:tr>
              <a:tr h="0">
                <a:tc>
                  <a:txBody>
                    <a:bodyPr/>
                    <a:lstStyle/>
                    <a:p>
                      <a:pPr algn="l">
                        <a:buClrTx/>
                        <a:buSzTx/>
                        <a:buFontTx/>
                        <a:buNone/>
                      </a:pPr>
                      <a:r>
                        <a:rPr lang="en-US" sz="900" b="1" dirty="0">
                          <a:sym typeface="+mn-ea"/>
                        </a:rPr>
                        <a:t>Tb</a:t>
                      </a:r>
                      <a:r>
                        <a:rPr lang="en-US" altLang="zh-CN" sz="900" b="1" dirty="0">
                          <a:sym typeface="+mn-ea"/>
                        </a:rPr>
                        <a:t>g25</a:t>
                      </a:r>
                      <a:r>
                        <a:rPr lang="en-US" sz="900" b="1" dirty="0">
                          <a:sym typeface="+mn-ea"/>
                        </a:rPr>
                        <a:t>-85</a:t>
                      </a:r>
                    </a:p>
                  </a:txBody>
                  <a:tcPr marL="64657" marR="64657" marT="32328" marB="32328" anchor="ctr"/>
                </a:tc>
                <a:tc>
                  <a:txBody>
                    <a:bodyPr/>
                    <a:lstStyle/>
                    <a:p>
                      <a:pPr algn="ctr">
                        <a:buNone/>
                      </a:pPr>
                      <a:r>
                        <a:rPr lang="en-US" altLang="zh-CN" sz="900" b="0" dirty="0">
                          <a:sym typeface="+mn-ea"/>
                        </a:rPr>
                        <a:t>-25</a:t>
                      </a:r>
                      <a:r>
                        <a:rPr lang="zh-CN" altLang="en-US" sz="900" dirty="0">
                          <a:latin typeface="+mn-ea"/>
                          <a:cs typeface="+mn-ea"/>
                          <a:sym typeface="+mn-ea"/>
                        </a:rPr>
                        <a:t>～</a:t>
                      </a:r>
                      <a:r>
                        <a:rPr lang="en-US" altLang="zh-CN" sz="900" dirty="0">
                          <a:latin typeface="+mn-ea"/>
                          <a:cs typeface="+mn-ea"/>
                          <a:sym typeface="+mn-ea"/>
                        </a:rPr>
                        <a:t>85</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20</a:t>
                      </a:r>
                    </a:p>
                  </a:txBody>
                  <a:tcPr marL="64657" marR="64657" marT="32328" marB="32328" anchor="ctr"/>
                </a:tc>
                <a:tc>
                  <a:txBody>
                    <a:bodyPr/>
                    <a:lstStyle/>
                    <a:p>
                      <a:pPr algn="ctr">
                        <a:buNone/>
                      </a:pPr>
                      <a:r>
                        <a:rPr lang="en-US" altLang="zh-CN" sz="900" b="0" dirty="0">
                          <a:sym typeface="+mn-ea"/>
                        </a:rPr>
                        <a:t>1</a:t>
                      </a:r>
                      <a:endParaRPr lang="en-US" altLang="zh-CN" sz="900" b="0" dirty="0">
                        <a:latin typeface="+mn-ea"/>
                        <a:sym typeface="+mn-ea"/>
                      </a:endParaRPr>
                    </a:p>
                  </a:txBody>
                  <a:tcPr marL="64657" marR="64657" marT="32328" marB="32328" anchor="ctr"/>
                </a:tc>
                <a:tc rowSpan="4">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U-Tb</a:t>
                      </a:r>
                      <a:r>
                        <a:rPr lang="zh-CN" altLang="en-US" sz="900" b="1" kern="100" dirty="0">
                          <a:latin typeface="+mn-ea"/>
                          <a:cs typeface="Times New Roman" panose="02020603050405020304"/>
                          <a:sym typeface="+mn-ea"/>
                        </a:rPr>
                        <a:t>系列</a:t>
                      </a:r>
                    </a:p>
                  </a:txBody>
                  <a:tcPr marL="64657" marR="64657" marT="32328" marB="32328" anchor="ctr"/>
                </a:tc>
                <a:extLst>
                  <a:ext uri="{0D108BD9-81ED-4DB2-BD59-A6C34878D82A}">
                    <a16:rowId xmlns:a16="http://schemas.microsoft.com/office/drawing/2014/main" val="10002"/>
                  </a:ext>
                </a:extLst>
              </a:tr>
              <a:tr h="0">
                <a:tc>
                  <a:txBody>
                    <a:bodyPr/>
                    <a:lstStyle/>
                    <a:p>
                      <a:pPr algn="l">
                        <a:buClrTx/>
                        <a:buSzTx/>
                        <a:buFontTx/>
                        <a:buNone/>
                      </a:pPr>
                      <a:r>
                        <a:rPr lang="en-US" altLang="zh-CN" sz="900" b="1" dirty="0">
                          <a:sym typeface="+mn-ea"/>
                        </a:rPr>
                        <a:t>Tbg25-250</a:t>
                      </a:r>
                    </a:p>
                  </a:txBody>
                  <a:tcPr marL="64657" marR="64657" marT="32328" marB="32328" anchor="ctr"/>
                </a:tc>
                <a:tc>
                  <a:txBody>
                    <a:bodyPr/>
                    <a:lstStyle/>
                    <a:p>
                      <a:pPr algn="ctr">
                        <a:buNone/>
                      </a:pPr>
                      <a:r>
                        <a:rPr lang="en-US" altLang="zh-CN" sz="900" dirty="0">
                          <a:sym typeface="+mn-ea"/>
                        </a:rPr>
                        <a:t>-25</a:t>
                      </a:r>
                      <a:r>
                        <a:rPr lang="zh-CN" altLang="en-US" sz="900" dirty="0">
                          <a:latin typeface="+mn-ea"/>
                          <a:cs typeface="+mn-ea"/>
                          <a:sym typeface="+mn-ea"/>
                        </a:rPr>
                        <a:t>～</a:t>
                      </a:r>
                      <a:r>
                        <a:rPr lang="en-US" altLang="zh-CN" sz="900" dirty="0">
                          <a:latin typeface="+mn-ea"/>
                          <a:cs typeface="+mn-ea"/>
                          <a:sym typeface="+mn-ea"/>
                        </a:rPr>
                        <a:t>250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20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a:t>
                      </a:r>
                    </a:p>
                  </a:txBody>
                  <a:tcPr marL="64657" marR="64657" marT="32328" marB="32328" anchor="ctr"/>
                </a:tc>
                <a:tc vMerge="1">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0">
                <a:tc>
                  <a:txBody>
                    <a:bodyPr/>
                    <a:lstStyle/>
                    <a:p>
                      <a:pPr algn="l">
                        <a:buClrTx/>
                        <a:buSzTx/>
                        <a:buFontTx/>
                        <a:buNone/>
                      </a:pPr>
                      <a:r>
                        <a:rPr lang="en-US" sz="900" b="1" dirty="0">
                          <a:sym typeface="+mn-ea"/>
                        </a:rPr>
                        <a:t>Tb</a:t>
                      </a:r>
                      <a:r>
                        <a:rPr lang="en-US" altLang="zh-CN" sz="900" b="1" dirty="0">
                          <a:sym typeface="+mn-ea"/>
                        </a:rPr>
                        <a:t>g</a:t>
                      </a:r>
                      <a:r>
                        <a:rPr lang="en-US" sz="900" b="1" dirty="0">
                          <a:sym typeface="+mn-ea"/>
                        </a:rPr>
                        <a:t>-250</a:t>
                      </a:r>
                    </a:p>
                  </a:txBody>
                  <a:tcPr marL="64657" marR="64657" marT="32328" marB="32328" anchor="ctr"/>
                </a:tc>
                <a:tc>
                  <a:txBody>
                    <a:bodyPr/>
                    <a:lstStyle/>
                    <a:p>
                      <a:pPr algn="ctr">
                        <a:buNone/>
                      </a:pPr>
                      <a:r>
                        <a:rPr lang="zh-CN" altLang="en-US" sz="900" dirty="0">
                          <a:latin typeface="+mn-ea"/>
                          <a:cs typeface="+mn-ea"/>
                          <a:sym typeface="+mn-ea"/>
                        </a:rPr>
                        <a:t>室温～</a:t>
                      </a:r>
                      <a:r>
                        <a:rPr lang="en-US" altLang="zh-CN" sz="900" dirty="0">
                          <a:latin typeface="+mn-ea"/>
                          <a:cs typeface="+mn-ea"/>
                          <a:sym typeface="+mn-ea"/>
                        </a:rPr>
                        <a:t>250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20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vMerge="1">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0">
                <a:tc>
                  <a:txBody>
                    <a:bodyPr/>
                    <a:lstStyle/>
                    <a:p>
                      <a:pPr algn="l">
                        <a:buClrTx/>
                        <a:buSzTx/>
                        <a:buFontTx/>
                        <a:buNone/>
                      </a:pPr>
                      <a:r>
                        <a:rPr lang="en-US" altLang="zh-CN" sz="900" b="1" dirty="0">
                          <a:sym typeface="+mn-ea"/>
                        </a:rPr>
                        <a:t>Tbg-400</a:t>
                      </a:r>
                    </a:p>
                  </a:txBody>
                  <a:tcPr marL="64657" marR="64657" marT="32328" marB="32328" anchor="ctr"/>
                </a:tc>
                <a:tc>
                  <a:txBody>
                    <a:bodyPr/>
                    <a:lstStyle/>
                    <a:p>
                      <a:pPr algn="ctr">
                        <a:buNone/>
                      </a:pPr>
                      <a:r>
                        <a:rPr lang="zh-CN" altLang="en-US" sz="900" b="0" dirty="0">
                          <a:latin typeface="+mn-ea"/>
                          <a:sym typeface="+mn-ea"/>
                        </a:rPr>
                        <a:t>室温</a:t>
                      </a:r>
                      <a:r>
                        <a:rPr lang="zh-CN" altLang="en-US" sz="900" dirty="0">
                          <a:latin typeface="+mn-ea"/>
                          <a:cs typeface="+mn-ea"/>
                          <a:sym typeface="+mn-ea"/>
                        </a:rPr>
                        <a:t>～</a:t>
                      </a:r>
                      <a:r>
                        <a:rPr lang="en-US" altLang="zh-CN" sz="900" dirty="0">
                          <a:latin typeface="+mn-ea"/>
                          <a:cs typeface="+mn-ea"/>
                          <a:sym typeface="+mn-ea"/>
                        </a:rPr>
                        <a:t>400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20</a:t>
                      </a: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vMerge="1">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bl>
          </a:graphicData>
        </a:graphic>
      </p:graphicFrame>
      <p:pic>
        <p:nvPicPr>
          <p:cNvPr id="5" name="图片 4">
            <a:extLst>
              <a:ext uri="{FF2B5EF4-FFF2-40B4-BE49-F238E27FC236}">
                <a16:creationId xmlns:a16="http://schemas.microsoft.com/office/drawing/2014/main" id="{2EE063B0-3F38-4243-9BE1-1595B917B0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19962" y="1193410"/>
            <a:ext cx="3023560" cy="2267670"/>
          </a:xfrm>
          <a:prstGeom prst="rect">
            <a:avLst/>
          </a:prstGeom>
        </p:spPr>
      </p:pic>
      <p:pic>
        <p:nvPicPr>
          <p:cNvPr id="13" name="图片 12">
            <a:extLst>
              <a:ext uri="{FF2B5EF4-FFF2-40B4-BE49-F238E27FC236}">
                <a16:creationId xmlns:a16="http://schemas.microsoft.com/office/drawing/2014/main" id="{FC0B5582-C08F-4EB3-968B-6024FCDDCD48}"/>
              </a:ext>
            </a:extLst>
          </p:cNvPr>
          <p:cNvPicPr>
            <a:picLocks noChangeAspect="1"/>
          </p:cNvPicPr>
          <p:nvPr/>
        </p:nvPicPr>
        <p:blipFill>
          <a:blip r:embed="rId5"/>
          <a:stretch>
            <a:fillRect/>
          </a:stretch>
        </p:blipFill>
        <p:spPr>
          <a:xfrm>
            <a:off x="351659" y="7969630"/>
            <a:ext cx="1319213" cy="2386013"/>
          </a:xfrm>
          <a:prstGeom prst="rect">
            <a:avLst/>
          </a:prstGeom>
        </p:spPr>
      </p:pic>
      <p:pic>
        <p:nvPicPr>
          <p:cNvPr id="1026" name="Picture 2" descr="2501 系列压缩压盘">
            <a:extLst>
              <a:ext uri="{FF2B5EF4-FFF2-40B4-BE49-F238E27FC236}">
                <a16:creationId xmlns:a16="http://schemas.microsoft.com/office/drawing/2014/main" id="{B90629A9-7E59-4784-954E-4DFD0BDFB1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8045" y="8276370"/>
            <a:ext cx="2267630" cy="1772531"/>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id="{0C366B4E-4FB1-4EEC-B2FD-CA133CED3FCC}"/>
              </a:ext>
            </a:extLst>
          </p:cNvPr>
          <p:cNvSpPr/>
          <p:nvPr/>
        </p:nvSpPr>
        <p:spPr>
          <a:xfrm>
            <a:off x="194815" y="6474162"/>
            <a:ext cx="3904332" cy="894732"/>
          </a:xfrm>
          <a:prstGeom prst="rect">
            <a:avLst/>
          </a:prstGeom>
        </p:spPr>
        <p:txBody>
          <a:bodyPr wrap="square">
            <a:spAutoFit/>
          </a:bodyPr>
          <a:lstStyle/>
          <a:p>
            <a:pPr indent="347980" algn="just">
              <a:lnSpc>
                <a:spcPct val="150000"/>
              </a:lnSpc>
            </a:pPr>
            <a:r>
              <a:rPr lang="zh-CN" altLang="en-US" sz="1200" dirty="0"/>
              <a:t>高硬度压盘（</a:t>
            </a:r>
            <a:r>
              <a:rPr lang="en-US" altLang="zh-CN" sz="1200" dirty="0"/>
              <a:t>58-63HRC</a:t>
            </a:r>
            <a:r>
              <a:rPr lang="zh-CN" altLang="en-US" sz="1200" dirty="0"/>
              <a:t>）；</a:t>
            </a:r>
            <a:endParaRPr lang="en-US" altLang="zh-CN" sz="1200" dirty="0"/>
          </a:p>
          <a:p>
            <a:pPr indent="347980" algn="just">
              <a:lnSpc>
                <a:spcPct val="150000"/>
              </a:lnSpc>
            </a:pPr>
            <a:r>
              <a:rPr lang="zh-CN" altLang="en-US" sz="1200" dirty="0"/>
              <a:t>镀铬处理，防止高低温环境锈蚀；</a:t>
            </a:r>
            <a:endParaRPr lang="en-US" altLang="zh-CN" sz="1200" dirty="0"/>
          </a:p>
          <a:p>
            <a:pPr indent="347980" algn="just">
              <a:lnSpc>
                <a:spcPct val="150000"/>
              </a:lnSpc>
            </a:pPr>
            <a:r>
              <a:rPr lang="zh-CN" altLang="en-US" sz="1200" dirty="0"/>
              <a:t>配置可更换延长杆，适应不同高度的试样。</a:t>
            </a:r>
            <a:endParaRPr lang="en-US" altLang="zh-CN" sz="1200" dirty="0"/>
          </a:p>
        </p:txBody>
      </p:sp>
      <p:sp>
        <p:nvSpPr>
          <p:cNvPr id="21" name="内容占位符 6">
            <a:extLst>
              <a:ext uri="{FF2B5EF4-FFF2-40B4-BE49-F238E27FC236}">
                <a16:creationId xmlns:a16="http://schemas.microsoft.com/office/drawing/2014/main" id="{34F675C1-D2CA-441B-8DD3-90C14BDC0CAA}"/>
              </a:ext>
            </a:extLst>
          </p:cNvPr>
          <p:cNvSpPr txBox="1">
            <a:spLocks/>
          </p:cNvSpPr>
          <p:nvPr/>
        </p:nvSpPr>
        <p:spPr>
          <a:xfrm>
            <a:off x="535785" y="5947390"/>
            <a:ext cx="5692323" cy="528166"/>
          </a:xfrm>
          <a:prstGeom prst="rect">
            <a:avLst/>
          </a:prstGeom>
          <a:effectLst>
            <a:innerShdw blurRad="63500" dist="50800" dir="13500000">
              <a:prstClr val="black">
                <a:alpha val="50000"/>
              </a:prstClr>
            </a:innerShdw>
          </a:effectLst>
        </p:spPr>
        <p:txBody>
          <a:bodyPr/>
          <a:lstStyle/>
          <a:p>
            <a:pPr marL="191339" indent="-191339" algn="just" eaLnBrk="0" hangingPunct="0">
              <a:spcBef>
                <a:spcPct val="20000"/>
              </a:spcBef>
              <a:defRPr/>
            </a:pPr>
            <a:r>
              <a:rPr lang="zh-CN" altLang="en-US" sz="1600" b="1" kern="100" dirty="0">
                <a:latin typeface="宋体" panose="02010600030101010101" pitchFamily="2" charset="-122"/>
                <a:cs typeface="Times New Roman"/>
              </a:rPr>
              <a:t>高低温压盘</a:t>
            </a:r>
            <a:endParaRPr lang="en-US" altLang="zh-CN" sz="1600" b="1" kern="100" dirty="0">
              <a:latin typeface="宋体" panose="02010600030101010101" pitchFamily="2" charset="-122"/>
              <a:ea typeface="宋体" panose="02010600030101010101" pitchFamily="2" charset="-122"/>
              <a:cs typeface="Times New Roman"/>
            </a:endParaRPr>
          </a:p>
        </p:txBody>
      </p:sp>
      <p:pic>
        <p:nvPicPr>
          <p:cNvPr id="18" name="图片 17">
            <a:extLst>
              <a:ext uri="{FF2B5EF4-FFF2-40B4-BE49-F238E27FC236}">
                <a16:creationId xmlns:a16="http://schemas.microsoft.com/office/drawing/2014/main" id="{27D8BD9A-6F06-4DEF-A1C9-AF3B3D5E02E3}"/>
              </a:ext>
            </a:extLst>
          </p:cNvPr>
          <p:cNvPicPr>
            <a:picLocks noChangeAspect="1"/>
          </p:cNvPicPr>
          <p:nvPr/>
        </p:nvPicPr>
        <p:blipFill>
          <a:blip r:embed="rId7"/>
          <a:stretch>
            <a:fillRect/>
          </a:stretch>
        </p:blipFill>
        <p:spPr>
          <a:xfrm>
            <a:off x="4931965" y="7668396"/>
            <a:ext cx="1724025" cy="2714625"/>
          </a:xfrm>
          <a:prstGeom prst="rect">
            <a:avLst/>
          </a:prstGeom>
        </p:spPr>
      </p:pic>
      <p:sp>
        <p:nvSpPr>
          <p:cNvPr id="25" name="矩形 24">
            <a:extLst>
              <a:ext uri="{FF2B5EF4-FFF2-40B4-BE49-F238E27FC236}">
                <a16:creationId xmlns:a16="http://schemas.microsoft.com/office/drawing/2014/main" id="{239E5091-B5BA-4D50-B17A-929DDBF2169B}"/>
              </a:ext>
            </a:extLst>
          </p:cNvPr>
          <p:cNvSpPr/>
          <p:nvPr/>
        </p:nvSpPr>
        <p:spPr>
          <a:xfrm>
            <a:off x="3710311" y="6219394"/>
            <a:ext cx="3904332" cy="1725729"/>
          </a:xfrm>
          <a:prstGeom prst="rect">
            <a:avLst/>
          </a:prstGeom>
        </p:spPr>
        <p:txBody>
          <a:bodyPr wrap="square">
            <a:spAutoFit/>
          </a:bodyPr>
          <a:lstStyle/>
          <a:p>
            <a:pPr indent="347980" algn="just">
              <a:lnSpc>
                <a:spcPct val="150000"/>
              </a:lnSpc>
            </a:pPr>
            <a:r>
              <a:rPr lang="zh-CN" altLang="en-US" sz="1200" dirty="0"/>
              <a:t>楔形夹持方式，具有越拉越紧的特点；</a:t>
            </a:r>
            <a:endParaRPr lang="en-US" altLang="zh-CN" sz="1200" dirty="0"/>
          </a:p>
          <a:p>
            <a:pPr indent="347980" algn="just">
              <a:lnSpc>
                <a:spcPct val="150000"/>
              </a:lnSpc>
            </a:pPr>
            <a:r>
              <a:rPr lang="zh-CN" altLang="en-US" sz="1200" dirty="0"/>
              <a:t>夹块平动夹持，低轴向附加力；</a:t>
            </a:r>
            <a:endParaRPr lang="en-US" altLang="zh-CN" sz="1200" dirty="0"/>
          </a:p>
          <a:p>
            <a:pPr indent="347980" algn="just">
              <a:lnSpc>
                <a:spcPct val="150000"/>
              </a:lnSpc>
            </a:pPr>
            <a:r>
              <a:rPr lang="zh-CN" altLang="en-US" sz="1200" dirty="0"/>
              <a:t>可更换的浅口，适应范围大；</a:t>
            </a:r>
            <a:endParaRPr lang="en-US" altLang="zh-CN" sz="1200" dirty="0"/>
          </a:p>
          <a:p>
            <a:pPr indent="347980" algn="just">
              <a:lnSpc>
                <a:spcPct val="150000"/>
              </a:lnSpc>
            </a:pPr>
            <a:r>
              <a:rPr lang="zh-CN" altLang="en-US" sz="1200" dirty="0"/>
              <a:t>可夹持棒状、板状试样；</a:t>
            </a:r>
            <a:endParaRPr lang="en-US" altLang="zh-CN" sz="1200" dirty="0"/>
          </a:p>
          <a:p>
            <a:pPr indent="347980" algn="just">
              <a:lnSpc>
                <a:spcPct val="150000"/>
              </a:lnSpc>
            </a:pPr>
            <a:r>
              <a:rPr lang="zh-CN" altLang="en-US" sz="1200" dirty="0"/>
              <a:t>镀铬处理，防止高低温环境锈蚀。</a:t>
            </a:r>
            <a:endParaRPr lang="en-US" altLang="zh-CN" sz="1200" dirty="0"/>
          </a:p>
          <a:p>
            <a:pPr indent="347980" algn="just">
              <a:lnSpc>
                <a:spcPct val="150000"/>
              </a:lnSpc>
            </a:pPr>
            <a:endParaRPr lang="en-US" altLang="zh-CN" sz="1200" dirty="0"/>
          </a:p>
        </p:txBody>
      </p:sp>
      <p:sp>
        <p:nvSpPr>
          <p:cNvPr id="26" name="内容占位符 6">
            <a:extLst>
              <a:ext uri="{FF2B5EF4-FFF2-40B4-BE49-F238E27FC236}">
                <a16:creationId xmlns:a16="http://schemas.microsoft.com/office/drawing/2014/main" id="{DB02A91F-25F8-4336-8E13-335079132178}"/>
              </a:ext>
            </a:extLst>
          </p:cNvPr>
          <p:cNvSpPr txBox="1">
            <a:spLocks/>
          </p:cNvSpPr>
          <p:nvPr/>
        </p:nvSpPr>
        <p:spPr>
          <a:xfrm>
            <a:off x="4099147" y="5802652"/>
            <a:ext cx="5692323" cy="528166"/>
          </a:xfrm>
          <a:prstGeom prst="rect">
            <a:avLst/>
          </a:prstGeom>
          <a:effectLst>
            <a:innerShdw blurRad="63500" dist="50800" dir="13500000">
              <a:prstClr val="black">
                <a:alpha val="50000"/>
              </a:prstClr>
            </a:innerShdw>
          </a:effectLst>
        </p:spPr>
        <p:txBody>
          <a:bodyPr/>
          <a:lstStyle/>
          <a:p>
            <a:pPr marL="191339" indent="-191339" algn="just" eaLnBrk="0" hangingPunct="0">
              <a:spcBef>
                <a:spcPct val="20000"/>
              </a:spcBef>
              <a:defRPr/>
            </a:pPr>
            <a:r>
              <a:rPr lang="zh-CN" altLang="en-US" sz="1600" b="1" kern="100" dirty="0">
                <a:latin typeface="宋体" panose="02010600030101010101" pitchFamily="2" charset="-122"/>
                <a:cs typeface="Times New Roman"/>
              </a:rPr>
              <a:t>高低温拉伸夹具</a:t>
            </a:r>
            <a:endParaRPr lang="en-US" altLang="zh-CN" sz="1600" b="1" kern="100" dirty="0">
              <a:latin typeface="宋体" panose="02010600030101010101" pitchFamily="2" charset="-122"/>
              <a:ea typeface="宋体" panose="02010600030101010101" pitchFamily="2" charset="-122"/>
              <a:cs typeface="Times New Roman"/>
            </a:endParaRPr>
          </a:p>
        </p:txBody>
      </p:sp>
    </p:spTree>
    <p:extLst>
      <p:ext uri="{BB962C8B-B14F-4D97-AF65-F5344CB8AC3E}">
        <p14:creationId xmlns:p14="http://schemas.microsoft.com/office/powerpoint/2010/main" val="21287862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格 53"/>
          <p:cNvGraphicFramePr/>
          <p:nvPr>
            <p:custDataLst>
              <p:tags r:id="rId1"/>
            </p:custDataLst>
          </p:nvPr>
        </p:nvGraphicFramePr>
        <p:xfrm>
          <a:off x="414019" y="4177393"/>
          <a:ext cx="6534170" cy="1928044"/>
        </p:xfrm>
        <a:graphic>
          <a:graphicData uri="http://schemas.openxmlformats.org/drawingml/2006/table">
            <a:tbl>
              <a:tblPr firstRow="1" bandRow="1">
                <a:tableStyleId>{616DA210-FB5B-4158-B5E0-FEB733F419BA}</a:tableStyleId>
              </a:tblPr>
              <a:tblGrid>
                <a:gridCol w="845538">
                  <a:extLst>
                    <a:ext uri="{9D8B030D-6E8A-4147-A177-3AD203B41FA5}">
                      <a16:colId xmlns:a16="http://schemas.microsoft.com/office/drawing/2014/main" val="20000"/>
                    </a:ext>
                  </a:extLst>
                </a:gridCol>
                <a:gridCol w="422919">
                  <a:extLst>
                    <a:ext uri="{9D8B030D-6E8A-4147-A177-3AD203B41FA5}">
                      <a16:colId xmlns:a16="http://schemas.microsoft.com/office/drawing/2014/main" val="20001"/>
                    </a:ext>
                  </a:extLst>
                </a:gridCol>
                <a:gridCol w="921719">
                  <a:extLst>
                    <a:ext uri="{9D8B030D-6E8A-4147-A177-3AD203B41FA5}">
                      <a16:colId xmlns:a16="http://schemas.microsoft.com/office/drawing/2014/main" val="20002"/>
                    </a:ext>
                  </a:extLst>
                </a:gridCol>
                <a:gridCol w="815602">
                  <a:extLst>
                    <a:ext uri="{9D8B030D-6E8A-4147-A177-3AD203B41FA5}">
                      <a16:colId xmlns:a16="http://schemas.microsoft.com/office/drawing/2014/main" val="20003"/>
                    </a:ext>
                  </a:extLst>
                </a:gridCol>
                <a:gridCol w="405052">
                  <a:extLst>
                    <a:ext uri="{9D8B030D-6E8A-4147-A177-3AD203B41FA5}">
                      <a16:colId xmlns:a16="http://schemas.microsoft.com/office/drawing/2014/main" val="20004"/>
                    </a:ext>
                  </a:extLst>
                </a:gridCol>
                <a:gridCol w="563534">
                  <a:extLst>
                    <a:ext uri="{9D8B030D-6E8A-4147-A177-3AD203B41FA5}">
                      <a16:colId xmlns:a16="http://schemas.microsoft.com/office/drawing/2014/main" val="20005"/>
                    </a:ext>
                  </a:extLst>
                </a:gridCol>
                <a:gridCol w="436958">
                  <a:extLst>
                    <a:ext uri="{9D8B030D-6E8A-4147-A177-3AD203B41FA5}">
                      <a16:colId xmlns:a16="http://schemas.microsoft.com/office/drawing/2014/main" val="20006"/>
                    </a:ext>
                  </a:extLst>
                </a:gridCol>
                <a:gridCol w="451096">
                  <a:extLst>
                    <a:ext uri="{9D8B030D-6E8A-4147-A177-3AD203B41FA5}">
                      <a16:colId xmlns:a16="http://schemas.microsoft.com/office/drawing/2014/main" val="20007"/>
                    </a:ext>
                  </a:extLst>
                </a:gridCol>
                <a:gridCol w="619417">
                  <a:extLst>
                    <a:ext uri="{9D8B030D-6E8A-4147-A177-3AD203B41FA5}">
                      <a16:colId xmlns:a16="http://schemas.microsoft.com/office/drawing/2014/main" val="20008"/>
                    </a:ext>
                  </a:extLst>
                </a:gridCol>
                <a:gridCol w="571614">
                  <a:extLst>
                    <a:ext uri="{9D8B030D-6E8A-4147-A177-3AD203B41FA5}">
                      <a16:colId xmlns:a16="http://schemas.microsoft.com/office/drawing/2014/main" val="20009"/>
                    </a:ext>
                  </a:extLst>
                </a:gridCol>
                <a:gridCol w="480721">
                  <a:extLst>
                    <a:ext uri="{9D8B030D-6E8A-4147-A177-3AD203B41FA5}">
                      <a16:colId xmlns:a16="http://schemas.microsoft.com/office/drawing/2014/main" val="20010"/>
                    </a:ext>
                  </a:extLst>
                </a:gridCol>
              </a:tblGrid>
              <a:tr h="234115">
                <a:tc gridSpan="11">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41725">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a:sym typeface="+mn-ea"/>
                        </a:rPr>
                        <a:t>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底座</a:t>
                      </a:r>
                      <a:endParaRPr lang="en-US" altLang="zh-CN" sz="900" b="1" dirty="0">
                        <a:sym typeface="+mn-ea"/>
                      </a:endParaRPr>
                    </a:p>
                    <a:p>
                      <a:pPr algn="ctr">
                        <a:buNone/>
                      </a:pPr>
                      <a:r>
                        <a:rPr lang="zh-CN" altLang="en-US" sz="900" b="1" dirty="0">
                          <a:sym typeface="+mn-ea"/>
                        </a:rPr>
                        <a:t>外径</a:t>
                      </a:r>
                      <a:r>
                        <a:rPr lang="zh-CN" altLang="en-US" sz="900"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altLang="en-US" sz="900" b="1" dirty="0">
                          <a:sym typeface="+mn-ea"/>
                        </a:rPr>
                        <a:t>承载筒</a:t>
                      </a:r>
                      <a:endParaRPr lang="en-US" altLang="zh-CN" sz="900" b="1" dirty="0">
                        <a:sym typeface="+mn-ea"/>
                      </a:endParaRPr>
                    </a:p>
                    <a:p>
                      <a:pPr algn="ctr">
                        <a:buNone/>
                      </a:pPr>
                      <a:r>
                        <a:rPr lang="zh-CN" altLang="en-US" sz="900" b="1" dirty="0">
                          <a:sym typeface="+mn-ea"/>
                        </a:rPr>
                        <a:t>外径</a:t>
                      </a:r>
                      <a:r>
                        <a:rPr lang="zh-CN" altLang="en-US" sz="900" b="1"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p>
                      <a:pPr algn="ctr">
                        <a:buNone/>
                      </a:pPr>
                      <a:r>
                        <a:rPr lang="zh-CN" altLang="en-US" sz="900" b="1" dirty="0">
                          <a:sym typeface="+mn-ea"/>
                        </a:rPr>
                        <a:t>可定制</a:t>
                      </a:r>
                    </a:p>
                  </a:txBody>
                  <a:tcPr marL="64657" marR="64657" marT="32328" marB="32328" anchor="ctr"/>
                </a:tc>
                <a:tc rowSpan="2">
                  <a:txBody>
                    <a:bodyPr/>
                    <a:lstStyle/>
                    <a:p>
                      <a:pPr algn="ctr">
                        <a:buNone/>
                      </a:pPr>
                      <a:r>
                        <a:rPr lang="zh-CN" altLang="en-US" sz="900" b="1" dirty="0">
                          <a:sym typeface="+mn-ea"/>
                        </a:rPr>
                        <a:t>总量（</a:t>
                      </a:r>
                      <a:r>
                        <a:rPr lang="en-US" altLang="zh-CN" sz="900" b="1" dirty="0">
                          <a:sym typeface="+mn-ea"/>
                        </a:rPr>
                        <a:t>kg</a:t>
                      </a:r>
                      <a:r>
                        <a:rPr lang="zh-CN" altLang="en-US" sz="900" b="1" dirty="0">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3">
                  <a:txBody>
                    <a:bodyPr/>
                    <a:lstStyle/>
                    <a:p>
                      <a:pPr algn="ctr">
                        <a:buNone/>
                      </a:pPr>
                      <a:r>
                        <a:rPr lang="zh-CN" altLang="en-US" sz="900" b="1" dirty="0">
                          <a:sym typeface="+mn-ea"/>
                        </a:rPr>
                        <a:t>选配扩展模块</a:t>
                      </a:r>
                      <a:endParaRPr lang="zh-CN" altLang="en-US" sz="900" b="1" dirty="0">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268163">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dirty="0">
                          <a:latin typeface="+mn-ea"/>
                          <a:sym typeface="+mn-ea"/>
                        </a:rPr>
                        <a:t>中子衍射</a:t>
                      </a:r>
                    </a:p>
                  </a:txBody>
                  <a:tcPr marL="64657" marR="64657" marT="32328" marB="32328" anchor="ctr"/>
                </a:tc>
                <a:tc>
                  <a:txBody>
                    <a:bodyPr/>
                    <a:lstStyle/>
                    <a:p>
                      <a:pPr algn="ctr">
                        <a:buNone/>
                      </a:pPr>
                      <a:r>
                        <a:rPr lang="zh-CN" altLang="en-US" sz="900" b="1" dirty="0">
                          <a:latin typeface="+mn-ea"/>
                          <a:sym typeface="+mn-ea"/>
                        </a:rPr>
                        <a:t>渗流</a:t>
                      </a:r>
                    </a:p>
                  </a:txBody>
                  <a:tcPr marL="64657" marR="64657" marT="32328" marB="32328" anchor="ctr"/>
                </a:tc>
                <a:tc>
                  <a:txBody>
                    <a:bodyPr/>
                    <a:lstStyle/>
                    <a:p>
                      <a:pPr algn="ctr">
                        <a:buNone/>
                      </a:pPr>
                      <a:r>
                        <a:rPr lang="zh-CN" altLang="en-US" sz="900" b="1" dirty="0">
                          <a:latin typeface="+mn-ea"/>
                          <a:sym typeface="+mn-ea"/>
                        </a:rPr>
                        <a:t>高温围压室</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1" dirty="0">
                          <a:latin typeface="+mn-ea"/>
                          <a:sym typeface="+mn-ea"/>
                        </a:rPr>
                        <a:t>电脉冲</a:t>
                      </a:r>
                    </a:p>
                  </a:txBody>
                  <a:tcPr marL="64657" marR="64657" marT="32328" marB="32328" anchor="ctr"/>
                </a:tc>
                <a:extLst>
                  <a:ext uri="{0D108BD9-81ED-4DB2-BD59-A6C34878D82A}">
                    <a16:rowId xmlns:a16="http://schemas.microsoft.com/office/drawing/2014/main" val="10002"/>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CT2000D-H</a:t>
                      </a:r>
                    </a:p>
                  </a:txBody>
                  <a:tcPr marL="64657" marR="64657" marT="32328" marB="32328" anchor="ctr"/>
                </a:tc>
                <a:tc>
                  <a:txBody>
                    <a:bodyPr/>
                    <a:lstStyle/>
                    <a:p>
                      <a:pPr algn="ctr">
                        <a:buNone/>
                      </a:pPr>
                      <a:r>
                        <a:rPr lang="en-US" altLang="en-US" sz="900" b="0" dirty="0">
                          <a:sym typeface="+mn-ea"/>
                        </a:rPr>
                        <a:t>2k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70</a:t>
                      </a:r>
                      <a:r>
                        <a:rPr lang="zh-CN" altLang="en-US" sz="900" dirty="0">
                          <a:latin typeface="+mn-ea"/>
                          <a:sym typeface="+mn-ea"/>
                        </a:rPr>
                        <a:t>×</a:t>
                      </a:r>
                      <a:r>
                        <a:rPr lang="en-US" altLang="zh-CN" sz="900" dirty="0">
                          <a:latin typeface="+mn-ea"/>
                          <a:sym typeface="+mn-ea"/>
                        </a:rPr>
                        <a:t>125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8.5</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CT5000D-H</a:t>
                      </a:r>
                    </a:p>
                  </a:txBody>
                  <a:tcPr marL="64657" marR="64657" marT="32328" marB="32328" anchor="ctr"/>
                </a:tc>
                <a:tc>
                  <a:txBody>
                    <a:bodyPr/>
                    <a:lstStyle/>
                    <a:p>
                      <a:pPr algn="ctr">
                        <a:buNone/>
                      </a:pPr>
                      <a:r>
                        <a:rPr lang="en-US" altLang="zh-CN" sz="900" dirty="0">
                          <a:sym typeface="+mn-ea"/>
                        </a:rPr>
                        <a:t>5k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80</a:t>
                      </a:r>
                      <a:r>
                        <a:rPr lang="zh-CN" altLang="en-US" sz="900" dirty="0">
                          <a:latin typeface="+mn-ea"/>
                          <a:sym typeface="+mn-ea"/>
                        </a:rPr>
                        <a:t>×</a:t>
                      </a:r>
                      <a:r>
                        <a:rPr lang="en-US" altLang="zh-CN" sz="900" dirty="0">
                          <a:sym typeface="+mn-ea"/>
                        </a:rPr>
                        <a:t>145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9.2</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CT10000kD-H</a:t>
                      </a:r>
                    </a:p>
                  </a:txBody>
                  <a:tcPr marL="64657" marR="64657" marT="32328" marB="32328" anchor="ctr"/>
                </a:tc>
                <a:tc>
                  <a:txBody>
                    <a:bodyPr/>
                    <a:lstStyle/>
                    <a:p>
                      <a:pPr algn="ctr">
                        <a:buNone/>
                      </a:pPr>
                      <a:r>
                        <a:rPr lang="en-US" altLang="zh-CN" sz="900" b="0" dirty="0">
                          <a:sym typeface="+mn-ea"/>
                        </a:rPr>
                        <a:t>10k</a:t>
                      </a:r>
                      <a:endParaRPr 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φ119</a:t>
                      </a:r>
                      <a:r>
                        <a:rPr lang="zh-CN" altLang="en-US" sz="900" dirty="0">
                          <a:latin typeface="+mn-ea"/>
                          <a:sym typeface="+mn-ea"/>
                        </a:rPr>
                        <a:t>×</a:t>
                      </a:r>
                      <a:r>
                        <a:rPr lang="en-US" altLang="zh-CN" sz="900" dirty="0">
                          <a:latin typeface="+mn-ea"/>
                          <a:sym typeface="+mn-ea"/>
                        </a:rPr>
                        <a:t>243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90</a:t>
                      </a:r>
                      <a:r>
                        <a:rPr lang="zh-CN" altLang="en-US" sz="900" dirty="0">
                          <a:latin typeface="+mn-ea"/>
                          <a:sym typeface="+mn-ea"/>
                        </a:rPr>
                        <a:t>×</a:t>
                      </a:r>
                      <a:r>
                        <a:rPr lang="en-US" altLang="zh-CN" sz="900" dirty="0">
                          <a:latin typeface="+mn-ea"/>
                          <a:sym typeface="+mn-ea"/>
                        </a:rPr>
                        <a:t>155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10.0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CT20000D-H</a:t>
                      </a:r>
                    </a:p>
                  </a:txBody>
                  <a:tcPr marL="64657" marR="64657" marT="32328" marB="32328" anchor="ctr"/>
                </a:tc>
                <a:tc>
                  <a:txBody>
                    <a:bodyPr/>
                    <a:lstStyle/>
                    <a:p>
                      <a:pPr algn="ctr">
                        <a:buClrTx/>
                        <a:buSzTx/>
                        <a:buFontTx/>
                        <a:buNone/>
                      </a:pPr>
                      <a:r>
                        <a:rPr lang="en-US" altLang="zh-CN" sz="900" b="0" dirty="0">
                          <a:sym typeface="+mn-ea"/>
                        </a:rPr>
                        <a:t>20k</a:t>
                      </a:r>
                    </a:p>
                  </a:txBody>
                  <a:tcPr marL="64657" marR="64657" marT="32328" marB="32328" anchor="ctr"/>
                </a:tc>
                <a:tc>
                  <a:txBody>
                    <a:bodyPr/>
                    <a:lstStyle/>
                    <a:p>
                      <a:pPr algn="ctr">
                        <a:buNone/>
                      </a:pPr>
                      <a:r>
                        <a:rPr lang="en-US" altLang="zh-CN" sz="900" dirty="0">
                          <a:latin typeface="+mn-ea"/>
                          <a:cs typeface="+mn-ea"/>
                          <a:sym typeface="+mn-ea"/>
                        </a:rPr>
                        <a:t>φ145</a:t>
                      </a:r>
                      <a:r>
                        <a:rPr lang="zh-CN" altLang="en-US" sz="900" dirty="0">
                          <a:latin typeface="+mn-ea"/>
                          <a:sym typeface="+mn-ea"/>
                        </a:rPr>
                        <a:t>×</a:t>
                      </a:r>
                      <a:r>
                        <a:rPr lang="en-US" altLang="zh-CN" sz="900" dirty="0">
                          <a:latin typeface="+mn-ea"/>
                          <a:sym typeface="+mn-ea"/>
                        </a:rPr>
                        <a:t>250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110</a:t>
                      </a:r>
                      <a:r>
                        <a:rPr lang="zh-CN" altLang="en-US" sz="900" dirty="0">
                          <a:latin typeface="+mn-ea"/>
                          <a:sym typeface="+mn-ea"/>
                        </a:rPr>
                        <a:t>×</a:t>
                      </a:r>
                      <a:r>
                        <a:rPr lang="en-US" altLang="zh-CN" sz="900" dirty="0">
                          <a:latin typeface="+mn-ea"/>
                          <a:sym typeface="+mn-ea"/>
                        </a:rPr>
                        <a:t>170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13.5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7"/>
                  </a:ext>
                </a:extLst>
              </a:tr>
            </a:tbl>
          </a:graphicData>
        </a:graphic>
      </p:graphicFrame>
      <p:sp>
        <p:nvSpPr>
          <p:cNvPr id="3" name="矩形 2"/>
          <p:cNvSpPr/>
          <p:nvPr/>
        </p:nvSpPr>
        <p:spPr>
          <a:xfrm>
            <a:off x="2325269" y="669549"/>
            <a:ext cx="4571926" cy="1306383"/>
          </a:xfrm>
          <a:prstGeom prst="rect">
            <a:avLst/>
          </a:prstGeom>
        </p:spPr>
        <p:txBody>
          <a:bodyPr wrap="square">
            <a:spAutoFit/>
          </a:bodyPr>
          <a:lstStyle/>
          <a:p>
            <a:pPr algn="just">
              <a:lnSpc>
                <a:spcPct val="150000"/>
              </a:lnSpc>
            </a:pPr>
            <a:r>
              <a:rPr lang="zh-CN" altLang="en-US" sz="900" kern="100" dirty="0">
                <a:latin typeface="+mn-ea"/>
                <a:cs typeface="Times New Roman" panose="02020603050405020304"/>
                <a:sym typeface="+mn-ea"/>
              </a:rPr>
              <a:t>采用电液伺服加载方式，具备疲劳加载能力；</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碳纤维围压室，高强度、高刚度、高透射性、低质量；</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集成岩石围压渗流装置（可定制高温围压腔）；</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支持渗流功能；</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a:rPr>
              <a:t>可定制集成渗流功能；</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定制化夹具完全匹配试样直径，无需力平衡腔。</a:t>
            </a:r>
            <a:endParaRPr lang="en-US" altLang="zh-CN" sz="900" kern="100" dirty="0">
              <a:latin typeface="+mn-ea"/>
              <a:cs typeface="Times New Roman" panose="02020603050405020304"/>
              <a:sym typeface="+mn-ea"/>
            </a:endParaRPr>
          </a:p>
        </p:txBody>
      </p:sp>
      <p:sp>
        <p:nvSpPr>
          <p:cNvPr id="44" name="矩形 43">
            <a:extLst>
              <a:ext uri="{FF2B5EF4-FFF2-40B4-BE49-F238E27FC236}">
                <a16:creationId xmlns:a16="http://schemas.microsoft.com/office/drawing/2014/main" id="{E961C7EB-CDEB-4AA8-B53C-189D7FCD41C8}"/>
              </a:ext>
            </a:extLst>
          </p:cNvPr>
          <p:cNvSpPr/>
          <p:nvPr/>
        </p:nvSpPr>
        <p:spPr>
          <a:xfrm>
            <a:off x="344906" y="117299"/>
            <a:ext cx="3513224" cy="403957"/>
          </a:xfrm>
          <a:prstGeom prst="rect">
            <a:avLst/>
          </a:prstGeom>
        </p:spPr>
        <p:txBody>
          <a:bodyPr wrap="square">
            <a:spAutoFit/>
          </a:bodyPr>
          <a:lstStyle/>
          <a:p>
            <a:pPr algn="just">
              <a:lnSpc>
                <a:spcPct val="150000"/>
              </a:lnSpc>
            </a:pPr>
            <a:r>
              <a:rPr lang="en-US" altLang="zh-CN" sz="1600" b="1" kern="100" dirty="0">
                <a:latin typeface="+mn-ea"/>
                <a:cs typeface="Times New Roman"/>
              </a:rPr>
              <a:t>CT-Rock</a:t>
            </a:r>
            <a:r>
              <a:rPr lang="zh-CN" altLang="en-US" sz="1600" b="1" kern="100" dirty="0">
                <a:latin typeface="+mn-ea"/>
                <a:cs typeface="Times New Roman"/>
              </a:rPr>
              <a:t>岩石围压动静加载台</a:t>
            </a:r>
            <a:endParaRPr lang="en-US" altLang="zh-CN" sz="1600" b="1" kern="100" dirty="0">
              <a:latin typeface="+mn-ea"/>
              <a:cs typeface="Times New Roman"/>
            </a:endParaRPr>
          </a:p>
        </p:txBody>
      </p:sp>
      <p:sp>
        <p:nvSpPr>
          <p:cNvPr id="46" name="TextBox 6">
            <a:extLst>
              <a:ext uri="{FF2B5EF4-FFF2-40B4-BE49-F238E27FC236}">
                <a16:creationId xmlns:a16="http://schemas.microsoft.com/office/drawing/2014/main" id="{95790A52-7AD7-4625-ACE3-ADAF634C4246}"/>
              </a:ext>
            </a:extLst>
          </p:cNvPr>
          <p:cNvSpPr txBox="1"/>
          <p:nvPr/>
        </p:nvSpPr>
        <p:spPr>
          <a:xfrm>
            <a:off x="2485020" y="2259110"/>
            <a:ext cx="2736310" cy="1840889"/>
          </a:xfrm>
          <a:prstGeom prst="rect">
            <a:avLst/>
          </a:prstGeom>
          <a:noFill/>
        </p:spPr>
        <p:txBody>
          <a:bodyPr wrap="square" rtlCol="0">
            <a:spAutoFit/>
          </a:bodyPr>
          <a:lstStyle/>
          <a:p>
            <a:pPr>
              <a:lnSpc>
                <a:spcPts val="4055"/>
              </a:lnSpc>
            </a:pPr>
            <a:r>
              <a:rPr lang="zh-CN" altLang="en-US" sz="900" b="1" dirty="0">
                <a:latin typeface="+mn-ea"/>
                <a:cs typeface="+mn-ea"/>
              </a:rPr>
              <a:t>围压室技术参数：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轴向载荷：</a:t>
            </a:r>
            <a:r>
              <a:rPr lang="en-US" altLang="zh-CN" sz="900" dirty="0">
                <a:latin typeface="+mn-ea"/>
                <a:cs typeface="+mn-ea"/>
              </a:rPr>
              <a:t>400kN</a:t>
            </a:r>
          </a:p>
          <a:p>
            <a:pPr marL="445770" indent="-445770">
              <a:lnSpc>
                <a:spcPct val="150000"/>
              </a:lnSpc>
            </a:pPr>
            <a:r>
              <a:rPr lang="en-US" altLang="zh-CN" sz="900" dirty="0">
                <a:latin typeface="+mn-ea"/>
                <a:cs typeface="+mn-ea"/>
              </a:rPr>
              <a:t>2.</a:t>
            </a:r>
            <a:r>
              <a:rPr lang="zh-CN" altLang="en-US" sz="900" b="0" i="0" u="none" strike="noStrike" dirty="0">
                <a:solidFill>
                  <a:srgbClr val="000000"/>
                </a:solidFill>
                <a:effectLst/>
                <a:latin typeface="宋体" panose="02010600030101010101" pitchFamily="2" charset="-122"/>
                <a:ea typeface="宋体" panose="02010600030101010101" pitchFamily="2" charset="-122"/>
              </a:rPr>
              <a:t>围压压力</a:t>
            </a:r>
            <a:r>
              <a:rPr lang="zh-CN" altLang="en-US" sz="900" dirty="0">
                <a:latin typeface="+mn-ea"/>
                <a:cs typeface="+mn-ea"/>
              </a:rPr>
              <a:t>：</a:t>
            </a:r>
            <a:r>
              <a:rPr lang="en-US" altLang="zh-CN" sz="900" dirty="0">
                <a:latin typeface="+mn-ea"/>
                <a:cs typeface="+mn-ea"/>
              </a:rPr>
              <a:t>60MPa</a:t>
            </a:r>
          </a:p>
          <a:p>
            <a:pPr marL="445770" indent="-445770">
              <a:lnSpc>
                <a:spcPct val="150000"/>
              </a:lnSpc>
            </a:pPr>
            <a:r>
              <a:rPr lang="en-US" altLang="zh-CN" sz="900" dirty="0">
                <a:latin typeface="+mn-ea"/>
                <a:cs typeface="+mn-ea"/>
              </a:rPr>
              <a:t>3.</a:t>
            </a:r>
            <a:r>
              <a:rPr lang="zh-CN" altLang="en-US" sz="900" b="0" i="0" u="none" strike="noStrike" dirty="0">
                <a:solidFill>
                  <a:srgbClr val="000000"/>
                </a:solidFill>
                <a:effectLst/>
                <a:latin typeface="宋体" panose="02010600030101010101" pitchFamily="2" charset="-122"/>
                <a:ea typeface="宋体" panose="02010600030101010101" pitchFamily="2" charset="-122"/>
              </a:rPr>
              <a:t>围压</a:t>
            </a:r>
            <a:r>
              <a:rPr lang="zh-CN" altLang="en-US" sz="900" dirty="0">
                <a:latin typeface="+mn-ea"/>
                <a:cs typeface="+mn-ea"/>
              </a:rPr>
              <a:t>精度：</a:t>
            </a:r>
            <a:r>
              <a:rPr lang="en-US" altLang="zh-CN" sz="900" dirty="0">
                <a:latin typeface="+mn-ea"/>
                <a:cs typeface="+mn-ea"/>
              </a:rPr>
              <a:t>0.25%FS</a:t>
            </a:r>
          </a:p>
          <a:p>
            <a:pPr marL="445770" indent="-445770">
              <a:lnSpc>
                <a:spcPct val="150000"/>
              </a:lnSpc>
            </a:pPr>
            <a:r>
              <a:rPr lang="en-US" altLang="zh-CN" sz="900" dirty="0">
                <a:latin typeface="+mn-ea"/>
                <a:cs typeface="+mn-ea"/>
              </a:rPr>
              <a:t>4.</a:t>
            </a:r>
            <a:r>
              <a:rPr lang="zh-CN" altLang="en-US" sz="900" dirty="0">
                <a:latin typeface="+mn-ea"/>
                <a:cs typeface="+mn-ea"/>
              </a:rPr>
              <a:t>试样直径：</a:t>
            </a:r>
            <a:r>
              <a:rPr lang="en-US" altLang="zh-CN" sz="900" dirty="0">
                <a:latin typeface="+mn-ea"/>
                <a:cs typeface="+mn-ea"/>
                <a:sym typeface="+mn-ea"/>
              </a:rPr>
              <a:t> </a:t>
            </a:r>
            <a:r>
              <a:rPr lang="en-US" altLang="zh-CN" sz="800" dirty="0">
                <a:latin typeface="+mn-ea"/>
                <a:cs typeface="+mn-ea"/>
                <a:sym typeface="+mn-ea"/>
              </a:rPr>
              <a:t>φ</a:t>
            </a:r>
            <a:r>
              <a:rPr lang="en-US" altLang="zh-CN" sz="900" dirty="0">
                <a:latin typeface="+mn-ea"/>
                <a:cs typeface="+mn-ea"/>
                <a:sym typeface="+mn-ea"/>
              </a:rPr>
              <a:t>25</a:t>
            </a:r>
            <a:r>
              <a:rPr lang="zh-CN" altLang="en-US" sz="900" dirty="0">
                <a:latin typeface="+mn-ea"/>
                <a:cs typeface="+mn-ea"/>
                <a:sym typeface="+mn-ea"/>
              </a:rPr>
              <a:t>、</a:t>
            </a:r>
            <a:r>
              <a:rPr lang="en-US" altLang="zh-CN" sz="900" dirty="0">
                <a:latin typeface="+mn-ea"/>
                <a:cs typeface="+mn-ea"/>
                <a:sym typeface="+mn-ea"/>
              </a:rPr>
              <a:t>φ39.1</a:t>
            </a:r>
            <a:r>
              <a:rPr lang="zh-CN" altLang="en-US" sz="900" dirty="0">
                <a:latin typeface="+mn-ea"/>
                <a:cs typeface="+mn-ea"/>
                <a:sym typeface="+mn-ea"/>
              </a:rPr>
              <a:t>、</a:t>
            </a:r>
            <a:r>
              <a:rPr lang="en-US" altLang="zh-CN" sz="900" dirty="0">
                <a:latin typeface="+mn-ea"/>
                <a:cs typeface="+mn-ea"/>
                <a:sym typeface="+mn-ea"/>
              </a:rPr>
              <a:t>φ50</a:t>
            </a:r>
            <a:endParaRPr lang="en-US" altLang="zh-CN" sz="900" b="0" dirty="0">
              <a:sym typeface="+mn-ea"/>
            </a:endParaRPr>
          </a:p>
          <a:p>
            <a:pPr marL="445770" indent="-445770">
              <a:lnSpc>
                <a:spcPct val="150000"/>
              </a:lnSpc>
            </a:pPr>
            <a:r>
              <a:rPr lang="en-US" altLang="zh-CN" sz="900" dirty="0">
                <a:latin typeface="+mn-ea"/>
                <a:cs typeface="+mn-ea"/>
              </a:rPr>
              <a:t>5.</a:t>
            </a:r>
            <a:r>
              <a:rPr lang="zh-CN" altLang="en-US" sz="900" dirty="0">
                <a:latin typeface="+mn-ea"/>
                <a:cs typeface="+mn-ea"/>
              </a:rPr>
              <a:t>围压温度：</a:t>
            </a:r>
            <a:r>
              <a:rPr lang="en-US" altLang="zh-CN" sz="900" dirty="0">
                <a:latin typeface="+mn-ea"/>
                <a:cs typeface="+mn-ea"/>
              </a:rPr>
              <a:t>100</a:t>
            </a:r>
            <a:r>
              <a:rPr lang="zh-CN" altLang="en-US" sz="900" dirty="0">
                <a:latin typeface="+mn-ea"/>
                <a:cs typeface="+mn-ea"/>
              </a:rPr>
              <a:t>℃（可定制更高）</a:t>
            </a:r>
            <a:endParaRPr lang="en-US" altLang="zh-CN" sz="900" dirty="0">
              <a:latin typeface="+mn-ea"/>
              <a:cs typeface="+mn-ea"/>
            </a:endParaRPr>
          </a:p>
          <a:p>
            <a:pPr marL="445770" indent="-445770">
              <a:lnSpc>
                <a:spcPct val="150000"/>
              </a:lnSpc>
            </a:pPr>
            <a:r>
              <a:rPr lang="en-US" altLang="zh-CN" sz="900" dirty="0">
                <a:latin typeface="+mn-ea"/>
                <a:cs typeface="+mn-ea"/>
              </a:rPr>
              <a:t>3.</a:t>
            </a:r>
            <a:r>
              <a:rPr lang="zh-CN" altLang="en-US" sz="900" dirty="0">
                <a:latin typeface="+mn-ea"/>
                <a:cs typeface="+mn-ea"/>
              </a:rPr>
              <a:t>试样直径：</a:t>
            </a:r>
            <a:r>
              <a:rPr lang="en-US" altLang="zh-CN" sz="900" dirty="0">
                <a:latin typeface="+mn-ea"/>
                <a:cs typeface="+mn-ea"/>
                <a:sym typeface="+mn-ea"/>
              </a:rPr>
              <a:t> </a:t>
            </a:r>
            <a:r>
              <a:rPr lang="en-US" altLang="zh-CN" sz="800" dirty="0">
                <a:latin typeface="+mn-ea"/>
                <a:cs typeface="+mn-ea"/>
                <a:sym typeface="+mn-ea"/>
              </a:rPr>
              <a:t>φ</a:t>
            </a:r>
            <a:r>
              <a:rPr lang="en-US" altLang="zh-CN" sz="900" dirty="0">
                <a:latin typeface="+mn-ea"/>
                <a:cs typeface="+mn-ea"/>
                <a:sym typeface="+mn-ea"/>
              </a:rPr>
              <a:t>25</a:t>
            </a:r>
            <a:r>
              <a:rPr lang="zh-CN" altLang="en-US" sz="900" dirty="0">
                <a:latin typeface="+mn-ea"/>
                <a:cs typeface="+mn-ea"/>
                <a:sym typeface="+mn-ea"/>
              </a:rPr>
              <a:t>、</a:t>
            </a:r>
            <a:r>
              <a:rPr lang="en-US" altLang="zh-CN" sz="900" dirty="0">
                <a:latin typeface="+mn-ea"/>
                <a:cs typeface="+mn-ea"/>
                <a:sym typeface="+mn-ea"/>
              </a:rPr>
              <a:t>φ39.1</a:t>
            </a:r>
            <a:r>
              <a:rPr lang="zh-CN" altLang="en-US" sz="900" dirty="0">
                <a:latin typeface="+mn-ea"/>
                <a:cs typeface="+mn-ea"/>
                <a:sym typeface="+mn-ea"/>
              </a:rPr>
              <a:t>、</a:t>
            </a:r>
            <a:r>
              <a:rPr lang="en-US" altLang="zh-CN" sz="900" dirty="0">
                <a:latin typeface="+mn-ea"/>
                <a:cs typeface="+mn-ea"/>
                <a:sym typeface="+mn-ea"/>
              </a:rPr>
              <a:t>φ50</a:t>
            </a:r>
            <a:endParaRPr lang="en-US" altLang="zh-CN" sz="900" b="0" dirty="0">
              <a:sym typeface="+mn-ea"/>
            </a:endParaRPr>
          </a:p>
        </p:txBody>
      </p:sp>
      <p:pic>
        <p:nvPicPr>
          <p:cNvPr id="42" name="图片 41">
            <a:extLst>
              <a:ext uri="{FF2B5EF4-FFF2-40B4-BE49-F238E27FC236}">
                <a16:creationId xmlns:a16="http://schemas.microsoft.com/office/drawing/2014/main" id="{A5D2EA2D-4B12-4CDF-BC98-FAF4DA76266B}"/>
              </a:ext>
            </a:extLst>
          </p:cNvPr>
          <p:cNvPicPr>
            <a:picLocks noChangeAspect="1"/>
          </p:cNvPicPr>
          <p:nvPr/>
        </p:nvPicPr>
        <p:blipFill>
          <a:blip r:embed="rId4"/>
          <a:stretch>
            <a:fillRect/>
          </a:stretch>
        </p:blipFill>
        <p:spPr>
          <a:xfrm>
            <a:off x="518762" y="802965"/>
            <a:ext cx="1609849" cy="3215495"/>
          </a:xfrm>
          <a:prstGeom prst="rect">
            <a:avLst/>
          </a:prstGeom>
        </p:spPr>
      </p:pic>
      <p:pic>
        <p:nvPicPr>
          <p:cNvPr id="45" name="图片 44">
            <a:extLst>
              <a:ext uri="{FF2B5EF4-FFF2-40B4-BE49-F238E27FC236}">
                <a16:creationId xmlns:a16="http://schemas.microsoft.com/office/drawing/2014/main" id="{8ABCBD83-1BE4-4E52-9793-D091EF644529}"/>
              </a:ext>
            </a:extLst>
          </p:cNvPr>
          <p:cNvPicPr>
            <a:picLocks noChangeAspect="1"/>
          </p:cNvPicPr>
          <p:nvPr/>
        </p:nvPicPr>
        <p:blipFill>
          <a:blip r:embed="rId5"/>
          <a:stretch>
            <a:fillRect/>
          </a:stretch>
        </p:blipFill>
        <p:spPr>
          <a:xfrm>
            <a:off x="5104763" y="759828"/>
            <a:ext cx="1483386" cy="3071827"/>
          </a:xfrm>
          <a:prstGeom prst="rect">
            <a:avLst/>
          </a:prstGeom>
        </p:spPr>
      </p:pic>
      <p:pic>
        <p:nvPicPr>
          <p:cNvPr id="47" name="图片 46">
            <a:extLst>
              <a:ext uri="{FF2B5EF4-FFF2-40B4-BE49-F238E27FC236}">
                <a16:creationId xmlns:a16="http://schemas.microsoft.com/office/drawing/2014/main" id="{B98B2116-F0EC-46FB-A574-EA1EC6C851F1}"/>
              </a:ext>
            </a:extLst>
          </p:cNvPr>
          <p:cNvPicPr>
            <a:picLocks noChangeAspect="1"/>
          </p:cNvPicPr>
          <p:nvPr/>
        </p:nvPicPr>
        <p:blipFill>
          <a:blip r:embed="rId6"/>
          <a:stretch>
            <a:fillRect/>
          </a:stretch>
        </p:blipFill>
        <p:spPr>
          <a:xfrm>
            <a:off x="1475581" y="6551221"/>
            <a:ext cx="2147986" cy="3970676"/>
          </a:xfrm>
          <a:prstGeom prst="rect">
            <a:avLst/>
          </a:prstGeom>
        </p:spPr>
      </p:pic>
      <p:cxnSp>
        <p:nvCxnSpPr>
          <p:cNvPr id="48" name="直接箭头连接符 10">
            <a:extLst>
              <a:ext uri="{FF2B5EF4-FFF2-40B4-BE49-F238E27FC236}">
                <a16:creationId xmlns:a16="http://schemas.microsoft.com/office/drawing/2014/main" id="{E3D435B1-5356-4ABC-85CC-4A0B6D7713C2}"/>
              </a:ext>
            </a:extLst>
          </p:cNvPr>
          <p:cNvCxnSpPr>
            <a:cxnSpLocks/>
          </p:cNvCxnSpPr>
          <p:nvPr/>
        </p:nvCxnSpPr>
        <p:spPr>
          <a:xfrm flipV="1">
            <a:off x="2944347" y="6814868"/>
            <a:ext cx="565134" cy="189585"/>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49" name="文本框 48">
            <a:extLst>
              <a:ext uri="{FF2B5EF4-FFF2-40B4-BE49-F238E27FC236}">
                <a16:creationId xmlns:a16="http://schemas.microsoft.com/office/drawing/2014/main" id="{CF7B33F6-B2F2-4754-85DE-B391C968CD0D}"/>
              </a:ext>
            </a:extLst>
          </p:cNvPr>
          <p:cNvSpPr txBox="1"/>
          <p:nvPr/>
        </p:nvSpPr>
        <p:spPr>
          <a:xfrm>
            <a:off x="3509481" y="6699947"/>
            <a:ext cx="986850" cy="230832"/>
          </a:xfrm>
          <a:prstGeom prst="rect">
            <a:avLst/>
          </a:prstGeom>
          <a:noFill/>
        </p:spPr>
        <p:txBody>
          <a:bodyPr wrap="square" rtlCol="0">
            <a:spAutoFit/>
          </a:bodyPr>
          <a:lstStyle/>
          <a:p>
            <a:r>
              <a:rPr lang="zh-CN" altLang="en-US" sz="900" dirty="0"/>
              <a:t>渗流入口</a:t>
            </a:r>
          </a:p>
        </p:txBody>
      </p:sp>
      <p:cxnSp>
        <p:nvCxnSpPr>
          <p:cNvPr id="52" name="直接箭头连接符 10">
            <a:extLst>
              <a:ext uri="{FF2B5EF4-FFF2-40B4-BE49-F238E27FC236}">
                <a16:creationId xmlns:a16="http://schemas.microsoft.com/office/drawing/2014/main" id="{F6CBFB7D-ECA7-42E4-ACFB-ACC85EA9BCCC}"/>
              </a:ext>
            </a:extLst>
          </p:cNvPr>
          <p:cNvCxnSpPr>
            <a:cxnSpLocks/>
          </p:cNvCxnSpPr>
          <p:nvPr/>
        </p:nvCxnSpPr>
        <p:spPr>
          <a:xfrm rot="10800000" flipV="1">
            <a:off x="1360633" y="8347615"/>
            <a:ext cx="1079460" cy="227214"/>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973324D4-2A7D-460F-9A04-BAE13B760292}"/>
              </a:ext>
            </a:extLst>
          </p:cNvPr>
          <p:cNvSpPr txBox="1"/>
          <p:nvPr/>
        </p:nvSpPr>
        <p:spPr>
          <a:xfrm>
            <a:off x="559646" y="8425836"/>
            <a:ext cx="1013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渗流上压盘</a:t>
            </a:r>
            <a:endParaRPr lang="en-US" altLang="zh-CN" sz="900" kern="100" dirty="0">
              <a:latin typeface="+mn-ea"/>
              <a:cs typeface="Times New Roman"/>
            </a:endParaRPr>
          </a:p>
        </p:txBody>
      </p:sp>
      <p:cxnSp>
        <p:nvCxnSpPr>
          <p:cNvPr id="56" name="直接箭头连接符 10">
            <a:extLst>
              <a:ext uri="{FF2B5EF4-FFF2-40B4-BE49-F238E27FC236}">
                <a16:creationId xmlns:a16="http://schemas.microsoft.com/office/drawing/2014/main" id="{17543D0C-06C6-4BC9-9114-16C04078F2F7}"/>
              </a:ext>
            </a:extLst>
          </p:cNvPr>
          <p:cNvCxnSpPr>
            <a:cxnSpLocks/>
            <a:endCxn id="59" idx="1"/>
          </p:cNvCxnSpPr>
          <p:nvPr/>
        </p:nvCxnSpPr>
        <p:spPr>
          <a:xfrm>
            <a:off x="2590510" y="8947596"/>
            <a:ext cx="1036634" cy="404038"/>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58" name="直接箭头连接符 10">
            <a:extLst>
              <a:ext uri="{FF2B5EF4-FFF2-40B4-BE49-F238E27FC236}">
                <a16:creationId xmlns:a16="http://schemas.microsoft.com/office/drawing/2014/main" id="{D4BF37DA-14D8-401A-885D-B59FA7DF0852}"/>
              </a:ext>
            </a:extLst>
          </p:cNvPr>
          <p:cNvCxnSpPr>
            <a:cxnSpLocks/>
          </p:cNvCxnSpPr>
          <p:nvPr/>
        </p:nvCxnSpPr>
        <p:spPr>
          <a:xfrm>
            <a:off x="2891254" y="8807181"/>
            <a:ext cx="698115" cy="161362"/>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59" name="文本框 58">
            <a:extLst>
              <a:ext uri="{FF2B5EF4-FFF2-40B4-BE49-F238E27FC236}">
                <a16:creationId xmlns:a16="http://schemas.microsoft.com/office/drawing/2014/main" id="{430A043E-37B7-4886-873E-B350DEB872EC}"/>
              </a:ext>
            </a:extLst>
          </p:cNvPr>
          <p:cNvSpPr txBox="1"/>
          <p:nvPr/>
        </p:nvSpPr>
        <p:spPr>
          <a:xfrm>
            <a:off x="3627144" y="9217815"/>
            <a:ext cx="1623746"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试样</a:t>
            </a:r>
            <a:endParaRPr lang="en-US" altLang="zh-CN" sz="900" kern="100" dirty="0">
              <a:latin typeface="+mn-ea"/>
              <a:cs typeface="Times New Roman"/>
            </a:endParaRPr>
          </a:p>
        </p:txBody>
      </p:sp>
      <p:cxnSp>
        <p:nvCxnSpPr>
          <p:cNvPr id="63" name="直接箭头连接符 10">
            <a:extLst>
              <a:ext uri="{FF2B5EF4-FFF2-40B4-BE49-F238E27FC236}">
                <a16:creationId xmlns:a16="http://schemas.microsoft.com/office/drawing/2014/main" id="{48A643E7-19CB-4F51-876E-9FEF3C1A5334}"/>
              </a:ext>
            </a:extLst>
          </p:cNvPr>
          <p:cNvCxnSpPr>
            <a:cxnSpLocks/>
          </p:cNvCxnSpPr>
          <p:nvPr/>
        </p:nvCxnSpPr>
        <p:spPr>
          <a:xfrm rot="10800000" flipV="1">
            <a:off x="1386444" y="9280446"/>
            <a:ext cx="1098578" cy="149412"/>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65" name="文本框 64">
            <a:extLst>
              <a:ext uri="{FF2B5EF4-FFF2-40B4-BE49-F238E27FC236}">
                <a16:creationId xmlns:a16="http://schemas.microsoft.com/office/drawing/2014/main" id="{1A8E11BF-AD72-4CF5-9508-138ACE4725D1}"/>
              </a:ext>
            </a:extLst>
          </p:cNvPr>
          <p:cNvSpPr txBox="1"/>
          <p:nvPr/>
        </p:nvSpPr>
        <p:spPr>
          <a:xfrm>
            <a:off x="3595906" y="7929449"/>
            <a:ext cx="986850" cy="230832"/>
          </a:xfrm>
          <a:prstGeom prst="rect">
            <a:avLst/>
          </a:prstGeom>
          <a:noFill/>
        </p:spPr>
        <p:txBody>
          <a:bodyPr wrap="square" rtlCol="0">
            <a:spAutoFit/>
          </a:bodyPr>
          <a:lstStyle/>
          <a:p>
            <a:r>
              <a:rPr lang="zh-CN" altLang="en-US" sz="900" dirty="0"/>
              <a:t>压杆活塞</a:t>
            </a:r>
          </a:p>
        </p:txBody>
      </p:sp>
      <p:cxnSp>
        <p:nvCxnSpPr>
          <p:cNvPr id="66" name="直接箭头连接符 10">
            <a:extLst>
              <a:ext uri="{FF2B5EF4-FFF2-40B4-BE49-F238E27FC236}">
                <a16:creationId xmlns:a16="http://schemas.microsoft.com/office/drawing/2014/main" id="{FDC0B80A-B540-473E-9F45-DB5AF37D5638}"/>
              </a:ext>
            </a:extLst>
          </p:cNvPr>
          <p:cNvCxnSpPr>
            <a:cxnSpLocks/>
            <a:endCxn id="67" idx="1"/>
          </p:cNvCxnSpPr>
          <p:nvPr/>
        </p:nvCxnSpPr>
        <p:spPr>
          <a:xfrm flipV="1">
            <a:off x="2859402" y="8413839"/>
            <a:ext cx="650079" cy="211958"/>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67" name="文本框 66">
            <a:extLst>
              <a:ext uri="{FF2B5EF4-FFF2-40B4-BE49-F238E27FC236}">
                <a16:creationId xmlns:a16="http://schemas.microsoft.com/office/drawing/2014/main" id="{8BD9A8A1-B21C-4AA3-B46D-16FA811A85B4}"/>
              </a:ext>
            </a:extLst>
          </p:cNvPr>
          <p:cNvSpPr txBox="1"/>
          <p:nvPr/>
        </p:nvSpPr>
        <p:spPr>
          <a:xfrm>
            <a:off x="3509481" y="8280020"/>
            <a:ext cx="115970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围压承载筒</a:t>
            </a:r>
            <a:endParaRPr lang="en-US" altLang="zh-CN" sz="900" kern="100" dirty="0">
              <a:latin typeface="+mn-ea"/>
              <a:cs typeface="Times New Roman"/>
            </a:endParaRPr>
          </a:p>
        </p:txBody>
      </p:sp>
      <p:sp>
        <p:nvSpPr>
          <p:cNvPr id="68" name="文本框 67">
            <a:extLst>
              <a:ext uri="{FF2B5EF4-FFF2-40B4-BE49-F238E27FC236}">
                <a16:creationId xmlns:a16="http://schemas.microsoft.com/office/drawing/2014/main" id="{0D1FA7DB-2E2F-4E89-8D5C-24CFABAAA6F1}"/>
              </a:ext>
            </a:extLst>
          </p:cNvPr>
          <p:cNvSpPr txBox="1"/>
          <p:nvPr/>
        </p:nvSpPr>
        <p:spPr>
          <a:xfrm>
            <a:off x="3589369" y="8815827"/>
            <a:ext cx="1651191"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碳纤维</a:t>
            </a:r>
            <a:endParaRPr lang="en-US" altLang="zh-CN" sz="900" kern="100" dirty="0">
              <a:latin typeface="+mn-ea"/>
              <a:cs typeface="Times New Roman"/>
            </a:endParaRPr>
          </a:p>
        </p:txBody>
      </p:sp>
      <p:cxnSp>
        <p:nvCxnSpPr>
          <p:cNvPr id="71" name="直接箭头连接符 10">
            <a:extLst>
              <a:ext uri="{FF2B5EF4-FFF2-40B4-BE49-F238E27FC236}">
                <a16:creationId xmlns:a16="http://schemas.microsoft.com/office/drawing/2014/main" id="{E2A4E41B-D5C9-4C26-86A7-7D035DD2A834}"/>
              </a:ext>
            </a:extLst>
          </p:cNvPr>
          <p:cNvCxnSpPr>
            <a:cxnSpLocks/>
          </p:cNvCxnSpPr>
          <p:nvPr/>
        </p:nvCxnSpPr>
        <p:spPr>
          <a:xfrm>
            <a:off x="1346342" y="7030130"/>
            <a:ext cx="1165669" cy="157581"/>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72" name="文本框 71">
            <a:extLst>
              <a:ext uri="{FF2B5EF4-FFF2-40B4-BE49-F238E27FC236}">
                <a16:creationId xmlns:a16="http://schemas.microsoft.com/office/drawing/2014/main" id="{2149C9BE-8624-45C0-BD5D-2A0401691D39}"/>
              </a:ext>
            </a:extLst>
          </p:cNvPr>
          <p:cNvSpPr txBox="1"/>
          <p:nvPr/>
        </p:nvSpPr>
        <p:spPr>
          <a:xfrm>
            <a:off x="519528" y="6858638"/>
            <a:ext cx="1464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电脉冲电极</a:t>
            </a:r>
            <a:endParaRPr lang="en-US" altLang="zh-CN" sz="900" kern="100" dirty="0">
              <a:latin typeface="+mn-ea"/>
              <a:cs typeface="Times New Roman"/>
            </a:endParaRPr>
          </a:p>
        </p:txBody>
      </p:sp>
      <p:sp>
        <p:nvSpPr>
          <p:cNvPr id="73" name="文本框 72">
            <a:extLst>
              <a:ext uri="{FF2B5EF4-FFF2-40B4-BE49-F238E27FC236}">
                <a16:creationId xmlns:a16="http://schemas.microsoft.com/office/drawing/2014/main" id="{4761BB03-1E32-4088-BE5B-5D33E6720B7B}"/>
              </a:ext>
            </a:extLst>
          </p:cNvPr>
          <p:cNvSpPr txBox="1"/>
          <p:nvPr/>
        </p:nvSpPr>
        <p:spPr>
          <a:xfrm>
            <a:off x="3816769" y="9831632"/>
            <a:ext cx="986850" cy="230832"/>
          </a:xfrm>
          <a:prstGeom prst="rect">
            <a:avLst/>
          </a:prstGeom>
          <a:noFill/>
        </p:spPr>
        <p:txBody>
          <a:bodyPr wrap="square" rtlCol="0">
            <a:spAutoFit/>
          </a:bodyPr>
          <a:lstStyle/>
          <a:p>
            <a:r>
              <a:rPr lang="zh-CN" altLang="en-US" sz="900" dirty="0"/>
              <a:t>渗流出口</a:t>
            </a:r>
          </a:p>
        </p:txBody>
      </p:sp>
      <p:cxnSp>
        <p:nvCxnSpPr>
          <p:cNvPr id="74" name="直接箭头连接符 10">
            <a:extLst>
              <a:ext uri="{FF2B5EF4-FFF2-40B4-BE49-F238E27FC236}">
                <a16:creationId xmlns:a16="http://schemas.microsoft.com/office/drawing/2014/main" id="{D973C875-3F75-4A91-BD65-3DEDFD3B09D4}"/>
              </a:ext>
            </a:extLst>
          </p:cNvPr>
          <p:cNvCxnSpPr>
            <a:cxnSpLocks/>
          </p:cNvCxnSpPr>
          <p:nvPr/>
        </p:nvCxnSpPr>
        <p:spPr>
          <a:xfrm flipV="1">
            <a:off x="3490402" y="9962887"/>
            <a:ext cx="381404" cy="307888"/>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75" name="文本框 74">
            <a:extLst>
              <a:ext uri="{FF2B5EF4-FFF2-40B4-BE49-F238E27FC236}">
                <a16:creationId xmlns:a16="http://schemas.microsoft.com/office/drawing/2014/main" id="{230A4AB0-ABFF-48C4-AACD-A66ED9FE8EEA}"/>
              </a:ext>
            </a:extLst>
          </p:cNvPr>
          <p:cNvSpPr txBox="1"/>
          <p:nvPr/>
        </p:nvSpPr>
        <p:spPr>
          <a:xfrm>
            <a:off x="661824" y="9263891"/>
            <a:ext cx="1013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渗流下压盘</a:t>
            </a:r>
            <a:endParaRPr lang="en-US" altLang="zh-CN" sz="900" kern="100" dirty="0">
              <a:latin typeface="+mn-ea"/>
              <a:cs typeface="Times New Roman"/>
            </a:endParaRPr>
          </a:p>
        </p:txBody>
      </p:sp>
      <p:cxnSp>
        <p:nvCxnSpPr>
          <p:cNvPr id="76" name="直接箭头连接符 10">
            <a:extLst>
              <a:ext uri="{FF2B5EF4-FFF2-40B4-BE49-F238E27FC236}">
                <a16:creationId xmlns:a16="http://schemas.microsoft.com/office/drawing/2014/main" id="{85B6CD49-4A9C-4DDE-8361-29C265547F33}"/>
              </a:ext>
            </a:extLst>
          </p:cNvPr>
          <p:cNvCxnSpPr>
            <a:cxnSpLocks/>
          </p:cNvCxnSpPr>
          <p:nvPr/>
        </p:nvCxnSpPr>
        <p:spPr>
          <a:xfrm rot="10800000">
            <a:off x="1360634" y="8083875"/>
            <a:ext cx="619633" cy="165093"/>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77" name="文本框 76">
            <a:extLst>
              <a:ext uri="{FF2B5EF4-FFF2-40B4-BE49-F238E27FC236}">
                <a16:creationId xmlns:a16="http://schemas.microsoft.com/office/drawing/2014/main" id="{2942AC9C-65C1-4499-8ACC-E72E8AB05052}"/>
              </a:ext>
            </a:extLst>
          </p:cNvPr>
          <p:cNvSpPr txBox="1"/>
          <p:nvPr/>
        </p:nvSpPr>
        <p:spPr>
          <a:xfrm>
            <a:off x="444892" y="7794024"/>
            <a:ext cx="1287299" cy="47538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激光位移传感器</a:t>
            </a:r>
            <a:endParaRPr lang="en-US" altLang="zh-CN" sz="900" kern="100" dirty="0">
              <a:latin typeface="+mn-ea"/>
              <a:cs typeface="Times New Roman"/>
            </a:endParaRPr>
          </a:p>
          <a:p>
            <a:pPr algn="just">
              <a:lnSpc>
                <a:spcPct val="150000"/>
              </a:lnSpc>
            </a:pPr>
            <a:r>
              <a:rPr lang="zh-CN" altLang="en-US" sz="900" kern="100" dirty="0">
                <a:latin typeface="+mn-ea"/>
                <a:cs typeface="Times New Roman"/>
              </a:rPr>
              <a:t>（含冷却罩）</a:t>
            </a:r>
            <a:endParaRPr lang="en-US" altLang="zh-CN" sz="900" kern="100" dirty="0">
              <a:latin typeface="+mn-ea"/>
              <a:cs typeface="Times New Roman"/>
            </a:endParaRPr>
          </a:p>
        </p:txBody>
      </p:sp>
      <p:cxnSp>
        <p:nvCxnSpPr>
          <p:cNvPr id="78" name="直接箭头连接符 10">
            <a:extLst>
              <a:ext uri="{FF2B5EF4-FFF2-40B4-BE49-F238E27FC236}">
                <a16:creationId xmlns:a16="http://schemas.microsoft.com/office/drawing/2014/main" id="{E1AADA85-BD19-49EE-89DC-379F7E8799BA}"/>
              </a:ext>
            </a:extLst>
          </p:cNvPr>
          <p:cNvCxnSpPr>
            <a:cxnSpLocks/>
          </p:cNvCxnSpPr>
          <p:nvPr/>
        </p:nvCxnSpPr>
        <p:spPr>
          <a:xfrm rot="10800000">
            <a:off x="1360634" y="9012809"/>
            <a:ext cx="1022933" cy="70041"/>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79" name="文本框 78">
            <a:extLst>
              <a:ext uri="{FF2B5EF4-FFF2-40B4-BE49-F238E27FC236}">
                <a16:creationId xmlns:a16="http://schemas.microsoft.com/office/drawing/2014/main" id="{658AD571-D272-4DD6-8258-B16E6C938D35}"/>
              </a:ext>
            </a:extLst>
          </p:cNvPr>
          <p:cNvSpPr txBox="1"/>
          <p:nvPr/>
        </p:nvSpPr>
        <p:spPr>
          <a:xfrm>
            <a:off x="724525" y="8834120"/>
            <a:ext cx="1013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热缩管</a:t>
            </a:r>
            <a:endParaRPr lang="en-US" altLang="zh-CN" sz="900" kern="100" dirty="0">
              <a:latin typeface="+mn-ea"/>
              <a:cs typeface="Times New Roman"/>
            </a:endParaRPr>
          </a:p>
        </p:txBody>
      </p:sp>
      <p:cxnSp>
        <p:nvCxnSpPr>
          <p:cNvPr id="82" name="直接箭头连接符 10">
            <a:extLst>
              <a:ext uri="{FF2B5EF4-FFF2-40B4-BE49-F238E27FC236}">
                <a16:creationId xmlns:a16="http://schemas.microsoft.com/office/drawing/2014/main" id="{A0B6760F-7E66-429A-A590-C2717DB501F4}"/>
              </a:ext>
            </a:extLst>
          </p:cNvPr>
          <p:cNvCxnSpPr>
            <a:cxnSpLocks/>
          </p:cNvCxnSpPr>
          <p:nvPr/>
        </p:nvCxnSpPr>
        <p:spPr>
          <a:xfrm>
            <a:off x="1360633" y="7563040"/>
            <a:ext cx="881269" cy="286469"/>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83" name="文本框 82">
            <a:extLst>
              <a:ext uri="{FF2B5EF4-FFF2-40B4-BE49-F238E27FC236}">
                <a16:creationId xmlns:a16="http://schemas.microsoft.com/office/drawing/2014/main" id="{28CCBB02-4C07-4D86-A384-6DED7A55199E}"/>
              </a:ext>
            </a:extLst>
          </p:cNvPr>
          <p:cNvSpPr txBox="1"/>
          <p:nvPr/>
        </p:nvSpPr>
        <p:spPr>
          <a:xfrm>
            <a:off x="591316" y="7396200"/>
            <a:ext cx="1464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力平衡室</a:t>
            </a:r>
            <a:endParaRPr lang="en-US" altLang="zh-CN" sz="900" kern="100" dirty="0">
              <a:latin typeface="+mn-ea"/>
              <a:cs typeface="Times New Roman"/>
            </a:endParaRPr>
          </a:p>
        </p:txBody>
      </p:sp>
      <p:cxnSp>
        <p:nvCxnSpPr>
          <p:cNvPr id="85" name="直接箭头连接符 10">
            <a:extLst>
              <a:ext uri="{FF2B5EF4-FFF2-40B4-BE49-F238E27FC236}">
                <a16:creationId xmlns:a16="http://schemas.microsoft.com/office/drawing/2014/main" id="{652AC773-9C6A-470F-AB9B-054FC455534B}"/>
              </a:ext>
            </a:extLst>
          </p:cNvPr>
          <p:cNvCxnSpPr>
            <a:cxnSpLocks/>
          </p:cNvCxnSpPr>
          <p:nvPr/>
        </p:nvCxnSpPr>
        <p:spPr>
          <a:xfrm flipV="1">
            <a:off x="3175500" y="7580396"/>
            <a:ext cx="367694" cy="133263"/>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86" name="文本框 85">
            <a:extLst>
              <a:ext uri="{FF2B5EF4-FFF2-40B4-BE49-F238E27FC236}">
                <a16:creationId xmlns:a16="http://schemas.microsoft.com/office/drawing/2014/main" id="{7E820F47-B47E-4D4F-A193-2413C21022ED}"/>
              </a:ext>
            </a:extLst>
          </p:cNvPr>
          <p:cNvSpPr txBox="1"/>
          <p:nvPr/>
        </p:nvSpPr>
        <p:spPr>
          <a:xfrm>
            <a:off x="3589369" y="7426121"/>
            <a:ext cx="949144"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加热环</a:t>
            </a:r>
            <a:endParaRPr lang="en-US" altLang="zh-CN" sz="900" kern="100" dirty="0">
              <a:latin typeface="+mn-ea"/>
              <a:cs typeface="Times New Roman"/>
            </a:endParaRPr>
          </a:p>
        </p:txBody>
      </p:sp>
      <p:cxnSp>
        <p:nvCxnSpPr>
          <p:cNvPr id="99" name="直接箭头连接符 10">
            <a:extLst>
              <a:ext uri="{FF2B5EF4-FFF2-40B4-BE49-F238E27FC236}">
                <a16:creationId xmlns:a16="http://schemas.microsoft.com/office/drawing/2014/main" id="{A0A36E6D-9191-4005-97F5-5C75CB808D51}"/>
              </a:ext>
            </a:extLst>
          </p:cNvPr>
          <p:cNvCxnSpPr>
            <a:cxnSpLocks/>
          </p:cNvCxnSpPr>
          <p:nvPr/>
        </p:nvCxnSpPr>
        <p:spPr>
          <a:xfrm>
            <a:off x="2725159" y="7890800"/>
            <a:ext cx="814961" cy="139948"/>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pic>
        <p:nvPicPr>
          <p:cNvPr id="101" name="图片 100">
            <a:extLst>
              <a:ext uri="{FF2B5EF4-FFF2-40B4-BE49-F238E27FC236}">
                <a16:creationId xmlns:a16="http://schemas.microsoft.com/office/drawing/2014/main" id="{98CB12F3-D8FC-4CE7-8896-7E0444822468}"/>
              </a:ext>
            </a:extLst>
          </p:cNvPr>
          <p:cNvPicPr>
            <a:picLocks noChangeAspect="1"/>
          </p:cNvPicPr>
          <p:nvPr/>
        </p:nvPicPr>
        <p:blipFill>
          <a:blip r:embed="rId7"/>
          <a:stretch>
            <a:fillRect/>
          </a:stretch>
        </p:blipFill>
        <p:spPr>
          <a:xfrm>
            <a:off x="4750584" y="6749620"/>
            <a:ext cx="1893889" cy="3650418"/>
          </a:xfrm>
          <a:prstGeom prst="rect">
            <a:avLst/>
          </a:prstGeom>
        </p:spPr>
      </p:pic>
    </p:spTree>
    <p:extLst>
      <p:ext uri="{BB962C8B-B14F-4D97-AF65-F5344CB8AC3E}">
        <p14:creationId xmlns:p14="http://schemas.microsoft.com/office/powerpoint/2010/main" val="157725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E6741E51-46DA-4D60-A7E9-45453DEEC67F}"/>
              </a:ext>
            </a:extLst>
          </p:cNvPr>
          <p:cNvPicPr>
            <a:picLocks noChangeAspect="1"/>
          </p:cNvPicPr>
          <p:nvPr/>
        </p:nvPicPr>
        <p:blipFill>
          <a:blip r:embed="rId3"/>
          <a:stretch>
            <a:fillRect/>
          </a:stretch>
        </p:blipFill>
        <p:spPr>
          <a:xfrm>
            <a:off x="1162324" y="3528464"/>
            <a:ext cx="1743540" cy="4217075"/>
          </a:xfrm>
          <a:prstGeom prst="rect">
            <a:avLst/>
          </a:prstGeom>
        </p:spPr>
      </p:pic>
      <p:sp>
        <p:nvSpPr>
          <p:cNvPr id="42" name="矩形 41">
            <a:extLst>
              <a:ext uri="{FF2B5EF4-FFF2-40B4-BE49-F238E27FC236}">
                <a16:creationId xmlns:a16="http://schemas.microsoft.com/office/drawing/2014/main" id="{851CD862-54C7-454C-B86C-722BEFA848A9}"/>
              </a:ext>
            </a:extLst>
          </p:cNvPr>
          <p:cNvSpPr/>
          <p:nvPr/>
        </p:nvSpPr>
        <p:spPr>
          <a:xfrm>
            <a:off x="331086" y="899486"/>
            <a:ext cx="3861445" cy="1448666"/>
          </a:xfrm>
          <a:prstGeom prst="rect">
            <a:avLst/>
          </a:prstGeom>
        </p:spPr>
        <p:txBody>
          <a:bodyPr wrap="square">
            <a:spAutoFit/>
          </a:bodyPr>
          <a:lstStyle/>
          <a:p>
            <a:pPr indent="288000" algn="just">
              <a:lnSpc>
                <a:spcPct val="150000"/>
              </a:lnSpc>
            </a:pPr>
            <a:r>
              <a:rPr lang="zh-CN" altLang="en-US" sz="1213" kern="100" dirty="0">
                <a:latin typeface="+mn-ea"/>
                <a:cs typeface="Times New Roman"/>
              </a:rPr>
              <a:t>渗流夹具必须在满足一定承载能力的情况下达到很好的通透性；</a:t>
            </a:r>
            <a:endParaRPr lang="en-US" altLang="zh-CN" sz="1213" kern="100" dirty="0">
              <a:latin typeface="+mn-ea"/>
              <a:cs typeface="Times New Roman"/>
            </a:endParaRPr>
          </a:p>
          <a:p>
            <a:pPr indent="288000" algn="just">
              <a:lnSpc>
                <a:spcPct val="150000"/>
              </a:lnSpc>
            </a:pPr>
            <a:r>
              <a:rPr lang="zh-CN" altLang="en-US" sz="1213" kern="100" dirty="0">
                <a:latin typeface="+mn-ea"/>
                <a:cs typeface="Times New Roman"/>
              </a:rPr>
              <a:t>直接接触试样部分采用密集点阵式过水（气）孔；</a:t>
            </a:r>
            <a:endParaRPr lang="en-US" altLang="zh-CN" sz="1213" kern="100" dirty="0">
              <a:latin typeface="+mn-ea"/>
              <a:cs typeface="Times New Roman"/>
            </a:endParaRPr>
          </a:p>
          <a:p>
            <a:pPr indent="288000" algn="just">
              <a:lnSpc>
                <a:spcPct val="150000"/>
              </a:lnSpc>
            </a:pPr>
            <a:r>
              <a:rPr lang="zh-CN" altLang="en-US" sz="1213" kern="100" dirty="0">
                <a:latin typeface="+mn-ea"/>
                <a:cs typeface="Times New Roman"/>
              </a:rPr>
              <a:t>试样加工成两侧台肩结构；</a:t>
            </a:r>
            <a:endParaRPr lang="en-US" altLang="zh-CN" sz="1213" kern="100" dirty="0">
              <a:latin typeface="+mn-ea"/>
              <a:cs typeface="Times New Roman"/>
            </a:endParaRPr>
          </a:p>
          <a:p>
            <a:pPr indent="288000" algn="just">
              <a:lnSpc>
                <a:spcPct val="150000"/>
              </a:lnSpc>
            </a:pPr>
            <a:r>
              <a:rPr lang="zh-CN" altLang="en-US" sz="1213" kern="100" dirty="0">
                <a:latin typeface="+mn-ea"/>
                <a:cs typeface="Times New Roman"/>
              </a:rPr>
              <a:t>建议配置万向节使用，避免实验过程中根部断裂。</a:t>
            </a:r>
            <a:endParaRPr lang="en-US" altLang="zh-CN" sz="1213" kern="100" dirty="0">
              <a:latin typeface="+mn-ea"/>
              <a:cs typeface="Times New Roman"/>
            </a:endParaRPr>
          </a:p>
        </p:txBody>
      </p:sp>
      <p:sp>
        <p:nvSpPr>
          <p:cNvPr id="45" name="矩形 44">
            <a:extLst>
              <a:ext uri="{FF2B5EF4-FFF2-40B4-BE49-F238E27FC236}">
                <a16:creationId xmlns:a16="http://schemas.microsoft.com/office/drawing/2014/main" id="{B6C27F38-C1A3-42DC-A1A9-2A782CBD664B}"/>
              </a:ext>
            </a:extLst>
          </p:cNvPr>
          <p:cNvSpPr/>
          <p:nvPr/>
        </p:nvSpPr>
        <p:spPr>
          <a:xfrm>
            <a:off x="590699" y="327424"/>
            <a:ext cx="4089288" cy="403957"/>
          </a:xfrm>
          <a:prstGeom prst="rect">
            <a:avLst/>
          </a:prstGeom>
        </p:spPr>
        <p:txBody>
          <a:bodyPr wrap="square">
            <a:spAutoFit/>
          </a:bodyPr>
          <a:lstStyle/>
          <a:p>
            <a:pPr algn="just">
              <a:lnSpc>
                <a:spcPct val="150000"/>
              </a:lnSpc>
            </a:pPr>
            <a:r>
              <a:rPr lang="zh-CN" altLang="en-US" sz="1600" b="1" kern="100" dirty="0">
                <a:latin typeface="+mn-ea"/>
                <a:cs typeface="Times New Roman"/>
              </a:rPr>
              <a:t>渗流系统</a:t>
            </a:r>
            <a:r>
              <a:rPr lang="en-US" altLang="zh-CN" sz="1600" b="1" kern="100" dirty="0">
                <a:latin typeface="+mn-ea"/>
                <a:cs typeface="Times New Roman"/>
              </a:rPr>
              <a:t>+</a:t>
            </a:r>
            <a:r>
              <a:rPr lang="zh-CN" altLang="en-US" sz="1600" b="1" kern="100" dirty="0">
                <a:latin typeface="+mn-ea"/>
                <a:cs typeface="Times New Roman"/>
              </a:rPr>
              <a:t>夹具单元</a:t>
            </a:r>
          </a:p>
        </p:txBody>
      </p:sp>
      <p:pic>
        <p:nvPicPr>
          <p:cNvPr id="11" name="图片 10">
            <a:extLst>
              <a:ext uri="{FF2B5EF4-FFF2-40B4-BE49-F238E27FC236}">
                <a16:creationId xmlns:a16="http://schemas.microsoft.com/office/drawing/2014/main" id="{49131D23-9E43-4721-81E5-6613D8C83E16}"/>
              </a:ext>
            </a:extLst>
          </p:cNvPr>
          <p:cNvPicPr>
            <a:picLocks noChangeAspect="1"/>
          </p:cNvPicPr>
          <p:nvPr/>
        </p:nvPicPr>
        <p:blipFill>
          <a:blip r:embed="rId4"/>
          <a:stretch>
            <a:fillRect/>
          </a:stretch>
        </p:blipFill>
        <p:spPr>
          <a:xfrm>
            <a:off x="4346620" y="4690340"/>
            <a:ext cx="1737573" cy="1293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a:extLst>
              <a:ext uri="{FF2B5EF4-FFF2-40B4-BE49-F238E27FC236}">
                <a16:creationId xmlns:a16="http://schemas.microsoft.com/office/drawing/2014/main" id="{5F346CB5-A554-4517-8937-BF534F429BE8}"/>
              </a:ext>
            </a:extLst>
          </p:cNvPr>
          <p:cNvPicPr>
            <a:picLocks noChangeAspect="1"/>
          </p:cNvPicPr>
          <p:nvPr/>
        </p:nvPicPr>
        <p:blipFill>
          <a:blip r:embed="rId5"/>
          <a:stretch>
            <a:fillRect/>
          </a:stretch>
        </p:blipFill>
        <p:spPr>
          <a:xfrm>
            <a:off x="4378883" y="3373043"/>
            <a:ext cx="1641223" cy="1168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直接箭头连接符 5">
            <a:extLst>
              <a:ext uri="{FF2B5EF4-FFF2-40B4-BE49-F238E27FC236}">
                <a16:creationId xmlns:a16="http://schemas.microsoft.com/office/drawing/2014/main" id="{974B7B2E-D14B-46C1-9024-F700C2AA4F1C}"/>
              </a:ext>
            </a:extLst>
          </p:cNvPr>
          <p:cNvCxnSpPr>
            <a:cxnSpLocks/>
            <a:endCxn id="12" idx="1"/>
          </p:cNvCxnSpPr>
          <p:nvPr/>
        </p:nvCxnSpPr>
        <p:spPr>
          <a:xfrm flipV="1">
            <a:off x="2411685" y="3957370"/>
            <a:ext cx="1967198" cy="3776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6C6531E9-BB96-4EE1-BEAF-01E25C7760C7}"/>
              </a:ext>
            </a:extLst>
          </p:cNvPr>
          <p:cNvCxnSpPr>
            <a:cxnSpLocks/>
          </p:cNvCxnSpPr>
          <p:nvPr/>
        </p:nvCxnSpPr>
        <p:spPr>
          <a:xfrm>
            <a:off x="2519747" y="4503889"/>
            <a:ext cx="1672785" cy="596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箭头: 下 9">
            <a:extLst>
              <a:ext uri="{FF2B5EF4-FFF2-40B4-BE49-F238E27FC236}">
                <a16:creationId xmlns:a16="http://schemas.microsoft.com/office/drawing/2014/main" id="{7861558C-C39F-4541-9163-14B3D8AB68F7}"/>
              </a:ext>
            </a:extLst>
          </p:cNvPr>
          <p:cNvSpPr/>
          <p:nvPr/>
        </p:nvSpPr>
        <p:spPr>
          <a:xfrm>
            <a:off x="1610802" y="5073761"/>
            <a:ext cx="288032" cy="1543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id="{36B68D04-81EB-41A3-8A8B-6A84E3DE426D}"/>
              </a:ext>
            </a:extLst>
          </p:cNvPr>
          <p:cNvSpPr/>
          <p:nvPr/>
        </p:nvSpPr>
        <p:spPr>
          <a:xfrm>
            <a:off x="1917849" y="5073761"/>
            <a:ext cx="288032" cy="1543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下 21">
            <a:extLst>
              <a:ext uri="{FF2B5EF4-FFF2-40B4-BE49-F238E27FC236}">
                <a16:creationId xmlns:a16="http://schemas.microsoft.com/office/drawing/2014/main" id="{E1C7814B-42A9-4D7D-A229-6FA6E99F62B2}"/>
              </a:ext>
            </a:extLst>
          </p:cNvPr>
          <p:cNvSpPr/>
          <p:nvPr/>
        </p:nvSpPr>
        <p:spPr>
          <a:xfrm>
            <a:off x="2231715" y="5073761"/>
            <a:ext cx="288032" cy="1543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B665BAE3-B77D-4B31-944A-01284A22964E}"/>
              </a:ext>
            </a:extLst>
          </p:cNvPr>
          <p:cNvSpPr txBox="1"/>
          <p:nvPr/>
        </p:nvSpPr>
        <p:spPr>
          <a:xfrm>
            <a:off x="4340247" y="6258518"/>
            <a:ext cx="1872208" cy="830997"/>
          </a:xfrm>
          <a:prstGeom prst="rect">
            <a:avLst/>
          </a:prstGeom>
          <a:noFill/>
        </p:spPr>
        <p:txBody>
          <a:bodyPr wrap="square" rtlCol="0">
            <a:spAutoFit/>
          </a:bodyPr>
          <a:lstStyle/>
          <a:p>
            <a:r>
              <a:rPr lang="zh-CN" altLang="en-US" sz="1200" dirty="0"/>
              <a:t>热塑管：保护围压腔体内高压液体不进入热塑管包裹以内试样及渗流压盘的区域。</a:t>
            </a:r>
          </a:p>
        </p:txBody>
      </p:sp>
      <p:cxnSp>
        <p:nvCxnSpPr>
          <p:cNvPr id="28" name="直接箭头连接符 27">
            <a:extLst>
              <a:ext uri="{FF2B5EF4-FFF2-40B4-BE49-F238E27FC236}">
                <a16:creationId xmlns:a16="http://schemas.microsoft.com/office/drawing/2014/main" id="{EA30B43F-8D3A-4A09-B88F-DA6B610F86F4}"/>
              </a:ext>
            </a:extLst>
          </p:cNvPr>
          <p:cNvCxnSpPr>
            <a:cxnSpLocks/>
          </p:cNvCxnSpPr>
          <p:nvPr/>
        </p:nvCxnSpPr>
        <p:spPr>
          <a:xfrm>
            <a:off x="2617269" y="5749633"/>
            <a:ext cx="1369899" cy="83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箭头: 下 29">
            <a:extLst>
              <a:ext uri="{FF2B5EF4-FFF2-40B4-BE49-F238E27FC236}">
                <a16:creationId xmlns:a16="http://schemas.microsoft.com/office/drawing/2014/main" id="{0295C03F-B88D-4069-A264-17700C2A6F74}"/>
              </a:ext>
            </a:extLst>
          </p:cNvPr>
          <p:cNvSpPr/>
          <p:nvPr/>
        </p:nvSpPr>
        <p:spPr>
          <a:xfrm>
            <a:off x="1934788" y="3235201"/>
            <a:ext cx="332881" cy="29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箭头: 下 30">
            <a:extLst>
              <a:ext uri="{FF2B5EF4-FFF2-40B4-BE49-F238E27FC236}">
                <a16:creationId xmlns:a16="http://schemas.microsoft.com/office/drawing/2014/main" id="{9045EB84-A7AC-4CC8-8043-E8EB0DC00D98}"/>
              </a:ext>
            </a:extLst>
          </p:cNvPr>
          <p:cNvSpPr/>
          <p:nvPr/>
        </p:nvSpPr>
        <p:spPr>
          <a:xfrm>
            <a:off x="1937868" y="7760594"/>
            <a:ext cx="332881" cy="502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a:extLst>
              <a:ext uri="{FF2B5EF4-FFF2-40B4-BE49-F238E27FC236}">
                <a16:creationId xmlns:a16="http://schemas.microsoft.com/office/drawing/2014/main" id="{394A615F-CC36-4CBF-9770-06D4BC7F7B05}"/>
              </a:ext>
            </a:extLst>
          </p:cNvPr>
          <p:cNvSpPr txBox="1"/>
          <p:nvPr/>
        </p:nvSpPr>
        <p:spPr>
          <a:xfrm>
            <a:off x="3466667" y="8689853"/>
            <a:ext cx="1967198" cy="646331"/>
          </a:xfrm>
          <a:prstGeom prst="rect">
            <a:avLst/>
          </a:prstGeom>
          <a:noFill/>
        </p:spPr>
        <p:txBody>
          <a:bodyPr wrap="square" rtlCol="0">
            <a:spAutoFit/>
          </a:bodyPr>
          <a:lstStyle/>
          <a:p>
            <a:r>
              <a:rPr lang="zh-CN" altLang="en-US" sz="1200" dirty="0"/>
              <a:t>流出液体</a:t>
            </a:r>
            <a:r>
              <a:rPr lang="en-US" altLang="zh-CN" sz="1200" dirty="0"/>
              <a:t>/</a:t>
            </a:r>
            <a:r>
              <a:rPr lang="zh-CN" altLang="en-US" sz="1200" dirty="0"/>
              <a:t>气体经过液体流量传感器和气体流量传感器。</a:t>
            </a:r>
          </a:p>
        </p:txBody>
      </p:sp>
      <p:sp>
        <p:nvSpPr>
          <p:cNvPr id="33" name="文本框 32">
            <a:extLst>
              <a:ext uri="{FF2B5EF4-FFF2-40B4-BE49-F238E27FC236}">
                <a16:creationId xmlns:a16="http://schemas.microsoft.com/office/drawing/2014/main" id="{6D55505D-EFE3-48C7-8D2E-3F247E3FF89C}"/>
              </a:ext>
            </a:extLst>
          </p:cNvPr>
          <p:cNvSpPr txBox="1"/>
          <p:nvPr/>
        </p:nvSpPr>
        <p:spPr>
          <a:xfrm>
            <a:off x="1470552" y="2691377"/>
            <a:ext cx="1810357" cy="461665"/>
          </a:xfrm>
          <a:prstGeom prst="rect">
            <a:avLst/>
          </a:prstGeom>
          <a:noFill/>
        </p:spPr>
        <p:txBody>
          <a:bodyPr wrap="square" rtlCol="0">
            <a:spAutoFit/>
          </a:bodyPr>
          <a:lstStyle/>
          <a:p>
            <a:r>
              <a:rPr lang="zh-CN" altLang="en-US" sz="1200" dirty="0"/>
              <a:t>液体</a:t>
            </a:r>
            <a:r>
              <a:rPr lang="en-US" altLang="zh-CN" sz="1200" dirty="0"/>
              <a:t>/</a:t>
            </a:r>
            <a:r>
              <a:rPr lang="zh-CN" altLang="en-US" sz="1200" dirty="0"/>
              <a:t>气体气液泵打压后径上渗流盘向下渗流</a:t>
            </a:r>
          </a:p>
        </p:txBody>
      </p:sp>
      <p:pic>
        <p:nvPicPr>
          <p:cNvPr id="24" name="图片 23">
            <a:extLst>
              <a:ext uri="{FF2B5EF4-FFF2-40B4-BE49-F238E27FC236}">
                <a16:creationId xmlns:a16="http://schemas.microsoft.com/office/drawing/2014/main" id="{E82CDA61-C62F-4F96-AE8A-CACDD887F2E3}"/>
              </a:ext>
            </a:extLst>
          </p:cNvPr>
          <p:cNvPicPr>
            <a:picLocks noChangeAspect="1"/>
          </p:cNvPicPr>
          <p:nvPr/>
        </p:nvPicPr>
        <p:blipFill rotWithShape="1">
          <a:blip r:embed="rId6"/>
          <a:srcRect l="3052" t="3014" r="4022" b="9362"/>
          <a:stretch/>
        </p:blipFill>
        <p:spPr>
          <a:xfrm>
            <a:off x="4363571" y="563360"/>
            <a:ext cx="2503115" cy="2339449"/>
          </a:xfrm>
          <a:prstGeom prst="rect">
            <a:avLst/>
          </a:prstGeom>
        </p:spPr>
      </p:pic>
      <p:cxnSp>
        <p:nvCxnSpPr>
          <p:cNvPr id="25" name="直接箭头连接符 24">
            <a:extLst>
              <a:ext uri="{FF2B5EF4-FFF2-40B4-BE49-F238E27FC236}">
                <a16:creationId xmlns:a16="http://schemas.microsoft.com/office/drawing/2014/main" id="{BD2E9891-CD1E-4033-B3FE-904E13729336}"/>
              </a:ext>
            </a:extLst>
          </p:cNvPr>
          <p:cNvCxnSpPr>
            <a:cxnSpLocks/>
            <a:stCxn id="31" idx="3"/>
          </p:cNvCxnSpPr>
          <p:nvPr/>
        </p:nvCxnSpPr>
        <p:spPr>
          <a:xfrm>
            <a:off x="2270749" y="8096803"/>
            <a:ext cx="1124535" cy="792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424ACF79-D641-4BF4-9877-F20966A52847}"/>
              </a:ext>
            </a:extLst>
          </p:cNvPr>
          <p:cNvPicPr>
            <a:picLocks noChangeAspect="1"/>
          </p:cNvPicPr>
          <p:nvPr/>
        </p:nvPicPr>
        <p:blipFill>
          <a:blip r:embed="rId7"/>
          <a:stretch>
            <a:fillRect/>
          </a:stretch>
        </p:blipFill>
        <p:spPr>
          <a:xfrm>
            <a:off x="1669223" y="8546108"/>
            <a:ext cx="1124983" cy="1498791"/>
          </a:xfrm>
          <a:prstGeom prst="rect">
            <a:avLst/>
          </a:prstGeom>
        </p:spPr>
      </p:pic>
    </p:spTree>
    <p:extLst>
      <p:ext uri="{BB962C8B-B14F-4D97-AF65-F5344CB8AC3E}">
        <p14:creationId xmlns:p14="http://schemas.microsoft.com/office/powerpoint/2010/main" val="166532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40E709-2AD6-4A1A-BC0A-D4A8454E8C5E}"/>
              </a:ext>
            </a:extLst>
          </p:cNvPr>
          <p:cNvPicPr>
            <a:picLocks noChangeAspect="1"/>
          </p:cNvPicPr>
          <p:nvPr/>
        </p:nvPicPr>
        <p:blipFill>
          <a:blip r:embed="rId3"/>
          <a:stretch>
            <a:fillRect/>
          </a:stretch>
        </p:blipFill>
        <p:spPr>
          <a:xfrm>
            <a:off x="586182" y="4809309"/>
            <a:ext cx="6578031" cy="2656893"/>
          </a:xfrm>
          <a:prstGeom prst="rect">
            <a:avLst/>
          </a:prstGeom>
        </p:spPr>
      </p:pic>
      <p:sp>
        <p:nvSpPr>
          <p:cNvPr id="4" name="内容占位符 6">
            <a:extLst>
              <a:ext uri="{FF2B5EF4-FFF2-40B4-BE49-F238E27FC236}">
                <a16:creationId xmlns:a16="http://schemas.microsoft.com/office/drawing/2014/main" id="{0221F57E-E031-4927-BC07-10D92D283311}"/>
              </a:ext>
            </a:extLst>
          </p:cNvPr>
          <p:cNvSpPr txBox="1">
            <a:spLocks/>
          </p:cNvSpPr>
          <p:nvPr/>
        </p:nvSpPr>
        <p:spPr>
          <a:xfrm>
            <a:off x="535786" y="1145332"/>
            <a:ext cx="5692323" cy="528166"/>
          </a:xfrm>
          <a:prstGeom prst="rect">
            <a:avLst/>
          </a:prstGeom>
          <a:effectLst>
            <a:innerShdw blurRad="63500" dist="50800" dir="13500000">
              <a:prstClr val="black">
                <a:alpha val="50000"/>
              </a:prstClr>
            </a:innerShdw>
          </a:effectLst>
        </p:spPr>
        <p:txBody>
          <a:bodyPr/>
          <a:lstStyle/>
          <a:p>
            <a:pPr marL="191339" indent="-191339" algn="just" eaLnBrk="0" hangingPunct="0">
              <a:spcBef>
                <a:spcPct val="20000"/>
              </a:spcBef>
              <a:defRPr/>
            </a:pPr>
            <a:r>
              <a:rPr lang="en-US" altLang="zh-CN" sz="1600" b="1" kern="100" dirty="0">
                <a:latin typeface="宋体" panose="02010600030101010101" pitchFamily="2" charset="-122"/>
                <a:cs typeface="Times New Roman"/>
              </a:rPr>
              <a:t>60MPa</a:t>
            </a:r>
            <a:r>
              <a:rPr lang="zh-CN" altLang="en-US" sz="1600" b="1" kern="100" dirty="0">
                <a:latin typeface="宋体" panose="02010600030101010101" pitchFamily="2" charset="-122"/>
                <a:cs typeface="Times New Roman"/>
              </a:rPr>
              <a:t>围压液压系统</a:t>
            </a:r>
            <a:endParaRPr lang="en-US" altLang="zh-CN" sz="1600" b="1" kern="100" dirty="0">
              <a:latin typeface="宋体" panose="02010600030101010101" pitchFamily="2" charset="-122"/>
              <a:cs typeface="Times New Roman"/>
            </a:endParaRPr>
          </a:p>
          <a:p>
            <a:pPr marL="191339" indent="-191339" algn="just" eaLnBrk="0" hangingPunct="0">
              <a:spcBef>
                <a:spcPct val="20000"/>
              </a:spcBef>
              <a:defRPr/>
            </a:pPr>
            <a:endParaRPr lang="en-US" altLang="zh-CN" sz="1600" b="1" kern="100" dirty="0">
              <a:latin typeface="宋体" panose="02010600030101010101" pitchFamily="2" charset="-122"/>
              <a:ea typeface="宋体" panose="02010600030101010101" pitchFamily="2" charset="-122"/>
              <a:cs typeface="Times New Roman"/>
            </a:endParaRPr>
          </a:p>
        </p:txBody>
      </p:sp>
      <p:sp>
        <p:nvSpPr>
          <p:cNvPr id="7" name="矩形 6">
            <a:extLst>
              <a:ext uri="{FF2B5EF4-FFF2-40B4-BE49-F238E27FC236}">
                <a16:creationId xmlns:a16="http://schemas.microsoft.com/office/drawing/2014/main" id="{901DCE08-27FD-4E4B-BDDC-53916E210EF8}"/>
              </a:ext>
            </a:extLst>
          </p:cNvPr>
          <p:cNvSpPr/>
          <p:nvPr/>
        </p:nvSpPr>
        <p:spPr>
          <a:xfrm>
            <a:off x="379561" y="1661873"/>
            <a:ext cx="6575733" cy="1171731"/>
          </a:xfrm>
          <a:prstGeom prst="rect">
            <a:avLst/>
          </a:prstGeom>
        </p:spPr>
        <p:txBody>
          <a:bodyPr wrap="square">
            <a:spAutoFit/>
          </a:bodyPr>
          <a:lstStyle/>
          <a:p>
            <a:pPr indent="347980" algn="just">
              <a:lnSpc>
                <a:spcPct val="150000"/>
              </a:lnSpc>
            </a:pPr>
            <a:r>
              <a:rPr lang="en-US" altLang="zh-CN" sz="1200" dirty="0"/>
              <a:t>60MPa</a:t>
            </a:r>
            <a:r>
              <a:rPr lang="zh-CN" altLang="en-US" sz="1200" dirty="0"/>
              <a:t>高压超越常规液压系统的最大能力，所以采用高压注射器结构对围压系统进行高压饱载，</a:t>
            </a:r>
          </a:p>
          <a:p>
            <a:pPr indent="347980" algn="just">
              <a:lnSpc>
                <a:spcPct val="150000"/>
              </a:lnSpc>
            </a:pPr>
            <a:r>
              <a:rPr lang="zh-CN" altLang="en-US" sz="1200" dirty="0"/>
              <a:t>伺服注射器设置有增容罐，当需要超长时间保压时可针阀切换二次、三次加压保压，二次抽油打压器期间力回落≤</a:t>
            </a:r>
            <a:r>
              <a:rPr lang="en-US" altLang="zh-CN" sz="1200" dirty="0"/>
              <a:t>1MPa</a:t>
            </a:r>
            <a:r>
              <a:rPr lang="zh-CN" altLang="en-US" sz="1200" dirty="0"/>
              <a:t>。</a:t>
            </a:r>
          </a:p>
        </p:txBody>
      </p:sp>
      <p:pic>
        <p:nvPicPr>
          <p:cNvPr id="12" name="图片 11">
            <a:extLst>
              <a:ext uri="{FF2B5EF4-FFF2-40B4-BE49-F238E27FC236}">
                <a16:creationId xmlns:a16="http://schemas.microsoft.com/office/drawing/2014/main" id="{96BBBD05-60D2-481B-BEA2-2732648A10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55316" y="3302413"/>
            <a:ext cx="2180741" cy="1635556"/>
          </a:xfrm>
          <a:prstGeom prst="rect">
            <a:avLst/>
          </a:prstGeom>
        </p:spPr>
      </p:pic>
      <p:sp>
        <p:nvSpPr>
          <p:cNvPr id="13" name="Rectangle 3">
            <a:extLst>
              <a:ext uri="{FF2B5EF4-FFF2-40B4-BE49-F238E27FC236}">
                <a16:creationId xmlns:a16="http://schemas.microsoft.com/office/drawing/2014/main" id="{56898349-07B3-4C51-96CB-9DE53D278D58}"/>
              </a:ext>
            </a:extLst>
          </p:cNvPr>
          <p:cNvSpPr>
            <a:spLocks noChangeArrowheads="1"/>
          </p:cNvSpPr>
          <p:nvPr/>
        </p:nvSpPr>
        <p:spPr bwMode="auto">
          <a:xfrm>
            <a:off x="535786" y="3369523"/>
            <a:ext cx="3284609" cy="10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mn-lt"/>
                <a:ea typeface="+mn-ea"/>
              </a:rPr>
              <a:t>技术指标：</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系统压力：      </a:t>
            </a:r>
            <a:r>
              <a:rPr lang="en-US" altLang="zh-CN" sz="1200" kern="100" dirty="0">
                <a:latin typeface="+mn-ea"/>
                <a:cs typeface="Times New Roman"/>
              </a:rPr>
              <a:t>60MPa</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压力精度：      </a:t>
            </a:r>
            <a:r>
              <a:rPr lang="en-US" altLang="zh-CN" sz="1200" kern="100" dirty="0">
                <a:latin typeface="+mn-ea"/>
                <a:cs typeface="Times New Roman"/>
              </a:rPr>
              <a:t>0.25%FS</a:t>
            </a:r>
          </a:p>
          <a:p>
            <a:pPr marL="113643" indent="-113643" algn="just">
              <a:lnSpc>
                <a:spcPct val="150000"/>
              </a:lnSpc>
              <a:buFont typeface="Wingdings" panose="05000000000000000000" pitchFamily="2" charset="2"/>
              <a:buChar char="u"/>
            </a:pPr>
            <a:r>
              <a:rPr lang="zh-CN" altLang="en-US" sz="1200" kern="100" dirty="0">
                <a:latin typeface="+mn-ea"/>
                <a:cs typeface="Times New Roman"/>
              </a:rPr>
              <a:t>容器：          </a:t>
            </a:r>
            <a:r>
              <a:rPr lang="en-US" altLang="zh-CN" sz="1200" kern="100" dirty="0">
                <a:latin typeface="+mn-ea"/>
                <a:cs typeface="Times New Roman"/>
              </a:rPr>
              <a:t>15L</a:t>
            </a:r>
          </a:p>
        </p:txBody>
      </p:sp>
      <p:sp>
        <p:nvSpPr>
          <p:cNvPr id="9" name="Rectangle 3">
            <a:extLst>
              <a:ext uri="{FF2B5EF4-FFF2-40B4-BE49-F238E27FC236}">
                <a16:creationId xmlns:a16="http://schemas.microsoft.com/office/drawing/2014/main" id="{F372B60A-067E-44CA-B08B-1B76261B6DA8}"/>
              </a:ext>
            </a:extLst>
          </p:cNvPr>
          <p:cNvSpPr>
            <a:spLocks noChangeArrowheads="1"/>
          </p:cNvSpPr>
          <p:nvPr/>
        </p:nvSpPr>
        <p:spPr bwMode="auto">
          <a:xfrm>
            <a:off x="2483693" y="7306037"/>
            <a:ext cx="3284609" cy="23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mn-lt"/>
                <a:ea typeface="+mn-ea"/>
              </a:rPr>
              <a:t>高压伺服注射器</a:t>
            </a:r>
            <a:endParaRPr lang="en-US" altLang="zh-CN" sz="1200" kern="100" dirty="0">
              <a:latin typeface="+mn-ea"/>
              <a:cs typeface="Times New Roman"/>
            </a:endParaRPr>
          </a:p>
        </p:txBody>
      </p:sp>
    </p:spTree>
    <p:extLst>
      <p:ext uri="{BB962C8B-B14F-4D97-AF65-F5344CB8AC3E}">
        <p14:creationId xmlns:p14="http://schemas.microsoft.com/office/powerpoint/2010/main" val="22196850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extLst>
              <p:ext uri="{D42A27DB-BD31-4B8C-83A1-F6EECF244321}">
                <p14:modId xmlns:p14="http://schemas.microsoft.com/office/powerpoint/2010/main" val="3174958230"/>
              </p:ext>
            </p:extLst>
          </p:nvPr>
        </p:nvGraphicFramePr>
        <p:xfrm>
          <a:off x="567691" y="7699901"/>
          <a:ext cx="6380496" cy="2621801"/>
        </p:xfrm>
        <a:graphic>
          <a:graphicData uri="http://schemas.openxmlformats.org/drawingml/2006/table">
            <a:tbl>
              <a:tblPr firstRow="1" bandRow="1">
                <a:tableStyleId>{616DA210-FB5B-4158-B5E0-FEB733F419BA}</a:tableStyleId>
              </a:tblPr>
              <a:tblGrid>
                <a:gridCol w="812757">
                  <a:extLst>
                    <a:ext uri="{9D8B030D-6E8A-4147-A177-3AD203B41FA5}">
                      <a16:colId xmlns:a16="http://schemas.microsoft.com/office/drawing/2014/main" val="20000"/>
                    </a:ext>
                  </a:extLst>
                </a:gridCol>
                <a:gridCol w="591398">
                  <a:extLst>
                    <a:ext uri="{9D8B030D-6E8A-4147-A177-3AD203B41FA5}">
                      <a16:colId xmlns:a16="http://schemas.microsoft.com/office/drawing/2014/main" val="20001"/>
                    </a:ext>
                  </a:extLst>
                </a:gridCol>
                <a:gridCol w="469907">
                  <a:extLst>
                    <a:ext uri="{9D8B030D-6E8A-4147-A177-3AD203B41FA5}">
                      <a16:colId xmlns:a16="http://schemas.microsoft.com/office/drawing/2014/main" val="20002"/>
                    </a:ext>
                  </a:extLst>
                </a:gridCol>
                <a:gridCol w="671470">
                  <a:extLst>
                    <a:ext uri="{9D8B030D-6E8A-4147-A177-3AD203B41FA5}">
                      <a16:colId xmlns:a16="http://schemas.microsoft.com/office/drawing/2014/main" val="20003"/>
                    </a:ext>
                  </a:extLst>
                </a:gridCol>
                <a:gridCol w="671470">
                  <a:extLst>
                    <a:ext uri="{9D8B030D-6E8A-4147-A177-3AD203B41FA5}">
                      <a16:colId xmlns:a16="http://schemas.microsoft.com/office/drawing/2014/main" val="20004"/>
                    </a:ext>
                  </a:extLst>
                </a:gridCol>
                <a:gridCol w="671470">
                  <a:extLst>
                    <a:ext uri="{9D8B030D-6E8A-4147-A177-3AD203B41FA5}">
                      <a16:colId xmlns:a16="http://schemas.microsoft.com/office/drawing/2014/main" val="20005"/>
                    </a:ext>
                  </a:extLst>
                </a:gridCol>
                <a:gridCol w="671470">
                  <a:extLst>
                    <a:ext uri="{9D8B030D-6E8A-4147-A177-3AD203B41FA5}">
                      <a16:colId xmlns:a16="http://schemas.microsoft.com/office/drawing/2014/main" val="20006"/>
                    </a:ext>
                  </a:extLst>
                </a:gridCol>
                <a:gridCol w="609191">
                  <a:extLst>
                    <a:ext uri="{9D8B030D-6E8A-4147-A177-3AD203B41FA5}">
                      <a16:colId xmlns:a16="http://schemas.microsoft.com/office/drawing/2014/main" val="20007"/>
                    </a:ext>
                  </a:extLst>
                </a:gridCol>
                <a:gridCol w="609191">
                  <a:extLst>
                    <a:ext uri="{9D8B030D-6E8A-4147-A177-3AD203B41FA5}">
                      <a16:colId xmlns:a16="http://schemas.microsoft.com/office/drawing/2014/main" val="1674400100"/>
                    </a:ext>
                  </a:extLst>
                </a:gridCol>
                <a:gridCol w="602172">
                  <a:extLst>
                    <a:ext uri="{9D8B030D-6E8A-4147-A177-3AD203B41FA5}">
                      <a16:colId xmlns:a16="http://schemas.microsoft.com/office/drawing/2014/main" val="20008"/>
                    </a:ext>
                  </a:extLst>
                </a:gridCol>
              </a:tblGrid>
              <a:tr h="332105">
                <a:tc gridSpan="10">
                  <a:txBody>
                    <a:bodyPr/>
                    <a:lstStyle/>
                    <a:p>
                      <a:pPr algn="ctr">
                        <a:buNone/>
                      </a:pPr>
                      <a:r>
                        <a:rPr lang="en-US" altLang="zh-CN" sz="1400" b="1" dirty="0"/>
                        <a:t>CT</a:t>
                      </a:r>
                      <a:r>
                        <a:rPr lang="zh-CN" altLang="en-US" sz="1400" b="1" dirty="0"/>
                        <a:t>加载台规格表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ltLang="en-US"/>
                    </a:p>
                  </a:txBody>
                  <a:tcP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342900">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err="1">
                          <a:sym typeface="+mn-ea"/>
                        </a:rPr>
                        <a:t>kN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尺寸</a:t>
                      </a:r>
                      <a:endParaRPr lang="zh-CN" altLang="en-US" sz="900" b="1" dirty="0">
                        <a:latin typeface="+mn-ea"/>
                        <a:sym typeface="+mn-ea"/>
                      </a:endParaRPr>
                    </a:p>
                  </a:txBody>
                  <a:tcPr marL="64657" marR="64657" marT="32328" marB="32328" anchor="ctr"/>
                </a:tc>
                <a:tc gridSpan="3">
                  <a:txBody>
                    <a:bodyPr/>
                    <a:lstStyle/>
                    <a:p>
                      <a:pPr algn="ctr">
                        <a:buNone/>
                      </a:pPr>
                      <a:r>
                        <a:rPr lang="zh-CN" altLang="en-US" sz="900" b="1" dirty="0">
                          <a:sym typeface="+mn-ea"/>
                        </a:rPr>
                        <a:t>成像系统</a:t>
                      </a:r>
                      <a:endParaRPr lang="zh-CN" altLang="en-US" sz="900" b="1" dirty="0">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4">
                  <a:txBody>
                    <a:bodyPr/>
                    <a:lstStyle/>
                    <a:p>
                      <a:pPr algn="ctr">
                        <a:buNone/>
                      </a:pPr>
                      <a:r>
                        <a:rPr lang="zh-CN" altLang="en-US" sz="900" b="1" dirty="0">
                          <a:sym typeface="+mn-ea"/>
                        </a:rPr>
                        <a:t>选配扩展模块</a:t>
                      </a:r>
                      <a:endParaRPr lang="zh-CN" altLang="en-US" sz="900" b="1" dirty="0">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ltLang="en-US"/>
                    </a:p>
                  </a:txBody>
                  <a:tcP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363855">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a:latin typeface="+mn-ea"/>
                          <a:sym typeface="+mn-ea"/>
                        </a:rPr>
                        <a:t>中子衍射</a:t>
                      </a:r>
                    </a:p>
                  </a:txBody>
                  <a:tcPr marL="64657" marR="64657" marT="32328" marB="32328" anchor="ctr"/>
                </a:tc>
                <a:tc>
                  <a:txBody>
                    <a:bodyPr/>
                    <a:lstStyle/>
                    <a:p>
                      <a:pPr algn="ctr">
                        <a:buNone/>
                      </a:pPr>
                      <a:r>
                        <a:rPr lang="zh-CN" altLang="en-US" sz="900" b="1" dirty="0">
                          <a:sym typeface="+mn-ea"/>
                        </a:rPr>
                        <a:t>通气式高低温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sym typeface="+mn-ea"/>
                        </a:rPr>
                        <a:t>通电热传导式高低温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latin typeface="+mn-ea"/>
                          <a:sym typeface="+mn-ea"/>
                        </a:rPr>
                        <a:t>试样直接通电</a:t>
                      </a:r>
                    </a:p>
                  </a:txBody>
                  <a:tcPr marL="64657" marR="64657" marT="32328" marB="32328" anchor="ctr"/>
                </a:tc>
                <a:tc>
                  <a:txBody>
                    <a:bodyPr/>
                    <a:lstStyle/>
                    <a:p>
                      <a:pPr algn="ctr">
                        <a:buNone/>
                      </a:pPr>
                      <a:r>
                        <a:rPr lang="zh-CN" altLang="en-US" sz="900" b="1" dirty="0">
                          <a:sym typeface="+mn-ea"/>
                        </a:rPr>
                        <a:t>疲劳</a:t>
                      </a:r>
                      <a:endParaRPr lang="zh-CN" altLang="en-US" sz="900" b="1" dirty="0">
                        <a:latin typeface="+mn-ea"/>
                        <a:sym typeface="+mn-ea"/>
                      </a:endParaRPr>
                    </a:p>
                  </a:txBody>
                  <a:tcPr marL="64657" marR="64657" marT="32328" marB="32328" anchor="ctr"/>
                </a:tc>
                <a:extLst>
                  <a:ext uri="{0D108BD9-81ED-4DB2-BD59-A6C34878D82A}">
                    <a16:rowId xmlns:a16="http://schemas.microsoft.com/office/drawing/2014/main" val="10002"/>
                  </a:ext>
                </a:extLst>
              </a:tr>
              <a:tr h="367665">
                <a:tc>
                  <a:txBody>
                    <a:bodyPr/>
                    <a:lstStyle/>
                    <a:p>
                      <a:pPr algn="ctr">
                        <a:buClrTx/>
                        <a:buSzTx/>
                        <a:buFontTx/>
                        <a:buNone/>
                      </a:pPr>
                      <a:r>
                        <a:rPr lang="en-US" altLang="zh-CN" sz="900" b="1" dirty="0">
                          <a:sym typeface="+mn-ea"/>
                        </a:rPr>
                        <a:t>CT </a:t>
                      </a:r>
                      <a:r>
                        <a:rPr lang="en-US" sz="900" b="1" dirty="0">
                          <a:sym typeface="+mn-ea"/>
                        </a:rPr>
                        <a:t>D-</a:t>
                      </a:r>
                      <a:r>
                        <a:rPr lang="en-US" sz="900" b="1" dirty="0" err="1">
                          <a:sym typeface="+mn-ea"/>
                        </a:rPr>
                        <a:t>Tg系列</a:t>
                      </a:r>
                      <a:endParaRPr lang="en-US" sz="900" b="1" dirty="0">
                        <a:sym typeface="+mn-ea"/>
                      </a:endParaRPr>
                    </a:p>
                  </a:txBody>
                  <a:tcPr marL="64657" marR="64657" marT="32328" marB="32328" anchor="ctr"/>
                </a:tc>
                <a:tc>
                  <a:txBody>
                    <a:bodyPr/>
                    <a:lstStyle/>
                    <a:p>
                      <a:pPr algn="ctr">
                        <a:buNone/>
                      </a:pPr>
                      <a:r>
                        <a:rPr lang="en-US" altLang="zh-CN" sz="900" b="0" dirty="0">
                          <a:sym typeface="+mn-ea"/>
                        </a:rPr>
                        <a:t>0.5-50</a:t>
                      </a:r>
                      <a:endParaRPr lang="en-US" altLang="zh-CN" sz="900" b="0" dirty="0">
                        <a:latin typeface="+mn-ea"/>
                        <a:sym typeface="+mn-ea"/>
                      </a:endParaRPr>
                    </a:p>
                  </a:txBody>
                  <a:tcPr marL="64657" marR="64657" marT="32328" marB="32328" anchor="ctr"/>
                </a:tc>
                <a:tc>
                  <a:txBody>
                    <a:bodyPr/>
                    <a:lstStyle/>
                    <a:p>
                      <a:pPr algn="ctr">
                        <a:buNone/>
                      </a:pPr>
                      <a:r>
                        <a:rPr lang="zh-CN" altLang="en-US" sz="900" b="0" dirty="0">
                          <a:sym typeface="+mn-ea"/>
                        </a:rPr>
                        <a:t>小型</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367665">
                <a:tc>
                  <a:txBody>
                    <a:bodyPr/>
                    <a:lstStyle/>
                    <a:p>
                      <a:pPr algn="ctr">
                        <a:buNone/>
                      </a:pPr>
                      <a:r>
                        <a:rPr lang="en-US" altLang="zh-CN" sz="900" b="1" dirty="0">
                          <a:sym typeface="+mn-ea"/>
                        </a:rPr>
                        <a:t>CT </a:t>
                      </a:r>
                      <a:r>
                        <a:rPr lang="en-US" sz="900" b="1" dirty="0">
                          <a:sym typeface="+mn-ea"/>
                        </a:rPr>
                        <a:t>D-</a:t>
                      </a:r>
                      <a:r>
                        <a:rPr lang="en-US" sz="900" b="1" dirty="0" err="1">
                          <a:sym typeface="+mn-ea"/>
                        </a:rPr>
                        <a:t>Te</a:t>
                      </a:r>
                      <a:r>
                        <a:rPr lang="zh-CN" altLang="en-US" sz="900" b="1" dirty="0">
                          <a:sym typeface="+mn-ea"/>
                        </a:rPr>
                        <a:t>系列</a:t>
                      </a:r>
                      <a:endParaRPr lang="zh-CN" altLang="en-US" sz="900" b="1" dirty="0">
                        <a:latin typeface="+mn-ea"/>
                        <a:sym typeface="+mn-ea"/>
                      </a:endParaRPr>
                    </a:p>
                  </a:txBody>
                  <a:tcPr marL="64657" marR="64657" marT="32328" marB="32328" anchor="ctr"/>
                </a:tc>
                <a:tc>
                  <a:txBody>
                    <a:bodyPr/>
                    <a:lstStyle/>
                    <a:p>
                      <a:pPr algn="ctr">
                        <a:buNone/>
                      </a:pPr>
                      <a:r>
                        <a:rPr lang="en-US" altLang="en-US" sz="900" b="0" dirty="0">
                          <a:sym typeface="+mn-ea"/>
                        </a:rPr>
                        <a:t>1-50</a:t>
                      </a:r>
                      <a:endParaRPr lang="en-US" altLang="en-US" sz="900" b="0" dirty="0">
                        <a:latin typeface="+mn-ea"/>
                        <a:sym typeface="+mn-ea"/>
                      </a:endParaRPr>
                    </a:p>
                  </a:txBody>
                  <a:tcPr marL="64657" marR="64657" marT="32328" marB="32328" anchor="ctr"/>
                </a:tc>
                <a:tc>
                  <a:txBody>
                    <a:bodyPr/>
                    <a:lstStyle/>
                    <a:p>
                      <a:pPr algn="ctr">
                        <a:buNone/>
                      </a:pPr>
                      <a:r>
                        <a:rPr lang="zh-CN" altLang="en-US" sz="900" b="0" dirty="0">
                          <a:sym typeface="+mn-ea"/>
                        </a:rPr>
                        <a:t>小型</a:t>
                      </a:r>
                      <a:endParaRPr lang="zh-CN" altLang="en-US"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a:t>
                      </a:r>
                      <a:endParaRPr lang="en-US" altLang="zh-CN" sz="900" b="0" dirty="0">
                        <a:latin typeface="+mn-ea"/>
                        <a:sym typeface="+mn-ea"/>
                      </a:endParaRPr>
                    </a:p>
                    <a:p>
                      <a:pPr algn="ctr">
                        <a:buNone/>
                      </a:pP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a:t>
                      </a:r>
                      <a:endParaRPr lang="en-US" altLang="zh-CN" sz="900" b="0" dirty="0">
                        <a:latin typeface="+mn-ea"/>
                        <a:sym typeface="+mn-ea"/>
                      </a:endParaRPr>
                    </a:p>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en-US"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367665">
                <a:tc>
                  <a:txBody>
                    <a:bodyPr/>
                    <a:lstStyle/>
                    <a:p>
                      <a:pPr algn="ctr">
                        <a:buClrTx/>
                        <a:buSzTx/>
                        <a:buFontTx/>
                        <a:buNone/>
                      </a:pPr>
                      <a:r>
                        <a:rPr lang="en-US" altLang="zh-CN" sz="900" b="1" dirty="0">
                          <a:sym typeface="+mn-ea"/>
                        </a:rPr>
                        <a:t>CT </a:t>
                      </a:r>
                      <a:r>
                        <a:rPr lang="en-US" sz="900" b="1" dirty="0">
                          <a:sym typeface="+mn-ea"/>
                        </a:rPr>
                        <a:t>D-</a:t>
                      </a:r>
                      <a:r>
                        <a:rPr lang="en-US" sz="900" b="1" dirty="0" err="1">
                          <a:sym typeface="+mn-ea"/>
                        </a:rPr>
                        <a:t>H系列</a:t>
                      </a:r>
                      <a:endParaRPr lang="en-US" sz="900" b="1" dirty="0">
                        <a:sym typeface="+mn-ea"/>
                      </a:endParaRPr>
                    </a:p>
                  </a:txBody>
                  <a:tcPr marL="64657" marR="64657" marT="32328" marB="32328" anchor="ctr"/>
                </a:tc>
                <a:tc>
                  <a:txBody>
                    <a:bodyPr/>
                    <a:lstStyle/>
                    <a:p>
                      <a:pPr algn="ctr">
                        <a:buNone/>
                      </a:pPr>
                      <a:r>
                        <a:rPr lang="en-US" altLang="zh-CN" sz="900" dirty="0">
                          <a:sym typeface="+mn-ea"/>
                        </a:rPr>
                        <a:t>5-20</a:t>
                      </a:r>
                      <a:endParaRPr lang="en-US" altLang="en-US" sz="900" b="0" dirty="0">
                        <a:latin typeface="+mn-ea"/>
                        <a:sym typeface="+mn-ea"/>
                      </a:endParaRPr>
                    </a:p>
                  </a:txBody>
                  <a:tcPr marL="64657" marR="64657" marT="32328" marB="32328" anchor="ctr"/>
                </a:tc>
                <a:tc>
                  <a:txBody>
                    <a:bodyPr/>
                    <a:lstStyle/>
                    <a:p>
                      <a:pPr algn="ctr">
                        <a:buNone/>
                      </a:pPr>
                      <a:r>
                        <a:rPr lang="zh-CN" altLang="en-US" sz="900" dirty="0">
                          <a:sym typeface="+mn-ea"/>
                        </a:rPr>
                        <a:t>小型</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a:t>
                      </a:r>
                      <a:endParaRPr lang="en-US" altLang="zh-CN" sz="900" b="0" dirty="0">
                        <a:latin typeface="+mn-ea"/>
                        <a:sym typeface="+mn-ea"/>
                      </a:endParaRPr>
                    </a:p>
                    <a:p>
                      <a:pPr algn="ctr">
                        <a:buNone/>
                      </a:pP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367665">
                <a:tc>
                  <a:txBody>
                    <a:bodyPr/>
                    <a:lstStyle/>
                    <a:p>
                      <a:pPr algn="ctr">
                        <a:buClrTx/>
                        <a:buSzTx/>
                        <a:buFontTx/>
                        <a:buNone/>
                      </a:pPr>
                      <a:r>
                        <a:rPr lang="en-US" altLang="zh-CN" sz="900" b="1" dirty="0">
                          <a:sym typeface="+mn-ea"/>
                        </a:rPr>
                        <a:t>CT </a:t>
                      </a:r>
                      <a:r>
                        <a:rPr lang="en-US" sz="900" b="1" dirty="0">
                          <a:sym typeface="+mn-ea"/>
                        </a:rPr>
                        <a:t>U-</a:t>
                      </a:r>
                      <a:r>
                        <a:rPr lang="en-US" sz="900" b="1" dirty="0" err="1">
                          <a:sym typeface="+mn-ea"/>
                        </a:rPr>
                        <a:t>Tb系列</a:t>
                      </a:r>
                      <a:endParaRPr lang="en-US" sz="900" b="1" dirty="0">
                        <a:sym typeface="+mn-ea"/>
                      </a:endParaRPr>
                    </a:p>
                  </a:txBody>
                  <a:tcPr marL="64657" marR="64657" marT="32328" marB="32328" anchor="ctr"/>
                </a:tc>
                <a:tc>
                  <a:txBody>
                    <a:bodyPr/>
                    <a:lstStyle/>
                    <a:p>
                      <a:pPr algn="ctr">
                        <a:buNone/>
                      </a:pPr>
                      <a:r>
                        <a:rPr lang="en-US" sz="900" b="0" dirty="0">
                          <a:sym typeface="+mn-ea"/>
                        </a:rPr>
                        <a:t>10</a:t>
                      </a:r>
                      <a:r>
                        <a:rPr lang="en-US" altLang="zh-CN" sz="900" b="0" dirty="0">
                          <a:sym typeface="+mn-ea"/>
                        </a:rPr>
                        <a:t>-2000</a:t>
                      </a:r>
                      <a:endParaRPr lang="en-US" sz="900" b="0" dirty="0">
                        <a:latin typeface="+mn-ea"/>
                        <a:sym typeface="+mn-ea"/>
                      </a:endParaRPr>
                    </a:p>
                  </a:txBody>
                  <a:tcPr marL="64657" marR="64657" marT="32328" marB="32328" anchor="ctr"/>
                </a:tc>
                <a:tc>
                  <a:txBody>
                    <a:bodyPr/>
                    <a:lstStyle/>
                    <a:p>
                      <a:pPr algn="ctr">
                        <a:buNone/>
                      </a:pPr>
                      <a:r>
                        <a:rPr lang="zh-CN" altLang="en-US" sz="900" dirty="0">
                          <a:sym typeface="+mn-ea"/>
                        </a:rPr>
                        <a:t>大型</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a:t>
                      </a:r>
                      <a:endParaRPr lang="en-US" altLang="zh-CN" sz="900" b="0" dirty="0">
                        <a:latin typeface="+mn-ea"/>
                        <a:sym typeface="+mn-ea"/>
                      </a:endParaRPr>
                    </a:p>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a:t>
                      </a:r>
                      <a:endParaRPr lang="en-US" altLang="zh-CN" sz="900" b="0" dirty="0">
                        <a:latin typeface="+mn-ea"/>
                        <a:sym typeface="+mn-ea"/>
                      </a:endParaRPr>
                    </a:p>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bl>
          </a:graphicData>
        </a:graphic>
      </p:graphicFrame>
      <p:sp>
        <p:nvSpPr>
          <p:cNvPr id="10" name="文本框 9"/>
          <p:cNvSpPr txBox="1"/>
          <p:nvPr/>
        </p:nvSpPr>
        <p:spPr>
          <a:xfrm>
            <a:off x="323215" y="537210"/>
            <a:ext cx="1687830" cy="414020"/>
          </a:xfrm>
          <a:prstGeom prst="rect">
            <a:avLst/>
          </a:prstGeom>
          <a:noFill/>
        </p:spPr>
        <p:txBody>
          <a:bodyPr wrap="square" rtlCol="0">
            <a:spAutoFit/>
          </a:bodyPr>
          <a:lstStyle/>
          <a:p>
            <a:pPr algn="just">
              <a:lnSpc>
                <a:spcPct val="150000"/>
              </a:lnSpc>
            </a:pPr>
            <a:r>
              <a:rPr lang="zh-CN" altLang="en-US" sz="1400" b="1" kern="100" dirty="0">
                <a:latin typeface="+mn-ea"/>
                <a:cs typeface="Times New Roman" panose="02020603050405020304"/>
                <a:sym typeface="+mn-ea"/>
              </a:rPr>
              <a:t>工业</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加载台系统</a:t>
            </a:r>
          </a:p>
        </p:txBody>
      </p:sp>
      <p:sp>
        <p:nvSpPr>
          <p:cNvPr id="7" name="矩形 6"/>
          <p:cNvSpPr/>
          <p:nvPr/>
        </p:nvSpPr>
        <p:spPr>
          <a:xfrm>
            <a:off x="683895" y="953135"/>
            <a:ext cx="5409565" cy="1198880"/>
          </a:xfrm>
          <a:prstGeom prst="rect">
            <a:avLst/>
          </a:prstGeom>
        </p:spPr>
        <p:txBody>
          <a:bodyPr wrap="square">
            <a:spAutoFit/>
          </a:bodyPr>
          <a:lstStyle/>
          <a:p>
            <a:pPr algn="just">
              <a:lnSpc>
                <a:spcPct val="150000"/>
              </a:lnSpc>
              <a:buClrTx/>
              <a:buSzTx/>
              <a:buNone/>
            </a:pPr>
            <a:r>
              <a:rPr lang="en-US" altLang="zh-CN" sz="1200" kern="100" dirty="0">
                <a:latin typeface="+mn-ea"/>
                <a:cs typeface="Times New Roman" panose="02020603050405020304"/>
                <a:sym typeface="+mn-ea"/>
              </a:rPr>
              <a:t>   </a:t>
            </a:r>
            <a:r>
              <a:rPr lang="en-US" altLang="zh-CN" sz="900" kern="100" dirty="0">
                <a:latin typeface="+mn-ea"/>
                <a:cs typeface="Times New Roman" panose="02020603050405020304"/>
                <a:sym typeface="+mn-ea"/>
              </a:rPr>
              <a:t> 工业CT加载台</a:t>
            </a:r>
            <a:r>
              <a:rPr lang="zh-CN" altLang="en-US" sz="900" kern="100" dirty="0">
                <a:latin typeface="+mn-ea"/>
                <a:cs typeface="Times New Roman" panose="02020603050405020304"/>
                <a:sym typeface="+mn-ea"/>
              </a:rPr>
              <a:t>系统</a:t>
            </a:r>
            <a:r>
              <a:rPr lang="en-US" altLang="zh-CN" sz="900" kern="100" dirty="0">
                <a:latin typeface="+mn-ea"/>
                <a:cs typeface="Times New Roman" panose="02020603050405020304"/>
                <a:sym typeface="+mn-ea"/>
              </a:rPr>
              <a:t>是集成在工业CT设备内，并对样品施加力/冷热场耦合作用的测试系统；可与ZEISS, GE 、RX、三英精密等品牌的工业CT完美集成，对样品进行微/纳米级的断层扫描测试</a:t>
            </a:r>
            <a:r>
              <a:rPr lang="zh-CN" altLang="en-US" sz="900" kern="100" dirty="0">
                <a:latin typeface="+mn-ea"/>
                <a:cs typeface="Times New Roman" panose="02020603050405020304"/>
                <a:sym typeface="+mn-ea"/>
              </a:rPr>
              <a:t>，研究样品</a:t>
            </a:r>
            <a:r>
              <a:rPr lang="en-US" altLang="zh-CN" sz="900" kern="100" dirty="0">
                <a:latin typeface="+mn-ea"/>
                <a:cs typeface="Times New Roman" panose="02020603050405020304"/>
                <a:sym typeface="+mn-ea"/>
              </a:rPr>
              <a:t>在不同</a:t>
            </a:r>
            <a:r>
              <a:rPr lang="zh-CN" altLang="en-US" sz="900" kern="100" dirty="0">
                <a:latin typeface="+mn-ea"/>
                <a:cs typeface="Times New Roman" panose="02020603050405020304"/>
                <a:sym typeface="+mn-ea"/>
              </a:rPr>
              <a:t>载荷</a:t>
            </a:r>
            <a:r>
              <a:rPr lang="en-US" altLang="zh-CN" sz="900" kern="100" dirty="0" err="1">
                <a:latin typeface="+mn-ea"/>
                <a:cs typeface="Times New Roman" panose="02020603050405020304"/>
                <a:sym typeface="+mn-ea"/>
              </a:rPr>
              <a:t>条件</a:t>
            </a:r>
            <a:r>
              <a:rPr lang="zh-CN" altLang="en-US" sz="900" kern="100" dirty="0">
                <a:latin typeface="+mn-ea"/>
                <a:cs typeface="Times New Roman" panose="02020603050405020304"/>
                <a:sym typeface="+mn-ea"/>
              </a:rPr>
              <a:t>及多场耦合条件下损伤机理及演化规律。</a:t>
            </a:r>
            <a:r>
              <a:rPr lang="en-US" altLang="zh-CN" sz="900" kern="100" dirty="0">
                <a:latin typeface="+mn-ea"/>
                <a:cs typeface="Times New Roman" panose="02020603050405020304"/>
                <a:sym typeface="+mn-ea"/>
              </a:rPr>
              <a:t>   </a:t>
            </a:r>
          </a:p>
          <a:p>
            <a:pPr algn="just">
              <a:lnSpc>
                <a:spcPct val="150000"/>
              </a:lnSpc>
              <a:buClrTx/>
              <a:buSzTx/>
              <a:buNone/>
            </a:pPr>
            <a:r>
              <a:rPr lang="en-US" altLang="zh-CN" sz="900" kern="100" dirty="0">
                <a:latin typeface="+mn-ea"/>
                <a:cs typeface="Times New Roman" panose="02020603050405020304"/>
                <a:sym typeface="+mn-ea"/>
              </a:rPr>
              <a:t>    系统</a:t>
            </a:r>
            <a:r>
              <a:rPr lang="zh-CN" altLang="en-US" sz="900" kern="100" dirty="0">
                <a:latin typeface="+mn-ea"/>
                <a:cs typeface="Times New Roman" panose="02020603050405020304"/>
                <a:sym typeface="+mn-ea"/>
              </a:rPr>
              <a:t>配备全面的</a:t>
            </a:r>
            <a:r>
              <a:rPr lang="en-US" altLang="zh-CN" sz="900" kern="100" dirty="0">
                <a:latin typeface="+mn-ea"/>
                <a:cs typeface="Times New Roman" panose="02020603050405020304"/>
                <a:sym typeface="+mn-ea"/>
              </a:rPr>
              <a:t>软件</a:t>
            </a:r>
            <a:r>
              <a:rPr lang="zh-CN" altLang="en-US" sz="900" kern="100" dirty="0">
                <a:latin typeface="+mn-ea"/>
                <a:cs typeface="Times New Roman" panose="02020603050405020304"/>
                <a:sym typeface="+mn-ea"/>
              </a:rPr>
              <a:t>测试方案，与</a:t>
            </a:r>
            <a:r>
              <a:rPr lang="en-US" altLang="zh-CN" sz="900" kern="100" dirty="0">
                <a:latin typeface="+mn-ea"/>
                <a:cs typeface="Times New Roman" panose="02020603050405020304"/>
                <a:sym typeface="+mn-ea"/>
              </a:rPr>
              <a:t>CT</a:t>
            </a:r>
            <a:r>
              <a:rPr lang="zh-CN" altLang="en-US" sz="900" kern="100" dirty="0">
                <a:latin typeface="+mn-ea"/>
                <a:cs typeface="Times New Roman" panose="02020603050405020304"/>
                <a:sym typeface="+mn-ea"/>
              </a:rPr>
              <a:t>系统进行同步通讯和交互通讯等模式，在样品受固定力值下进行连续扫描分析和多种力值下的分段扫描分析。</a:t>
            </a:r>
            <a:endParaRPr lang="en-US" altLang="zh-CN" sz="900" kern="100" dirty="0">
              <a:latin typeface="+mn-ea"/>
              <a:cs typeface="Times New Roman" panose="02020603050405020304"/>
            </a:endParaRPr>
          </a:p>
        </p:txBody>
      </p:sp>
      <p:pic>
        <p:nvPicPr>
          <p:cNvPr id="12" name="图片 11"/>
          <p:cNvPicPr>
            <a:picLocks noChangeAspect="1"/>
          </p:cNvPicPr>
          <p:nvPr/>
        </p:nvPicPr>
        <p:blipFill>
          <a:blip r:embed="rId4"/>
          <a:stretch>
            <a:fillRect/>
          </a:stretch>
        </p:blipFill>
        <p:spPr>
          <a:xfrm>
            <a:off x="4731385" y="2393578"/>
            <a:ext cx="1876425" cy="243078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02986" y="2880434"/>
            <a:ext cx="2214437" cy="1661347"/>
          </a:xfrm>
          <a:prstGeom prst="round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920" y="5041528"/>
            <a:ext cx="3749675" cy="2019935"/>
          </a:xfrm>
          <a:prstGeom prst="rect">
            <a:avLst/>
          </a:prstGeom>
        </p:spPr>
      </p:pic>
      <p:pic>
        <p:nvPicPr>
          <p:cNvPr id="20" name="图片 19"/>
          <p:cNvPicPr>
            <a:picLocks noChangeAspect="1"/>
          </p:cNvPicPr>
          <p:nvPr/>
        </p:nvPicPr>
        <p:blipFill>
          <a:blip r:embed="rId7"/>
          <a:stretch>
            <a:fillRect/>
          </a:stretch>
        </p:blipFill>
        <p:spPr>
          <a:xfrm>
            <a:off x="1115695" y="5401573"/>
            <a:ext cx="1581785" cy="1581785"/>
          </a:xfrm>
          <a:prstGeom prst="rect">
            <a:avLst/>
          </a:prstGeom>
        </p:spPr>
      </p:pic>
      <p:pic>
        <p:nvPicPr>
          <p:cNvPr id="11" name="图片 10">
            <a:extLst>
              <a:ext uri="{FF2B5EF4-FFF2-40B4-BE49-F238E27FC236}">
                <a16:creationId xmlns:a16="http://schemas.microsoft.com/office/drawing/2014/main" id="{EB27E3C6-6C34-4B0D-A0A6-B4567733CB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771" b="29823"/>
          <a:stretch/>
        </p:blipFill>
        <p:spPr>
          <a:xfrm>
            <a:off x="827509" y="2798390"/>
            <a:ext cx="1537664" cy="20199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9750" y="377190"/>
            <a:ext cx="3240087" cy="365036"/>
          </a:xfrm>
          <a:prstGeom prst="rect">
            <a:avLst/>
          </a:prstGeom>
          <a:noFill/>
        </p:spPr>
        <p:txBody>
          <a:bodyPr wrap="square" rtlCol="0">
            <a:spAutoFit/>
          </a:bodyPr>
          <a:lstStyle/>
          <a:p>
            <a:pPr algn="just">
              <a:lnSpc>
                <a:spcPct val="150000"/>
              </a:lnSpc>
            </a:pPr>
            <a:r>
              <a:rPr lang="en-US" altLang="zh-CN" sz="1400" b="1" kern="100" dirty="0">
                <a:latin typeface="+mn-ea"/>
                <a:cs typeface="Times New Roman" panose="02020603050405020304"/>
                <a:sym typeface="+mn-ea"/>
              </a:rPr>
              <a:t>CT D-</a:t>
            </a:r>
            <a:r>
              <a:rPr lang="en-US" altLang="zh-CN" sz="1400" b="1" kern="100" dirty="0" err="1">
                <a:latin typeface="+mn-ea"/>
                <a:cs typeface="Times New Roman" panose="02020603050405020304"/>
                <a:sym typeface="+mn-ea"/>
              </a:rPr>
              <a:t>Tg</a:t>
            </a:r>
            <a:r>
              <a:rPr lang="zh-CN" altLang="en-US" sz="1400" b="1" kern="100" dirty="0">
                <a:latin typeface="+mn-ea"/>
                <a:cs typeface="Times New Roman" panose="02020603050405020304"/>
                <a:sym typeface="+mn-ea"/>
              </a:rPr>
              <a:t>系列超高分辨率</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加载台</a:t>
            </a:r>
          </a:p>
        </p:txBody>
      </p:sp>
      <p:pic>
        <p:nvPicPr>
          <p:cNvPr id="23" name="图片 22"/>
          <p:cNvPicPr>
            <a:picLocks noChangeAspect="1"/>
          </p:cNvPicPr>
          <p:nvPr>
            <p:custDataLst>
              <p:tags r:id="rId1"/>
            </p:custDataLst>
          </p:nvPr>
        </p:nvPicPr>
        <p:blipFill>
          <a:blip r:embed="rId5"/>
          <a:stretch>
            <a:fillRect/>
          </a:stretch>
        </p:blipFill>
        <p:spPr>
          <a:xfrm>
            <a:off x="1640840" y="1017270"/>
            <a:ext cx="590550" cy="1471930"/>
          </a:xfrm>
          <a:prstGeom prst="rect">
            <a:avLst/>
          </a:prstGeom>
        </p:spPr>
      </p:pic>
      <p:sp>
        <p:nvSpPr>
          <p:cNvPr id="24" name="TextBox 6"/>
          <p:cNvSpPr txBox="1"/>
          <p:nvPr/>
        </p:nvSpPr>
        <p:spPr>
          <a:xfrm>
            <a:off x="4551679" y="2494280"/>
            <a:ext cx="2381885" cy="1442085"/>
          </a:xfrm>
          <a:prstGeom prst="rect">
            <a:avLst/>
          </a:prstGeom>
          <a:noFill/>
        </p:spPr>
        <p:txBody>
          <a:bodyPr wrap="square" rtlCol="0">
            <a:spAutoFit/>
          </a:bodyPr>
          <a:lstStyle/>
          <a:p>
            <a:pPr>
              <a:lnSpc>
                <a:spcPts val="4055"/>
              </a:lnSpc>
            </a:pPr>
            <a:r>
              <a:rPr lang="zh-CN" altLang="en-US" sz="900" b="1" dirty="0">
                <a:latin typeface="+mn-ea"/>
                <a:cs typeface="+mn-ea"/>
              </a:rPr>
              <a:t>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最大力值：</a:t>
            </a:r>
            <a:r>
              <a:rPr lang="en-US" altLang="zh-CN" sz="900" dirty="0">
                <a:latin typeface="+mn-ea"/>
                <a:cs typeface="+mn-ea"/>
              </a:rPr>
              <a:t>50kN</a:t>
            </a:r>
          </a:p>
          <a:p>
            <a:pPr marL="445770" indent="-445770">
              <a:lnSpc>
                <a:spcPct val="150000"/>
              </a:lnSpc>
            </a:pPr>
            <a:r>
              <a:rPr lang="en-US" altLang="zh-CN" sz="900" dirty="0">
                <a:latin typeface="+mn-ea"/>
                <a:cs typeface="+mn-ea"/>
              </a:rPr>
              <a:t>2.</a:t>
            </a:r>
            <a:r>
              <a:rPr lang="zh-CN" altLang="en-US" sz="900" dirty="0">
                <a:latin typeface="+mn-ea"/>
                <a:cs typeface="+mn-ea"/>
              </a:rPr>
              <a:t>行</a:t>
            </a:r>
            <a:r>
              <a:rPr lang="en-US" altLang="zh-CN" sz="900" dirty="0">
                <a:latin typeface="+mn-ea"/>
                <a:cs typeface="+mn-ea"/>
              </a:rPr>
              <a:t>    </a:t>
            </a:r>
            <a:r>
              <a:rPr lang="zh-CN" altLang="en-US" sz="900" dirty="0">
                <a:latin typeface="+mn-ea"/>
                <a:cs typeface="+mn-ea"/>
              </a:rPr>
              <a:t>程：</a:t>
            </a:r>
            <a:r>
              <a:rPr lang="en-US" altLang="zh-CN" sz="900" dirty="0">
                <a:latin typeface="+mn-ea"/>
                <a:cs typeface="+mn-ea"/>
              </a:rPr>
              <a:t>17mm</a:t>
            </a:r>
          </a:p>
          <a:p>
            <a:pPr marL="445770" indent="-445770">
              <a:lnSpc>
                <a:spcPct val="150000"/>
              </a:lnSpc>
            </a:pPr>
            <a:r>
              <a:rPr lang="en-US" altLang="zh-CN" sz="900" dirty="0">
                <a:latin typeface="+mn-ea"/>
                <a:cs typeface="+mn-ea"/>
              </a:rPr>
              <a:t>3.</a:t>
            </a:r>
            <a:r>
              <a:rPr lang="zh-CN" altLang="en-US" sz="900" dirty="0">
                <a:latin typeface="+mn-ea"/>
                <a:cs typeface="+mn-ea"/>
              </a:rPr>
              <a:t>力值精度：</a:t>
            </a:r>
            <a:r>
              <a:rPr lang="en-US" altLang="zh-CN" sz="900" dirty="0">
                <a:latin typeface="+mn-ea"/>
                <a:cs typeface="+mn-ea"/>
              </a:rPr>
              <a:t>0.5%</a:t>
            </a:r>
            <a:r>
              <a:rPr lang="zh-CN" altLang="en-US" sz="900" dirty="0">
                <a:latin typeface="+mn-ea"/>
                <a:cs typeface="+mn-ea"/>
              </a:rPr>
              <a:t>示值或</a:t>
            </a:r>
            <a:r>
              <a:rPr lang="en-US" altLang="zh-CN" sz="900" dirty="0">
                <a:latin typeface="+mn-ea"/>
                <a:cs typeface="+mn-ea"/>
              </a:rPr>
              <a:t>0.1FS</a:t>
            </a:r>
          </a:p>
          <a:p>
            <a:pPr marL="445770" indent="-445770">
              <a:lnSpc>
                <a:spcPct val="150000"/>
              </a:lnSpc>
            </a:pPr>
            <a:r>
              <a:rPr lang="en-US" altLang="zh-CN" sz="900" dirty="0">
                <a:latin typeface="+mn-ea"/>
                <a:cs typeface="+mn-ea"/>
              </a:rPr>
              <a:t>4.</a:t>
            </a:r>
            <a:r>
              <a:rPr lang="zh-CN" altLang="en-US" sz="900" dirty="0">
                <a:latin typeface="+mn-ea"/>
                <a:cs typeface="+mn-ea"/>
              </a:rPr>
              <a:t>速度范围：</a:t>
            </a:r>
            <a:r>
              <a:rPr lang="en-US" altLang="zh-CN" sz="900" dirty="0">
                <a:latin typeface="+mn-ea"/>
                <a:cs typeface="+mn-ea"/>
              </a:rPr>
              <a:t>0.01</a:t>
            </a:r>
            <a:r>
              <a:rPr lang="zh-CN" altLang="en-US" sz="900" dirty="0">
                <a:latin typeface="+mn-ea"/>
                <a:cs typeface="+mn-ea"/>
                <a:sym typeface="+mn-ea"/>
              </a:rPr>
              <a:t>～</a:t>
            </a:r>
            <a:r>
              <a:rPr lang="en-US" altLang="zh-CN" sz="900" dirty="0">
                <a:latin typeface="+mn-ea"/>
                <a:cs typeface="+mn-ea"/>
              </a:rPr>
              <a:t>2mm/min</a:t>
            </a:r>
            <a:endParaRPr lang="zh-CN" altLang="en-US" sz="900" dirty="0">
              <a:latin typeface="+mn-ea"/>
              <a:cs typeface="+mn-ea"/>
              <a:sym typeface="+mn-ea"/>
            </a:endParaRPr>
          </a:p>
        </p:txBody>
      </p:sp>
      <p:sp>
        <p:nvSpPr>
          <p:cNvPr id="28" name="矩形 27"/>
          <p:cNvSpPr/>
          <p:nvPr/>
        </p:nvSpPr>
        <p:spPr>
          <a:xfrm>
            <a:off x="755501" y="2822102"/>
            <a:ext cx="3600400" cy="1367747"/>
          </a:xfrm>
          <a:prstGeom prst="rect">
            <a:avLst/>
          </a:prstGeom>
        </p:spPr>
        <p:txBody>
          <a:bodyPr wrap="square">
            <a:spAutoFit/>
          </a:bodyPr>
          <a:lstStyle/>
          <a:p>
            <a:pPr algn="just">
              <a:lnSpc>
                <a:spcPct val="150000"/>
              </a:lnSpc>
            </a:pPr>
            <a:r>
              <a:rPr lang="en-US" altLang="zh-CN" sz="900" kern="100" dirty="0" err="1">
                <a:latin typeface="+mn-ea"/>
                <a:cs typeface="Times New Roman" panose="02020603050405020304"/>
                <a:sym typeface="+mn-ea"/>
              </a:rPr>
              <a:t>此机型</a:t>
            </a:r>
            <a:r>
              <a:rPr lang="zh-CN" altLang="en-US" sz="900" kern="100" dirty="0">
                <a:latin typeface="+mn-ea"/>
                <a:cs typeface="Times New Roman" panose="02020603050405020304"/>
                <a:sym typeface="+mn-ea"/>
              </a:rPr>
              <a:t>承载通较细，具有超高分辨率；</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只适合扩展通气式环境模块。</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可以实现金属及各种复合材料的拉伸、压缩、弯曲、剪切等试验。</a:t>
            </a:r>
            <a:endParaRPr lang="en-US" altLang="zh-CN" sz="900" kern="100" dirty="0">
              <a:latin typeface="+mn-ea"/>
              <a:cs typeface="Times New Roman" panose="02020603050405020304"/>
              <a:sym typeface="+mn-ea"/>
            </a:endParaRPr>
          </a:p>
          <a:p>
            <a:pPr algn="just">
              <a:lnSpc>
                <a:spcPct val="150000"/>
              </a:lnSpc>
            </a:pPr>
            <a:endParaRPr lang="en-US" altLang="zh-CN" sz="900" kern="100" dirty="0">
              <a:latin typeface="+mn-ea"/>
              <a:cs typeface="Times New Roman" panose="02020603050405020304"/>
              <a:sym typeface="+mn-ea"/>
            </a:endParaRPr>
          </a:p>
          <a:p>
            <a:pPr algn="just">
              <a:lnSpc>
                <a:spcPct val="150000"/>
              </a:lnSpc>
            </a:pPr>
            <a:endParaRPr lang="en-US" altLang="zh-CN" sz="900" kern="100" dirty="0">
              <a:latin typeface="+mn-ea"/>
              <a:cs typeface="Times New Roman" panose="02020603050405020304"/>
              <a:sym typeface="+mn-ea"/>
            </a:endParaRPr>
          </a:p>
          <a:p>
            <a:pPr algn="just">
              <a:lnSpc>
                <a:spcPct val="150000"/>
              </a:lnSpc>
            </a:pPr>
            <a:endParaRPr lang="en-US" altLang="zh-CN" sz="1215" kern="100" dirty="0">
              <a:latin typeface="+mn-ea"/>
              <a:cs typeface="Times New Roman" panose="02020603050405020304"/>
            </a:endParaRPr>
          </a:p>
        </p:txBody>
      </p:sp>
      <p:graphicFrame>
        <p:nvGraphicFramePr>
          <p:cNvPr id="54" name="表格 53"/>
          <p:cNvGraphicFramePr/>
          <p:nvPr>
            <p:custDataLst>
              <p:tags r:id="rId2"/>
            </p:custDataLst>
            <p:extLst>
              <p:ext uri="{D42A27DB-BD31-4B8C-83A1-F6EECF244321}">
                <p14:modId xmlns:p14="http://schemas.microsoft.com/office/powerpoint/2010/main" val="475724255"/>
              </p:ext>
            </p:extLst>
          </p:nvPr>
        </p:nvGraphicFramePr>
        <p:xfrm>
          <a:off x="539750" y="3978216"/>
          <a:ext cx="6408713" cy="2807856"/>
        </p:xfrm>
        <a:graphic>
          <a:graphicData uri="http://schemas.openxmlformats.org/drawingml/2006/table">
            <a:tbl>
              <a:tblPr firstRow="1" bandRow="1">
                <a:tableStyleId>{616DA210-FB5B-4158-B5E0-FEB733F419BA}</a:tableStyleId>
              </a:tblPr>
              <a:tblGrid>
                <a:gridCol w="814761">
                  <a:extLst>
                    <a:ext uri="{9D8B030D-6E8A-4147-A177-3AD203B41FA5}">
                      <a16:colId xmlns:a16="http://schemas.microsoft.com/office/drawing/2014/main" val="20000"/>
                    </a:ext>
                  </a:extLst>
                </a:gridCol>
                <a:gridCol w="443156">
                  <a:extLst>
                    <a:ext uri="{9D8B030D-6E8A-4147-A177-3AD203B41FA5}">
                      <a16:colId xmlns:a16="http://schemas.microsoft.com/office/drawing/2014/main" val="20001"/>
                    </a:ext>
                  </a:extLst>
                </a:gridCol>
                <a:gridCol w="852833">
                  <a:extLst>
                    <a:ext uri="{9D8B030D-6E8A-4147-A177-3AD203B41FA5}">
                      <a16:colId xmlns:a16="http://schemas.microsoft.com/office/drawing/2014/main" val="20002"/>
                    </a:ext>
                  </a:extLst>
                </a:gridCol>
                <a:gridCol w="769809">
                  <a:extLst>
                    <a:ext uri="{9D8B030D-6E8A-4147-A177-3AD203B41FA5}">
                      <a16:colId xmlns:a16="http://schemas.microsoft.com/office/drawing/2014/main" val="20003"/>
                    </a:ext>
                  </a:extLst>
                </a:gridCol>
                <a:gridCol w="630021">
                  <a:extLst>
                    <a:ext uri="{9D8B030D-6E8A-4147-A177-3AD203B41FA5}">
                      <a16:colId xmlns:a16="http://schemas.microsoft.com/office/drawing/2014/main" val="20004"/>
                    </a:ext>
                  </a:extLst>
                </a:gridCol>
                <a:gridCol w="520977">
                  <a:extLst>
                    <a:ext uri="{9D8B030D-6E8A-4147-A177-3AD203B41FA5}">
                      <a16:colId xmlns:a16="http://schemas.microsoft.com/office/drawing/2014/main" val="20005"/>
                    </a:ext>
                  </a:extLst>
                </a:gridCol>
                <a:gridCol w="411517">
                  <a:extLst>
                    <a:ext uri="{9D8B030D-6E8A-4147-A177-3AD203B41FA5}">
                      <a16:colId xmlns:a16="http://schemas.microsoft.com/office/drawing/2014/main" val="20006"/>
                    </a:ext>
                  </a:extLst>
                </a:gridCol>
                <a:gridCol w="438158">
                  <a:extLst>
                    <a:ext uri="{9D8B030D-6E8A-4147-A177-3AD203B41FA5}">
                      <a16:colId xmlns:a16="http://schemas.microsoft.com/office/drawing/2014/main" val="20007"/>
                    </a:ext>
                  </a:extLst>
                </a:gridCol>
                <a:gridCol w="534203">
                  <a:extLst>
                    <a:ext uri="{9D8B030D-6E8A-4147-A177-3AD203B41FA5}">
                      <a16:colId xmlns:a16="http://schemas.microsoft.com/office/drawing/2014/main" val="20008"/>
                    </a:ext>
                  </a:extLst>
                </a:gridCol>
                <a:gridCol w="497844">
                  <a:extLst>
                    <a:ext uri="{9D8B030D-6E8A-4147-A177-3AD203B41FA5}">
                      <a16:colId xmlns:a16="http://schemas.microsoft.com/office/drawing/2014/main" val="20009"/>
                    </a:ext>
                  </a:extLst>
                </a:gridCol>
                <a:gridCol w="495434">
                  <a:extLst>
                    <a:ext uri="{9D8B030D-6E8A-4147-A177-3AD203B41FA5}">
                      <a16:colId xmlns:a16="http://schemas.microsoft.com/office/drawing/2014/main" val="20010"/>
                    </a:ext>
                  </a:extLst>
                </a:gridCol>
              </a:tblGrid>
              <a:tr h="332105">
                <a:tc gridSpan="11">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71145">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a:sym typeface="+mn-ea"/>
                        </a:rPr>
                        <a:t>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底座</a:t>
                      </a:r>
                      <a:endParaRPr lang="en-US" altLang="zh-CN" sz="900" b="1" dirty="0">
                        <a:sym typeface="+mn-ea"/>
                      </a:endParaRPr>
                    </a:p>
                    <a:p>
                      <a:pPr algn="ctr">
                        <a:buNone/>
                      </a:pPr>
                      <a:r>
                        <a:rPr lang="zh-CN" altLang="en-US" sz="900" b="1" dirty="0">
                          <a:sym typeface="+mn-ea"/>
                        </a:rPr>
                        <a:t>外径</a:t>
                      </a:r>
                      <a:r>
                        <a:rPr lang="zh-CN" altLang="en-US" sz="900"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altLang="en-US" sz="900" b="1" dirty="0">
                          <a:sym typeface="+mn-ea"/>
                        </a:rPr>
                        <a:t>承载筒</a:t>
                      </a:r>
                      <a:endParaRPr lang="en-US" altLang="zh-CN" sz="900" b="1" dirty="0">
                        <a:sym typeface="+mn-ea"/>
                      </a:endParaRPr>
                    </a:p>
                    <a:p>
                      <a:pPr algn="ctr">
                        <a:buNone/>
                      </a:pPr>
                      <a:r>
                        <a:rPr lang="zh-CN" altLang="en-US" sz="900" b="1" dirty="0">
                          <a:sym typeface="+mn-ea"/>
                        </a:rPr>
                        <a:t>外径</a:t>
                      </a:r>
                      <a:r>
                        <a:rPr lang="zh-CN" altLang="en-US" sz="900" b="1"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p>
                      <a:pPr algn="ctr">
                        <a:buNone/>
                      </a:pPr>
                      <a:r>
                        <a:rPr lang="zh-CN" altLang="en-US" sz="900" b="1" dirty="0">
                          <a:sym typeface="+mn-ea"/>
                        </a:rPr>
                        <a:t>可定制</a:t>
                      </a:r>
                    </a:p>
                  </a:txBody>
                  <a:tcPr marL="64657" marR="64657" marT="32328" marB="32328" anchor="ctr"/>
                </a:tc>
                <a:tc rowSpan="2">
                  <a:txBody>
                    <a:bodyPr/>
                    <a:lstStyle/>
                    <a:p>
                      <a:pPr algn="ctr">
                        <a:buNone/>
                      </a:pPr>
                      <a:r>
                        <a:rPr lang="zh-CN" altLang="en-US" sz="900" b="1">
                          <a:latin typeface="+mn-ea"/>
                          <a:sym typeface="+mn-ea"/>
                        </a:rPr>
                        <a:t>总量（</a:t>
                      </a:r>
                      <a:r>
                        <a:rPr lang="en-US" altLang="zh-CN" sz="900" b="1">
                          <a:latin typeface="+mn-ea"/>
                          <a:sym typeface="+mn-ea"/>
                        </a:rPr>
                        <a:t>kg</a:t>
                      </a:r>
                      <a:r>
                        <a:rPr lang="zh-CN" altLang="en-US" sz="900" b="1">
                          <a:latin typeface="+mn-ea"/>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3">
                  <a:txBody>
                    <a:bodyPr/>
                    <a:lstStyle/>
                    <a:p>
                      <a:pPr algn="ctr">
                        <a:buNone/>
                      </a:pPr>
                      <a:r>
                        <a:rPr lang="zh-CN" altLang="en-US" sz="900" b="1">
                          <a:sym typeface="+mn-ea"/>
                        </a:rPr>
                        <a:t>扩展模块</a:t>
                      </a:r>
                      <a:endParaRPr lang="zh-CN" altLang="en-US" sz="900" b="1">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307340">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a:latin typeface="+mn-ea"/>
                          <a:sym typeface="+mn-ea"/>
                        </a:rPr>
                        <a:t>中子衍射</a:t>
                      </a:r>
                    </a:p>
                  </a:txBody>
                  <a:tcPr marL="64657" marR="64657" marT="32328" marB="32328" anchor="ctr"/>
                </a:tc>
                <a:tc>
                  <a:txBody>
                    <a:bodyPr/>
                    <a:lstStyle/>
                    <a:p>
                      <a:pPr algn="ctr">
                        <a:buNone/>
                      </a:pPr>
                      <a:r>
                        <a:rPr lang="zh-CN" altLang="en-US" sz="900" b="1">
                          <a:sym typeface="+mn-ea"/>
                        </a:rPr>
                        <a:t>通气式高低温</a:t>
                      </a:r>
                      <a:endParaRPr lang="zh-CN" altLang="en-US" sz="900" b="1">
                        <a:latin typeface="+mn-ea"/>
                        <a:sym typeface="+mn-ea"/>
                      </a:endParaRPr>
                    </a:p>
                  </a:txBody>
                  <a:tcPr marL="64657" marR="64657" marT="32328" marB="32328" anchor="ctr"/>
                </a:tc>
                <a:tc>
                  <a:txBody>
                    <a:bodyPr/>
                    <a:lstStyle/>
                    <a:p>
                      <a:pPr algn="ctr">
                        <a:buNone/>
                      </a:pPr>
                      <a:r>
                        <a:rPr lang="zh-CN" altLang="en-US" sz="900" b="1" dirty="0">
                          <a:sym typeface="+mn-ea"/>
                        </a:rPr>
                        <a:t>通电热传导式高低温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latin typeface="+mn-ea"/>
                          <a:sym typeface="+mn-ea"/>
                        </a:rPr>
                        <a:t>试样直接通电</a:t>
                      </a:r>
                    </a:p>
                  </a:txBody>
                  <a:tcPr marL="64657" marR="64657" marT="32328" marB="32328" anchor="ctr"/>
                </a:tc>
                <a:extLst>
                  <a:ext uri="{0D108BD9-81ED-4DB2-BD59-A6C34878D82A}">
                    <a16:rowId xmlns:a16="http://schemas.microsoft.com/office/drawing/2014/main" val="10002"/>
                  </a:ext>
                </a:extLst>
              </a:tr>
              <a:tr h="269240">
                <a:tc>
                  <a:txBody>
                    <a:bodyPr/>
                    <a:lstStyle/>
                    <a:p>
                      <a:pPr algn="l">
                        <a:buClrTx/>
                        <a:buSzTx/>
                        <a:buFontTx/>
                        <a:buNone/>
                      </a:pPr>
                      <a:r>
                        <a:rPr lang="en-US" altLang="zh-CN" sz="900" b="1" dirty="0">
                          <a:sym typeface="+mn-ea"/>
                        </a:rPr>
                        <a:t>CT</a:t>
                      </a:r>
                      <a:r>
                        <a:rPr lang="en-US" sz="900" b="1" dirty="0">
                          <a:sym typeface="+mn-ea"/>
                        </a:rPr>
                        <a:t>300D-Tg</a:t>
                      </a:r>
                    </a:p>
                  </a:txBody>
                  <a:tcPr marL="64657" marR="64657" marT="32328" marB="32328" anchor="ctr"/>
                </a:tc>
                <a:tc>
                  <a:txBody>
                    <a:bodyPr/>
                    <a:lstStyle/>
                    <a:p>
                      <a:pPr algn="ctr">
                        <a:buNone/>
                      </a:pPr>
                      <a:r>
                        <a:rPr lang="en-US" altLang="zh-CN" sz="900" b="0" dirty="0">
                          <a:sym typeface="+mn-ea"/>
                        </a:rPr>
                        <a:t>500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115</a:t>
                      </a:r>
                      <a:r>
                        <a:rPr lang="zh-CN" altLang="en-US" sz="900" dirty="0">
                          <a:latin typeface="+mn-ea"/>
                          <a:sym typeface="+mn-ea"/>
                        </a:rPr>
                        <a:t>×</a:t>
                      </a:r>
                      <a:r>
                        <a:rPr lang="en-US" altLang="zh-CN" sz="900" dirty="0">
                          <a:latin typeface="+mn-ea"/>
                          <a:sym typeface="+mn-ea"/>
                        </a:rPr>
                        <a:t>150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25</a:t>
                      </a:r>
                      <a:r>
                        <a:rPr lang="zh-CN" altLang="en-US" sz="900" dirty="0">
                          <a:latin typeface="+mn-ea"/>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b="0">
                          <a:latin typeface="+mn-ea"/>
                          <a:sym typeface="+mn-ea"/>
                        </a:rPr>
                        <a:t>3.0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269240">
                <a:tc>
                  <a:txBody>
                    <a:bodyPr/>
                    <a:lstStyle/>
                    <a:p>
                      <a:pPr algn="l">
                        <a:buNone/>
                      </a:pPr>
                      <a:r>
                        <a:rPr lang="en-US" altLang="zh-CN" sz="900" b="1" dirty="0">
                          <a:sym typeface="+mn-ea"/>
                        </a:rPr>
                        <a:t>CT</a:t>
                      </a:r>
                      <a:r>
                        <a:rPr lang="en-US" sz="900" b="1" dirty="0">
                          <a:sym typeface="+mn-ea"/>
                        </a:rPr>
                        <a:t>1000D-Tg</a:t>
                      </a:r>
                      <a:endParaRPr lang="zh-CN" altLang="en-US" sz="900" b="1" dirty="0">
                        <a:latin typeface="+mn-ea"/>
                        <a:sym typeface="+mn-ea"/>
                      </a:endParaRPr>
                    </a:p>
                  </a:txBody>
                  <a:tcPr marL="64657" marR="64657" marT="32328" marB="32328" anchor="ctr"/>
                </a:tc>
                <a:tc>
                  <a:txBody>
                    <a:bodyPr/>
                    <a:lstStyle/>
                    <a:p>
                      <a:pPr algn="ctr">
                        <a:buNone/>
                      </a:pPr>
                      <a:r>
                        <a:rPr lang="en-US" altLang="en-US" sz="900" b="0" dirty="0">
                          <a:sym typeface="+mn-ea"/>
                        </a:rPr>
                        <a:t>1k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φ99</a:t>
                      </a:r>
                      <a:r>
                        <a:rPr lang="zh-CN" altLang="en-US" sz="900" dirty="0">
                          <a:latin typeface="+mn-ea"/>
                          <a:sym typeface="+mn-ea"/>
                        </a:rPr>
                        <a:t>×</a:t>
                      </a:r>
                      <a:r>
                        <a:rPr lang="en-US" altLang="zh-CN" sz="900" dirty="0">
                          <a:latin typeface="+mn-ea"/>
                          <a:sym typeface="+mn-ea"/>
                        </a:rPr>
                        <a:t>180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30</a:t>
                      </a:r>
                      <a:r>
                        <a:rPr lang="zh-CN" altLang="en-US" sz="900" dirty="0">
                          <a:latin typeface="+mn-ea"/>
                          <a:sym typeface="+mn-ea"/>
                        </a:rPr>
                        <a:t>×</a:t>
                      </a:r>
                      <a:r>
                        <a:rPr lang="en-US" altLang="zh-CN" sz="900" dirty="0">
                          <a:latin typeface="+mn-ea"/>
                          <a:sym typeface="+mn-ea"/>
                        </a:rPr>
                        <a:t>195</a:t>
                      </a:r>
                      <a:endParaRPr lang="en-US" altLang="zh-CN" sz="900" b="0" dirty="0">
                        <a:latin typeface="+mn-ea"/>
                        <a:sym typeface="+mn-ea"/>
                      </a:endParaRPr>
                    </a:p>
                  </a:txBody>
                  <a:tcPr marL="64657" marR="64657" marT="32328" marB="32328" anchor="ctr"/>
                </a:tc>
                <a:tc>
                  <a:txBody>
                    <a:bodyPr/>
                    <a:lstStyle/>
                    <a:p>
                      <a:pPr algn="ctr">
                        <a:buNone/>
                      </a:pPr>
                      <a:r>
                        <a:rPr lang="en-US" altLang="zh-CN" sz="900" b="0">
                          <a:latin typeface="+mn-ea"/>
                          <a:sym typeface="+mn-ea"/>
                        </a:rPr>
                        <a:t>3.5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en-US" sz="900" b="0" dirty="0">
                        <a:latin typeface="+mn-ea"/>
                        <a:sym typeface="+mn-ea"/>
                      </a:endParaRPr>
                    </a:p>
                  </a:txBody>
                  <a:tcPr marL="64657" marR="64657" marT="32328" marB="32328" anchor="ctr"/>
                </a:tc>
                <a:extLst>
                  <a:ext uri="{0D108BD9-81ED-4DB2-BD59-A6C34878D82A}">
                    <a16:rowId xmlns:a16="http://schemas.microsoft.com/office/drawing/2014/main" val="2864080184"/>
                  </a:ext>
                </a:extLst>
              </a:tr>
              <a:tr h="283210">
                <a:tc>
                  <a:txBody>
                    <a:bodyPr/>
                    <a:lstStyle/>
                    <a:p>
                      <a:pPr algn="l">
                        <a:buNone/>
                      </a:pPr>
                      <a:r>
                        <a:rPr lang="en-US" altLang="zh-CN" sz="900" b="1" dirty="0">
                          <a:sym typeface="+mn-ea"/>
                        </a:rPr>
                        <a:t>CT</a:t>
                      </a:r>
                      <a:r>
                        <a:rPr lang="en-US" sz="900" b="1" dirty="0">
                          <a:sym typeface="+mn-ea"/>
                        </a:rPr>
                        <a:t>2000D-Tg</a:t>
                      </a:r>
                      <a:endParaRPr lang="zh-CN" altLang="en-US" sz="900" b="1" dirty="0">
                        <a:latin typeface="+mn-ea"/>
                        <a:sym typeface="+mn-ea"/>
                      </a:endParaRPr>
                    </a:p>
                  </a:txBody>
                  <a:tcPr marL="64657" marR="64657" marT="32328" marB="32328" anchor="ctr"/>
                </a:tc>
                <a:tc>
                  <a:txBody>
                    <a:bodyPr/>
                    <a:lstStyle/>
                    <a:p>
                      <a:pPr algn="ctr">
                        <a:buNone/>
                      </a:pPr>
                      <a:r>
                        <a:rPr lang="en-US" altLang="en-US" sz="900" b="0" dirty="0">
                          <a:sym typeface="+mn-ea"/>
                        </a:rPr>
                        <a:t>2k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99</a:t>
                      </a:r>
                      <a:r>
                        <a:rPr lang="zh-CN" altLang="en-US" sz="900" dirty="0">
                          <a:latin typeface="+mn-ea"/>
                          <a:sym typeface="+mn-ea"/>
                        </a:rPr>
                        <a:t>×</a:t>
                      </a:r>
                      <a:r>
                        <a:rPr lang="en-US" altLang="zh-CN" sz="900" dirty="0">
                          <a:latin typeface="+mn-ea"/>
                          <a:sym typeface="+mn-ea"/>
                        </a:rPr>
                        <a:t>190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35</a:t>
                      </a:r>
                      <a:r>
                        <a:rPr lang="zh-CN" altLang="en-US" sz="900" dirty="0">
                          <a:latin typeface="+mn-ea"/>
                          <a:sym typeface="+mn-ea"/>
                        </a:rPr>
                        <a:t>×</a:t>
                      </a:r>
                      <a:r>
                        <a:rPr lang="en-US" altLang="zh-CN" sz="900" dirty="0">
                          <a:latin typeface="+mn-ea"/>
                          <a:sym typeface="+mn-ea"/>
                        </a:rPr>
                        <a:t>215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3.8</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en-US"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83210">
                <a:tc>
                  <a:txBody>
                    <a:bodyPr/>
                    <a:lstStyle/>
                    <a:p>
                      <a:pPr algn="l">
                        <a:buClrTx/>
                        <a:buSzTx/>
                        <a:buFontTx/>
                        <a:buNone/>
                      </a:pPr>
                      <a:r>
                        <a:rPr lang="en-US" altLang="zh-CN" sz="900" b="1" dirty="0">
                          <a:sym typeface="+mn-ea"/>
                        </a:rPr>
                        <a:t>CT</a:t>
                      </a:r>
                      <a:r>
                        <a:rPr lang="en-US" sz="900" b="1" dirty="0">
                          <a:sym typeface="+mn-ea"/>
                        </a:rPr>
                        <a:t>500D-Tg</a:t>
                      </a:r>
                    </a:p>
                  </a:txBody>
                  <a:tcPr marL="64657" marR="64657" marT="32328" marB="32328" anchor="ctr"/>
                </a:tc>
                <a:tc>
                  <a:txBody>
                    <a:bodyPr/>
                    <a:lstStyle/>
                    <a:p>
                      <a:pPr algn="ctr">
                        <a:buNone/>
                      </a:pPr>
                      <a:r>
                        <a:rPr lang="en-US" altLang="zh-CN" sz="900" dirty="0">
                          <a:sym typeface="+mn-ea"/>
                        </a:rPr>
                        <a:t>5k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99</a:t>
                      </a:r>
                      <a:r>
                        <a:rPr lang="zh-CN" altLang="en-US" sz="900" dirty="0">
                          <a:latin typeface="+mn-ea"/>
                          <a:sym typeface="+mn-ea"/>
                        </a:rPr>
                        <a:t>×</a:t>
                      </a:r>
                      <a:r>
                        <a:rPr lang="en-US" altLang="zh-CN" sz="900" dirty="0">
                          <a:latin typeface="+mn-ea"/>
                          <a:sym typeface="+mn-ea"/>
                        </a:rPr>
                        <a:t>205</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40</a:t>
                      </a:r>
                      <a:r>
                        <a:rPr lang="zh-CN" altLang="en-US" sz="900" dirty="0">
                          <a:latin typeface="+mn-ea"/>
                          <a:sym typeface="+mn-ea"/>
                        </a:rPr>
                        <a:t>×</a:t>
                      </a:r>
                      <a:r>
                        <a:rPr lang="en-US" altLang="zh-CN" sz="900" dirty="0">
                          <a:latin typeface="+mn-ea"/>
                          <a:sym typeface="+mn-ea"/>
                        </a:rPr>
                        <a:t>225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4.0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83845">
                <a:tc>
                  <a:txBody>
                    <a:bodyPr/>
                    <a:lstStyle/>
                    <a:p>
                      <a:pPr algn="l">
                        <a:buClrTx/>
                        <a:buSzTx/>
                        <a:buFontTx/>
                        <a:buNone/>
                      </a:pPr>
                      <a:r>
                        <a:rPr lang="en-US" altLang="zh-CN" sz="900" b="1" dirty="0">
                          <a:sym typeface="+mn-ea"/>
                        </a:rPr>
                        <a:t>CT</a:t>
                      </a:r>
                      <a:r>
                        <a:rPr lang="en-US" sz="900" b="1" dirty="0">
                          <a:sym typeface="+mn-ea"/>
                        </a:rPr>
                        <a:t>20000D-Tg</a:t>
                      </a:r>
                    </a:p>
                  </a:txBody>
                  <a:tcPr marL="64657" marR="64657" marT="32328" marB="32328" anchor="ctr"/>
                </a:tc>
                <a:tc>
                  <a:txBody>
                    <a:bodyPr/>
                    <a:lstStyle/>
                    <a:p>
                      <a:pPr algn="ctr">
                        <a:buNone/>
                      </a:pPr>
                      <a:r>
                        <a:rPr lang="en-US" altLang="zh-CN" sz="900" b="0" dirty="0">
                          <a:sym typeface="+mn-ea"/>
                        </a:rPr>
                        <a:t>20k</a:t>
                      </a:r>
                      <a:endParaRPr 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115</a:t>
                      </a:r>
                      <a:r>
                        <a:rPr lang="zh-CN" altLang="en-US" sz="900" dirty="0">
                          <a:latin typeface="+mn-ea"/>
                          <a:sym typeface="+mn-ea"/>
                        </a:rPr>
                        <a:t>×</a:t>
                      </a:r>
                      <a:r>
                        <a:rPr lang="en-US" altLang="zh-CN" sz="900" dirty="0">
                          <a:latin typeface="+mn-ea"/>
                          <a:sym typeface="+mn-ea"/>
                        </a:rPr>
                        <a:t>256</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50</a:t>
                      </a:r>
                      <a:r>
                        <a:rPr lang="zh-CN" altLang="en-US" sz="900" dirty="0">
                          <a:latin typeface="+mn-ea"/>
                          <a:sym typeface="+mn-ea"/>
                        </a:rPr>
                        <a:t>× </a:t>
                      </a:r>
                      <a:r>
                        <a:rPr lang="en-US" altLang="zh-CN" sz="900" dirty="0">
                          <a:latin typeface="+mn-ea"/>
                          <a:sym typeface="+mn-ea"/>
                        </a:rPr>
                        <a:t>235</a:t>
                      </a:r>
                      <a:endParaRPr lang="en-US" altLang="zh-CN" sz="900" b="0" dirty="0">
                        <a:latin typeface="+mn-ea"/>
                        <a:sym typeface="+mn-ea"/>
                      </a:endParaRPr>
                    </a:p>
                  </a:txBody>
                  <a:tcPr marL="64657" marR="64657" marT="32328" marB="32328" anchor="ctr"/>
                </a:tc>
                <a:tc>
                  <a:txBody>
                    <a:bodyPr/>
                    <a:lstStyle/>
                    <a:p>
                      <a:pPr algn="ctr">
                        <a:buNone/>
                      </a:pPr>
                      <a:r>
                        <a:rPr lang="en-US" altLang="zh-CN" sz="900" b="0">
                          <a:latin typeface="+mn-ea"/>
                          <a:sym typeface="+mn-ea"/>
                        </a:rPr>
                        <a:t>4.5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r h="339725">
                <a:tc>
                  <a:txBody>
                    <a:bodyPr/>
                    <a:lstStyle/>
                    <a:p>
                      <a:pPr algn="l">
                        <a:buClrTx/>
                        <a:buSzTx/>
                        <a:buFontTx/>
                        <a:buNone/>
                      </a:pPr>
                      <a:r>
                        <a:rPr lang="en-US" altLang="zh-CN" sz="900" b="1" dirty="0">
                          <a:sym typeface="+mn-ea"/>
                        </a:rPr>
                        <a:t>CT</a:t>
                      </a:r>
                      <a:r>
                        <a:rPr lang="en-US" altLang="en-US" sz="900" b="1" dirty="0">
                          <a:sym typeface="+mn-ea"/>
                        </a:rPr>
                        <a:t>50000</a:t>
                      </a:r>
                      <a:r>
                        <a:rPr lang="en-US" sz="900" b="1" dirty="0">
                          <a:sym typeface="+mn-ea"/>
                        </a:rPr>
                        <a:t>D-Tg</a:t>
                      </a:r>
                      <a:endParaRPr lang="en-US" altLang="en-US" sz="900" b="1" dirty="0">
                        <a:sym typeface="+mn-ea"/>
                      </a:endParaRPr>
                    </a:p>
                  </a:txBody>
                  <a:tcPr marL="64657" marR="64657" marT="32328" marB="32328" anchor="ctr"/>
                </a:tc>
                <a:tc>
                  <a:txBody>
                    <a:bodyPr/>
                    <a:lstStyle/>
                    <a:p>
                      <a:pPr algn="ctr">
                        <a:buClrTx/>
                        <a:buSzTx/>
                        <a:buFontTx/>
                        <a:buNone/>
                      </a:pPr>
                      <a:r>
                        <a:rPr lang="en-US" altLang="zh-CN" sz="900" b="0" dirty="0">
                          <a:sym typeface="+mn-ea"/>
                        </a:rPr>
                        <a:t>50k</a:t>
                      </a:r>
                    </a:p>
                  </a:txBody>
                  <a:tcPr marL="64657" marR="64657" marT="32328" marB="32328" anchor="ctr"/>
                </a:tc>
                <a:tc>
                  <a:txBody>
                    <a:bodyPr/>
                    <a:lstStyle/>
                    <a:p>
                      <a:pPr algn="ctr">
                        <a:buNone/>
                      </a:pPr>
                      <a:r>
                        <a:rPr lang="en-US" altLang="zh-CN" sz="900" dirty="0">
                          <a:latin typeface="+mn-ea"/>
                          <a:cs typeface="+mn-ea"/>
                          <a:sym typeface="+mn-ea"/>
                        </a:rPr>
                        <a:t>φ125</a:t>
                      </a:r>
                      <a:r>
                        <a:rPr lang="zh-CN" altLang="en-US" sz="900" dirty="0">
                          <a:latin typeface="+mn-ea"/>
                          <a:sym typeface="+mn-ea"/>
                        </a:rPr>
                        <a:t>×</a:t>
                      </a:r>
                      <a:r>
                        <a:rPr lang="en-US" altLang="zh-CN" sz="900" dirty="0">
                          <a:latin typeface="+mn-ea"/>
                          <a:sym typeface="+mn-ea"/>
                        </a:rPr>
                        <a:t>286</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60</a:t>
                      </a:r>
                      <a:r>
                        <a:rPr lang="zh-CN" altLang="en-US" sz="900" dirty="0">
                          <a:latin typeface="+mn-ea"/>
                          <a:sym typeface="+mn-ea"/>
                        </a:rPr>
                        <a:t>× </a:t>
                      </a:r>
                      <a:r>
                        <a:rPr lang="en-US" altLang="zh-CN" sz="900" dirty="0">
                          <a:latin typeface="+mn-ea"/>
                          <a:sym typeface="+mn-ea"/>
                        </a:rPr>
                        <a:t>255</a:t>
                      </a:r>
                      <a:endParaRPr lang="en-US" altLang="zh-CN" sz="900" b="0" dirty="0">
                        <a:latin typeface="+mn-ea"/>
                        <a:sym typeface="+mn-ea"/>
                      </a:endParaRPr>
                    </a:p>
                  </a:txBody>
                  <a:tcPr marL="64657" marR="64657" marT="32328" marB="32328" anchor="ctr"/>
                </a:tc>
                <a:tc>
                  <a:txBody>
                    <a:bodyPr/>
                    <a:lstStyle/>
                    <a:p>
                      <a:pPr algn="ctr">
                        <a:buNone/>
                      </a:pPr>
                      <a:r>
                        <a:rPr lang="en-US" altLang="zh-CN" sz="900" b="0">
                          <a:latin typeface="+mn-ea"/>
                          <a:sym typeface="+mn-ea"/>
                        </a:rPr>
                        <a:t>5.8</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tc>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7"/>
                  </a:ext>
                </a:extLst>
              </a:tr>
            </a:tbl>
          </a:graphicData>
        </a:graphic>
      </p:graphicFrame>
      <p:pic>
        <p:nvPicPr>
          <p:cNvPr id="2" name="图片 1"/>
          <p:cNvPicPr>
            <a:picLocks noChangeAspect="1"/>
          </p:cNvPicPr>
          <p:nvPr/>
        </p:nvPicPr>
        <p:blipFill>
          <a:blip r:embed="rId6"/>
          <a:stretch>
            <a:fillRect/>
          </a:stretch>
        </p:blipFill>
        <p:spPr>
          <a:xfrm>
            <a:off x="5420995" y="787718"/>
            <a:ext cx="643255" cy="1790700"/>
          </a:xfrm>
          <a:prstGeom prst="rect">
            <a:avLst/>
          </a:prstGeom>
        </p:spPr>
      </p:pic>
      <p:sp>
        <p:nvSpPr>
          <p:cNvPr id="4" name="文本框 3"/>
          <p:cNvSpPr txBox="1"/>
          <p:nvPr/>
        </p:nvSpPr>
        <p:spPr>
          <a:xfrm>
            <a:off x="531331" y="6919270"/>
            <a:ext cx="2053590" cy="414020"/>
          </a:xfrm>
          <a:prstGeom prst="rect">
            <a:avLst/>
          </a:prstGeom>
          <a:noFill/>
        </p:spPr>
        <p:txBody>
          <a:bodyPr wrap="square" rtlCol="0">
            <a:spAutoFit/>
          </a:bodyPr>
          <a:lstStyle/>
          <a:p>
            <a:pPr algn="just">
              <a:lnSpc>
                <a:spcPct val="150000"/>
              </a:lnSpc>
            </a:pPr>
            <a:r>
              <a:rPr lang="zh-CN" sz="1400" b="1" kern="100" dirty="0">
                <a:latin typeface="+mn-ea"/>
                <a:cs typeface="Times New Roman" panose="02020603050405020304"/>
                <a:sym typeface="+mn-ea"/>
              </a:rPr>
              <a:t>与工业</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集成应用</a:t>
            </a:r>
          </a:p>
        </p:txBody>
      </p:sp>
      <p:pic>
        <p:nvPicPr>
          <p:cNvPr id="12" name="图片 11"/>
          <p:cNvPicPr>
            <a:picLocks noChangeAspect="1"/>
          </p:cNvPicPr>
          <p:nvPr/>
        </p:nvPicPr>
        <p:blipFill>
          <a:blip r:embed="rId7"/>
          <a:stretch>
            <a:fillRect/>
          </a:stretch>
        </p:blipFill>
        <p:spPr>
          <a:xfrm>
            <a:off x="2209720" y="7528920"/>
            <a:ext cx="1282085" cy="2882382"/>
          </a:xfrm>
          <a:prstGeom prst="rect">
            <a:avLst/>
          </a:prstGeom>
        </p:spPr>
      </p:pic>
      <p:pic>
        <p:nvPicPr>
          <p:cNvPr id="3" name="图片 2"/>
          <p:cNvPicPr>
            <a:picLocks noChangeAspect="1"/>
          </p:cNvPicPr>
          <p:nvPr/>
        </p:nvPicPr>
        <p:blipFill>
          <a:blip r:embed="rId8"/>
          <a:stretch>
            <a:fillRect/>
          </a:stretch>
        </p:blipFill>
        <p:spPr>
          <a:xfrm>
            <a:off x="4211955" y="897255"/>
            <a:ext cx="591820" cy="1591945"/>
          </a:xfrm>
          <a:prstGeom prst="rect">
            <a:avLst/>
          </a:prstGeom>
        </p:spPr>
      </p:pic>
      <p:pic>
        <p:nvPicPr>
          <p:cNvPr id="13" name="图片 12"/>
          <p:cNvPicPr>
            <a:picLocks noChangeAspect="1"/>
          </p:cNvPicPr>
          <p:nvPr/>
        </p:nvPicPr>
        <p:blipFill>
          <a:blip r:embed="rId9"/>
          <a:stretch>
            <a:fillRect/>
          </a:stretch>
        </p:blipFill>
        <p:spPr>
          <a:xfrm>
            <a:off x="2700020" y="1097280"/>
            <a:ext cx="883920" cy="1372870"/>
          </a:xfrm>
          <a:prstGeom prst="rect">
            <a:avLst/>
          </a:prstGeom>
        </p:spPr>
      </p:pic>
      <p:pic>
        <p:nvPicPr>
          <p:cNvPr id="20" name="图片 19">
            <a:extLst>
              <a:ext uri="{FF2B5EF4-FFF2-40B4-BE49-F238E27FC236}">
                <a16:creationId xmlns:a16="http://schemas.microsoft.com/office/drawing/2014/main" id="{B9213B6A-EE39-4D05-81D6-ECBC5B591E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784"/>
          <a:stretch/>
        </p:blipFill>
        <p:spPr>
          <a:xfrm>
            <a:off x="3829095" y="7636107"/>
            <a:ext cx="3047086" cy="2649663"/>
          </a:xfrm>
          <a:prstGeom prst="rect">
            <a:avLst/>
          </a:prstGeom>
        </p:spPr>
      </p:pic>
      <p:pic>
        <p:nvPicPr>
          <p:cNvPr id="21" name="图片 20">
            <a:extLst>
              <a:ext uri="{FF2B5EF4-FFF2-40B4-BE49-F238E27FC236}">
                <a16:creationId xmlns:a16="http://schemas.microsoft.com/office/drawing/2014/main" id="{F16DBD63-6CC3-40EB-9623-EC394D455D65}"/>
              </a:ext>
            </a:extLst>
          </p:cNvPr>
          <p:cNvPicPr>
            <a:picLocks noChangeAspect="1"/>
          </p:cNvPicPr>
          <p:nvPr/>
        </p:nvPicPr>
        <p:blipFill>
          <a:blip r:embed="rId11"/>
          <a:stretch>
            <a:fillRect/>
          </a:stretch>
        </p:blipFill>
        <p:spPr>
          <a:xfrm>
            <a:off x="625543" y="7591352"/>
            <a:ext cx="1282086" cy="2739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67995" y="305435"/>
            <a:ext cx="3388166" cy="365036"/>
          </a:xfrm>
          <a:prstGeom prst="rect">
            <a:avLst/>
          </a:prstGeom>
          <a:noFill/>
        </p:spPr>
        <p:txBody>
          <a:bodyPr wrap="square" rtlCol="0">
            <a:spAutoFit/>
          </a:bodyPr>
          <a:lstStyle/>
          <a:p>
            <a:pPr algn="just">
              <a:lnSpc>
                <a:spcPct val="150000"/>
              </a:lnSpc>
            </a:pPr>
            <a:r>
              <a:rPr lang="en-US" altLang="zh-CN" sz="1400" b="1" kern="100" dirty="0">
                <a:latin typeface="+mn-ea"/>
                <a:cs typeface="Times New Roman" panose="02020603050405020304"/>
                <a:sym typeface="+mn-ea"/>
              </a:rPr>
              <a:t>CT D-</a:t>
            </a:r>
            <a:r>
              <a:rPr lang="en-US" altLang="zh-CN" sz="1400" b="1" kern="100" dirty="0" err="1">
                <a:latin typeface="+mn-ea"/>
                <a:cs typeface="Times New Roman" panose="02020603050405020304"/>
                <a:sym typeface="+mn-ea"/>
              </a:rPr>
              <a:t>Te</a:t>
            </a:r>
            <a:r>
              <a:rPr lang="zh-CN" altLang="en-US" sz="1400" b="1" kern="100" dirty="0">
                <a:latin typeface="+mn-ea"/>
                <a:cs typeface="Times New Roman" panose="02020603050405020304"/>
                <a:sym typeface="+mn-ea"/>
              </a:rPr>
              <a:t>系列高分辨率</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加载台</a:t>
            </a:r>
          </a:p>
        </p:txBody>
      </p:sp>
      <p:sp>
        <p:nvSpPr>
          <p:cNvPr id="24" name="TextBox 6"/>
          <p:cNvSpPr txBox="1"/>
          <p:nvPr/>
        </p:nvSpPr>
        <p:spPr>
          <a:xfrm>
            <a:off x="744220" y="2234873"/>
            <a:ext cx="2381885" cy="1442085"/>
          </a:xfrm>
          <a:prstGeom prst="rect">
            <a:avLst/>
          </a:prstGeom>
          <a:noFill/>
        </p:spPr>
        <p:txBody>
          <a:bodyPr wrap="square" rtlCol="0">
            <a:spAutoFit/>
          </a:bodyPr>
          <a:lstStyle/>
          <a:p>
            <a:pPr>
              <a:lnSpc>
                <a:spcPts val="4055"/>
              </a:lnSpc>
            </a:pPr>
            <a:r>
              <a:rPr lang="zh-CN" altLang="en-US" sz="900" b="1" dirty="0">
                <a:latin typeface="+mn-ea"/>
                <a:cs typeface="+mn-ea"/>
              </a:rPr>
              <a:t>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最大力值：</a:t>
            </a:r>
            <a:r>
              <a:rPr lang="en-US" altLang="zh-CN" sz="900" dirty="0">
                <a:latin typeface="+mn-ea"/>
                <a:cs typeface="+mn-ea"/>
              </a:rPr>
              <a:t>50kN</a:t>
            </a:r>
          </a:p>
          <a:p>
            <a:pPr marL="445770" indent="-445770">
              <a:lnSpc>
                <a:spcPct val="150000"/>
              </a:lnSpc>
            </a:pPr>
            <a:r>
              <a:rPr lang="en-US" altLang="zh-CN" sz="900" dirty="0">
                <a:latin typeface="+mn-ea"/>
                <a:cs typeface="+mn-ea"/>
              </a:rPr>
              <a:t>2.</a:t>
            </a:r>
            <a:r>
              <a:rPr lang="zh-CN" altLang="en-US" sz="900" dirty="0">
                <a:latin typeface="+mn-ea"/>
                <a:cs typeface="+mn-ea"/>
              </a:rPr>
              <a:t>行</a:t>
            </a:r>
            <a:r>
              <a:rPr lang="en-US" altLang="zh-CN" sz="900" dirty="0">
                <a:latin typeface="+mn-ea"/>
                <a:cs typeface="+mn-ea"/>
              </a:rPr>
              <a:t>    </a:t>
            </a:r>
            <a:r>
              <a:rPr lang="zh-CN" altLang="en-US" sz="900" dirty="0">
                <a:latin typeface="+mn-ea"/>
                <a:cs typeface="+mn-ea"/>
              </a:rPr>
              <a:t>程：</a:t>
            </a:r>
            <a:r>
              <a:rPr lang="en-US" altLang="zh-CN" sz="900" dirty="0">
                <a:latin typeface="+mn-ea"/>
                <a:cs typeface="+mn-ea"/>
              </a:rPr>
              <a:t>17mm</a:t>
            </a:r>
          </a:p>
          <a:p>
            <a:pPr marL="445770" indent="-445770">
              <a:lnSpc>
                <a:spcPct val="150000"/>
              </a:lnSpc>
            </a:pPr>
            <a:r>
              <a:rPr lang="en-US" altLang="zh-CN" sz="900" dirty="0">
                <a:latin typeface="+mn-ea"/>
                <a:cs typeface="+mn-ea"/>
              </a:rPr>
              <a:t>3.</a:t>
            </a:r>
            <a:r>
              <a:rPr lang="zh-CN" altLang="en-US" sz="900" dirty="0">
                <a:latin typeface="+mn-ea"/>
                <a:cs typeface="+mn-ea"/>
              </a:rPr>
              <a:t>力值精度：</a:t>
            </a:r>
            <a:r>
              <a:rPr lang="en-US" altLang="zh-CN" sz="900" dirty="0">
                <a:latin typeface="+mn-ea"/>
                <a:cs typeface="+mn-ea"/>
              </a:rPr>
              <a:t>0.5%</a:t>
            </a:r>
            <a:r>
              <a:rPr lang="zh-CN" altLang="en-US" sz="900" dirty="0">
                <a:latin typeface="+mn-ea"/>
                <a:cs typeface="+mn-ea"/>
              </a:rPr>
              <a:t>示值或</a:t>
            </a:r>
            <a:r>
              <a:rPr lang="en-US" altLang="zh-CN" sz="900" dirty="0">
                <a:latin typeface="+mn-ea"/>
                <a:cs typeface="+mn-ea"/>
              </a:rPr>
              <a:t>0.1FS</a:t>
            </a:r>
          </a:p>
          <a:p>
            <a:pPr marL="445770" indent="-445770">
              <a:lnSpc>
                <a:spcPct val="150000"/>
              </a:lnSpc>
            </a:pPr>
            <a:r>
              <a:rPr lang="en-US" altLang="zh-CN" sz="900" dirty="0">
                <a:latin typeface="+mn-ea"/>
                <a:cs typeface="+mn-ea"/>
              </a:rPr>
              <a:t>4.</a:t>
            </a:r>
            <a:r>
              <a:rPr lang="zh-CN" altLang="en-US" sz="900" dirty="0">
                <a:latin typeface="+mn-ea"/>
                <a:cs typeface="+mn-ea"/>
              </a:rPr>
              <a:t>速度范围：</a:t>
            </a:r>
            <a:r>
              <a:rPr lang="en-US" altLang="zh-CN" sz="900" dirty="0">
                <a:latin typeface="+mn-ea"/>
                <a:cs typeface="+mn-ea"/>
              </a:rPr>
              <a:t>0.01</a:t>
            </a:r>
            <a:r>
              <a:rPr lang="zh-CN" altLang="en-US" sz="900" dirty="0">
                <a:latin typeface="+mn-ea"/>
                <a:cs typeface="+mn-ea"/>
                <a:sym typeface="+mn-ea"/>
              </a:rPr>
              <a:t>～</a:t>
            </a:r>
            <a:r>
              <a:rPr lang="en-US" altLang="zh-CN" sz="900" dirty="0">
                <a:latin typeface="+mn-ea"/>
                <a:cs typeface="+mn-ea"/>
              </a:rPr>
              <a:t>2mm/min</a:t>
            </a:r>
            <a:endParaRPr lang="zh-CN" altLang="en-US" sz="900" dirty="0">
              <a:latin typeface="+mn-ea"/>
              <a:cs typeface="+mn-ea"/>
              <a:sym typeface="+mn-ea"/>
            </a:endParaRPr>
          </a:p>
        </p:txBody>
      </p:sp>
      <p:graphicFrame>
        <p:nvGraphicFramePr>
          <p:cNvPr id="54" name="表格 53"/>
          <p:cNvGraphicFramePr/>
          <p:nvPr>
            <p:custDataLst>
              <p:tags r:id="rId1"/>
            </p:custDataLst>
            <p:extLst>
              <p:ext uri="{D42A27DB-BD31-4B8C-83A1-F6EECF244321}">
                <p14:modId xmlns:p14="http://schemas.microsoft.com/office/powerpoint/2010/main" val="3703993028"/>
              </p:ext>
            </p:extLst>
          </p:nvPr>
        </p:nvGraphicFramePr>
        <p:xfrm>
          <a:off x="395461" y="4553873"/>
          <a:ext cx="6768753" cy="2373218"/>
        </p:xfrm>
        <a:graphic>
          <a:graphicData uri="http://schemas.openxmlformats.org/drawingml/2006/table">
            <a:tbl>
              <a:tblPr firstRow="1" bandRow="1">
                <a:tableStyleId>{616DA210-FB5B-4158-B5E0-FEB733F419BA}</a:tableStyleId>
              </a:tblPr>
              <a:tblGrid>
                <a:gridCol w="936104">
                  <a:extLst>
                    <a:ext uri="{9D8B030D-6E8A-4147-A177-3AD203B41FA5}">
                      <a16:colId xmlns:a16="http://schemas.microsoft.com/office/drawing/2014/main" val="20000"/>
                    </a:ext>
                  </a:extLst>
                </a:gridCol>
                <a:gridCol w="366593">
                  <a:extLst>
                    <a:ext uri="{9D8B030D-6E8A-4147-A177-3AD203B41FA5}">
                      <a16:colId xmlns:a16="http://schemas.microsoft.com/office/drawing/2014/main" val="20001"/>
                    </a:ext>
                  </a:extLst>
                </a:gridCol>
                <a:gridCol w="830657">
                  <a:extLst>
                    <a:ext uri="{9D8B030D-6E8A-4147-A177-3AD203B41FA5}">
                      <a16:colId xmlns:a16="http://schemas.microsoft.com/office/drawing/2014/main" val="20002"/>
                    </a:ext>
                  </a:extLst>
                </a:gridCol>
                <a:gridCol w="916292">
                  <a:extLst>
                    <a:ext uri="{9D8B030D-6E8A-4147-A177-3AD203B41FA5}">
                      <a16:colId xmlns:a16="http://schemas.microsoft.com/office/drawing/2014/main" val="20003"/>
                    </a:ext>
                  </a:extLst>
                </a:gridCol>
                <a:gridCol w="497536">
                  <a:extLst>
                    <a:ext uri="{9D8B030D-6E8A-4147-A177-3AD203B41FA5}">
                      <a16:colId xmlns:a16="http://schemas.microsoft.com/office/drawing/2014/main" val="20004"/>
                    </a:ext>
                  </a:extLst>
                </a:gridCol>
                <a:gridCol w="521161">
                  <a:extLst>
                    <a:ext uri="{9D8B030D-6E8A-4147-A177-3AD203B41FA5}">
                      <a16:colId xmlns:a16="http://schemas.microsoft.com/office/drawing/2014/main" val="20005"/>
                    </a:ext>
                  </a:extLst>
                </a:gridCol>
                <a:gridCol w="460952">
                  <a:extLst>
                    <a:ext uri="{9D8B030D-6E8A-4147-A177-3AD203B41FA5}">
                      <a16:colId xmlns:a16="http://schemas.microsoft.com/office/drawing/2014/main" val="20006"/>
                    </a:ext>
                  </a:extLst>
                </a:gridCol>
                <a:gridCol w="448950">
                  <a:extLst>
                    <a:ext uri="{9D8B030D-6E8A-4147-A177-3AD203B41FA5}">
                      <a16:colId xmlns:a16="http://schemas.microsoft.com/office/drawing/2014/main" val="20007"/>
                    </a:ext>
                  </a:extLst>
                </a:gridCol>
                <a:gridCol w="550149">
                  <a:extLst>
                    <a:ext uri="{9D8B030D-6E8A-4147-A177-3AD203B41FA5}">
                      <a16:colId xmlns:a16="http://schemas.microsoft.com/office/drawing/2014/main" val="20008"/>
                    </a:ext>
                  </a:extLst>
                </a:gridCol>
                <a:gridCol w="615393">
                  <a:extLst>
                    <a:ext uri="{9D8B030D-6E8A-4147-A177-3AD203B41FA5}">
                      <a16:colId xmlns:a16="http://schemas.microsoft.com/office/drawing/2014/main" val="20009"/>
                    </a:ext>
                  </a:extLst>
                </a:gridCol>
                <a:gridCol w="624966">
                  <a:extLst>
                    <a:ext uri="{9D8B030D-6E8A-4147-A177-3AD203B41FA5}">
                      <a16:colId xmlns:a16="http://schemas.microsoft.com/office/drawing/2014/main" val="20010"/>
                    </a:ext>
                  </a:extLst>
                </a:gridCol>
              </a:tblGrid>
              <a:tr h="246513">
                <a:tc gridSpan="11">
                  <a:txBody>
                    <a:bodyPr/>
                    <a:lstStyle/>
                    <a:p>
                      <a:pPr algn="ctr">
                        <a:buNone/>
                      </a:pPr>
                      <a:r>
                        <a:rPr lang="zh-CN" altLang="en-US" sz="1400" b="1"/>
                        <a:t>规格表</a:t>
                      </a:r>
                      <a:endParaRPr lang="zh-CN" altLang="en-US" sz="1400" b="1">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54526">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a:sym typeface="+mn-ea"/>
                        </a:rPr>
                        <a:t>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底座</a:t>
                      </a:r>
                      <a:endParaRPr lang="en-US" altLang="zh-CN" sz="900" b="1" dirty="0">
                        <a:sym typeface="+mn-ea"/>
                      </a:endParaRPr>
                    </a:p>
                    <a:p>
                      <a:pPr algn="ctr">
                        <a:buNone/>
                      </a:pPr>
                      <a:r>
                        <a:rPr lang="zh-CN" altLang="en-US" sz="900" b="1" dirty="0">
                          <a:sym typeface="+mn-ea"/>
                        </a:rPr>
                        <a:t>外径</a:t>
                      </a:r>
                      <a:r>
                        <a:rPr lang="zh-CN" altLang="en-US" sz="900"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altLang="en-US" sz="900" b="1" dirty="0">
                          <a:sym typeface="+mn-ea"/>
                        </a:rPr>
                        <a:t>承载筒</a:t>
                      </a:r>
                      <a:endParaRPr lang="en-US" altLang="zh-CN" sz="900" b="1" dirty="0">
                        <a:sym typeface="+mn-ea"/>
                      </a:endParaRPr>
                    </a:p>
                    <a:p>
                      <a:pPr algn="ctr">
                        <a:buNone/>
                      </a:pPr>
                      <a:r>
                        <a:rPr lang="zh-CN" altLang="en-US" sz="900" b="1" dirty="0">
                          <a:sym typeface="+mn-ea"/>
                        </a:rPr>
                        <a:t>外径</a:t>
                      </a:r>
                      <a:r>
                        <a:rPr lang="zh-CN" altLang="en-US" sz="900" b="1"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p>
                      <a:pPr algn="ctr">
                        <a:buNone/>
                      </a:pPr>
                      <a:r>
                        <a:rPr lang="zh-CN" altLang="en-US" sz="900" b="1" dirty="0">
                          <a:sym typeface="+mn-ea"/>
                        </a:rPr>
                        <a:t>可定制</a:t>
                      </a:r>
                    </a:p>
                  </a:txBody>
                  <a:tcPr marL="64657" marR="64657" marT="32328" marB="32328" anchor="ctr"/>
                </a:tc>
                <a:tc rowSpan="2">
                  <a:txBody>
                    <a:bodyPr/>
                    <a:lstStyle/>
                    <a:p>
                      <a:pPr algn="ctr">
                        <a:buNone/>
                      </a:pPr>
                      <a:r>
                        <a:rPr lang="zh-CN" altLang="en-US" sz="900" b="1" dirty="0">
                          <a:sym typeface="+mn-ea"/>
                        </a:rPr>
                        <a:t>总量</a:t>
                      </a:r>
                      <a:endParaRPr lang="en-US" altLang="zh-CN" sz="900" b="1" dirty="0">
                        <a:sym typeface="+mn-ea"/>
                      </a:endParaRPr>
                    </a:p>
                    <a:p>
                      <a:pPr algn="ctr">
                        <a:buNone/>
                      </a:pPr>
                      <a:r>
                        <a:rPr lang="zh-CN" altLang="en-US" sz="900" b="1" dirty="0">
                          <a:sym typeface="+mn-ea"/>
                        </a:rPr>
                        <a:t>（</a:t>
                      </a:r>
                      <a:r>
                        <a:rPr lang="en-US" altLang="zh-CN" sz="900" b="1" dirty="0">
                          <a:sym typeface="+mn-ea"/>
                        </a:rPr>
                        <a:t>kg</a:t>
                      </a:r>
                      <a:r>
                        <a:rPr lang="zh-CN" altLang="en-US" sz="900" b="1" dirty="0">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3">
                  <a:txBody>
                    <a:bodyPr/>
                    <a:lstStyle/>
                    <a:p>
                      <a:pPr algn="ctr">
                        <a:buNone/>
                      </a:pPr>
                      <a:r>
                        <a:rPr lang="zh-CN" altLang="en-US" sz="900" b="1" dirty="0">
                          <a:sym typeface="+mn-ea"/>
                        </a:rPr>
                        <a:t>扩展模块</a:t>
                      </a:r>
                      <a:endParaRPr lang="zh-CN" altLang="en-US" sz="900" b="1" dirty="0">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270080">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a:latin typeface="+mn-ea"/>
                          <a:sym typeface="+mn-ea"/>
                        </a:rPr>
                        <a:t>中子衍射</a:t>
                      </a:r>
                    </a:p>
                  </a:txBody>
                  <a:tcPr marL="64657" marR="64657" marT="32328" marB="32328" anchor="ctr"/>
                </a:tc>
                <a:tc>
                  <a:txBody>
                    <a:bodyPr/>
                    <a:lstStyle/>
                    <a:p>
                      <a:pPr algn="ctr">
                        <a:buNone/>
                      </a:pPr>
                      <a:r>
                        <a:rPr lang="zh-CN" altLang="en-US" sz="900" b="1" dirty="0">
                          <a:sym typeface="+mn-ea"/>
                        </a:rPr>
                        <a:t>通气式高低温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sym typeface="+mn-ea"/>
                        </a:rPr>
                        <a:t>通电热传导式高低温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latin typeface="+mn-ea"/>
                          <a:sym typeface="+mn-ea"/>
                        </a:rPr>
                        <a:t>试样直接通电</a:t>
                      </a:r>
                    </a:p>
                  </a:txBody>
                  <a:tcPr marL="64657" marR="64657" marT="32328" marB="32328" anchor="ctr"/>
                </a:tc>
                <a:extLst>
                  <a:ext uri="{0D108BD9-81ED-4DB2-BD59-A6C34878D82A}">
                    <a16:rowId xmlns:a16="http://schemas.microsoft.com/office/drawing/2014/main" val="10002"/>
                  </a:ext>
                </a:extLst>
              </a:tr>
              <a:tr h="272908">
                <a:tc>
                  <a:txBody>
                    <a:bodyPr/>
                    <a:lstStyle/>
                    <a:p>
                      <a:pPr algn="ctr">
                        <a:buClrTx/>
                        <a:buSzTx/>
                        <a:buFontTx/>
                        <a:buNone/>
                      </a:pPr>
                      <a:r>
                        <a:rPr lang="en-US" altLang="zh-CN" sz="900" b="1" dirty="0">
                          <a:sym typeface="+mn-ea"/>
                        </a:rPr>
                        <a:t>CT</a:t>
                      </a:r>
                      <a:r>
                        <a:rPr lang="en-US" sz="900" b="1" dirty="0">
                          <a:sym typeface="+mn-ea"/>
                        </a:rPr>
                        <a:t>1000D-Te</a:t>
                      </a:r>
                    </a:p>
                  </a:txBody>
                  <a:tcPr marL="64657" marR="64657" marT="32328" marB="32328" anchor="ctr"/>
                </a:tc>
                <a:tc>
                  <a:txBody>
                    <a:bodyPr/>
                    <a:lstStyle/>
                    <a:p>
                      <a:pPr algn="ctr">
                        <a:buNone/>
                      </a:pPr>
                      <a:r>
                        <a:rPr lang="en-US" altLang="zh-CN" sz="900" b="0" dirty="0">
                          <a:sym typeface="+mn-ea"/>
                        </a:rPr>
                        <a:t>1k</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99</a:t>
                      </a:r>
                      <a:r>
                        <a:rPr lang="zh-CN" altLang="en-US" sz="900" dirty="0">
                          <a:latin typeface="+mn-ea"/>
                          <a:sym typeface="+mn-ea"/>
                        </a:rPr>
                        <a:t>×</a:t>
                      </a:r>
                      <a:r>
                        <a:rPr lang="en-US" altLang="zh-CN" sz="900" dirty="0">
                          <a:latin typeface="+mn-ea"/>
                          <a:sym typeface="+mn-ea"/>
                        </a:rPr>
                        <a:t>205</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68</a:t>
                      </a:r>
                      <a:r>
                        <a:rPr lang="zh-CN" altLang="en-US" sz="900" dirty="0">
                          <a:latin typeface="+mn-ea"/>
                          <a:sym typeface="+mn-ea"/>
                        </a:rPr>
                        <a:t>×</a:t>
                      </a:r>
                      <a:r>
                        <a:rPr lang="en-US" altLang="zh-CN" sz="900" dirty="0">
                          <a:latin typeface="+mn-ea"/>
                          <a:sym typeface="+mn-ea"/>
                        </a:rPr>
                        <a:t>145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4.0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272908">
                <a:tc>
                  <a:txBody>
                    <a:bodyPr/>
                    <a:lstStyle/>
                    <a:p>
                      <a:pPr algn="ctr">
                        <a:buNone/>
                      </a:pPr>
                      <a:r>
                        <a:rPr lang="en-US" altLang="zh-CN" sz="900" b="1" dirty="0">
                          <a:sym typeface="+mn-ea"/>
                        </a:rPr>
                        <a:t>CT</a:t>
                      </a:r>
                      <a:r>
                        <a:rPr lang="en-US" sz="900" b="1" dirty="0">
                          <a:sym typeface="+mn-ea"/>
                        </a:rPr>
                        <a:t>2000D-Te</a:t>
                      </a:r>
                      <a:endParaRPr lang="zh-CN" altLang="en-US" sz="900" b="1" dirty="0">
                        <a:latin typeface="+mn-ea"/>
                        <a:sym typeface="+mn-ea"/>
                      </a:endParaRPr>
                    </a:p>
                  </a:txBody>
                  <a:tcPr marL="64657" marR="64657" marT="32328" marB="32328" anchor="ctr"/>
                </a:tc>
                <a:tc>
                  <a:txBody>
                    <a:bodyPr/>
                    <a:lstStyle/>
                    <a:p>
                      <a:pPr algn="ctr">
                        <a:buNone/>
                      </a:pPr>
                      <a:r>
                        <a:rPr lang="en-US" altLang="en-US" sz="900" b="0" dirty="0">
                          <a:sym typeface="+mn-ea"/>
                        </a:rPr>
                        <a:t>2k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99</a:t>
                      </a:r>
                      <a:r>
                        <a:rPr lang="zh-CN" altLang="en-US" sz="900" dirty="0">
                          <a:latin typeface="+mn-ea"/>
                          <a:sym typeface="+mn-ea"/>
                        </a:rPr>
                        <a:t>×</a:t>
                      </a:r>
                      <a:r>
                        <a:rPr lang="en-US" altLang="zh-CN" sz="900" dirty="0">
                          <a:latin typeface="+mn-ea"/>
                          <a:sym typeface="+mn-ea"/>
                        </a:rPr>
                        <a:t>205</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68</a:t>
                      </a:r>
                      <a:r>
                        <a:rPr lang="zh-CN" altLang="en-US" sz="900" dirty="0">
                          <a:latin typeface="+mn-ea"/>
                          <a:sym typeface="+mn-ea"/>
                        </a:rPr>
                        <a:t>×</a:t>
                      </a:r>
                      <a:r>
                        <a:rPr lang="en-US" altLang="zh-CN" sz="900" dirty="0">
                          <a:latin typeface="+mn-ea"/>
                          <a:sym typeface="+mn-ea"/>
                        </a:rPr>
                        <a:t>155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4.2</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72908">
                <a:tc>
                  <a:txBody>
                    <a:bodyPr/>
                    <a:lstStyle/>
                    <a:p>
                      <a:pPr algn="ctr">
                        <a:buClrTx/>
                        <a:buSzTx/>
                        <a:buFontTx/>
                        <a:buNone/>
                      </a:pPr>
                      <a:r>
                        <a:rPr lang="en-US" altLang="zh-CN" sz="900" b="1" dirty="0">
                          <a:sym typeface="+mn-ea"/>
                        </a:rPr>
                        <a:t>CT</a:t>
                      </a:r>
                      <a:r>
                        <a:rPr lang="en-US" sz="900" b="1" dirty="0">
                          <a:sym typeface="+mn-ea"/>
                        </a:rPr>
                        <a:t>5000D-Te</a:t>
                      </a:r>
                    </a:p>
                  </a:txBody>
                  <a:tcPr marL="64657" marR="64657" marT="32328" marB="32328" anchor="ctr"/>
                </a:tc>
                <a:tc>
                  <a:txBody>
                    <a:bodyPr/>
                    <a:lstStyle/>
                    <a:p>
                      <a:pPr algn="ctr">
                        <a:buNone/>
                      </a:pPr>
                      <a:r>
                        <a:rPr lang="en-US" altLang="zh-CN" sz="900" dirty="0">
                          <a:sym typeface="+mn-ea"/>
                        </a:rPr>
                        <a:t>5k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99</a:t>
                      </a:r>
                      <a:r>
                        <a:rPr lang="zh-CN" altLang="en-US" sz="900" dirty="0">
                          <a:latin typeface="+mn-ea"/>
                          <a:sym typeface="+mn-ea"/>
                        </a:rPr>
                        <a:t>×</a:t>
                      </a:r>
                      <a:r>
                        <a:rPr lang="en-US" altLang="zh-CN" sz="900" dirty="0">
                          <a:latin typeface="+mn-ea"/>
                          <a:sym typeface="+mn-ea"/>
                        </a:rPr>
                        <a:t>205</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68</a:t>
                      </a:r>
                      <a:r>
                        <a:rPr lang="zh-CN" altLang="en-US" sz="900" dirty="0">
                          <a:latin typeface="+mn-ea"/>
                          <a:sym typeface="+mn-ea"/>
                        </a:rPr>
                        <a:t>×</a:t>
                      </a:r>
                      <a:r>
                        <a:rPr lang="en-US" altLang="zh-CN" sz="900" dirty="0">
                          <a:latin typeface="+mn-ea"/>
                          <a:sym typeface="+mn-ea"/>
                        </a:rPr>
                        <a:t>165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4.8</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72908">
                <a:tc>
                  <a:txBody>
                    <a:bodyPr/>
                    <a:lstStyle/>
                    <a:p>
                      <a:pPr algn="ctr">
                        <a:buClrTx/>
                        <a:buSzTx/>
                        <a:buFontTx/>
                        <a:buNone/>
                      </a:pPr>
                      <a:r>
                        <a:rPr lang="en-US" altLang="zh-CN" sz="900" b="1" dirty="0">
                          <a:sym typeface="+mn-ea"/>
                        </a:rPr>
                        <a:t>CT</a:t>
                      </a:r>
                      <a:r>
                        <a:rPr lang="en-US" sz="900" b="1" dirty="0">
                          <a:sym typeface="+mn-ea"/>
                        </a:rPr>
                        <a:t>20000D-Te</a:t>
                      </a:r>
                    </a:p>
                  </a:txBody>
                  <a:tcPr marL="64657" marR="64657" marT="32328" marB="32328" anchor="ctr"/>
                </a:tc>
                <a:tc>
                  <a:txBody>
                    <a:bodyPr/>
                    <a:lstStyle/>
                    <a:p>
                      <a:pPr algn="ctr">
                        <a:buNone/>
                      </a:pPr>
                      <a:r>
                        <a:rPr lang="en-US" altLang="zh-CN" sz="900" b="0" dirty="0">
                          <a:sym typeface="+mn-ea"/>
                        </a:rPr>
                        <a:t>20k</a:t>
                      </a:r>
                      <a:endParaRPr 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φ115</a:t>
                      </a:r>
                      <a:r>
                        <a:rPr lang="zh-CN" altLang="en-US" sz="900" dirty="0">
                          <a:latin typeface="+mn-ea"/>
                          <a:sym typeface="+mn-ea"/>
                        </a:rPr>
                        <a:t>×</a:t>
                      </a:r>
                      <a:r>
                        <a:rPr lang="en-US" altLang="zh-CN" sz="900" dirty="0">
                          <a:latin typeface="+mn-ea"/>
                          <a:sym typeface="+mn-ea"/>
                        </a:rPr>
                        <a:t>256</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82</a:t>
                      </a:r>
                      <a:r>
                        <a:rPr lang="zh-CN" altLang="en-US" sz="900" dirty="0">
                          <a:latin typeface="+mn-ea"/>
                          <a:sym typeface="+mn-ea"/>
                        </a:rPr>
                        <a:t>×</a:t>
                      </a:r>
                      <a:r>
                        <a:rPr lang="en-US" altLang="zh-CN" sz="900" dirty="0">
                          <a:latin typeface="+mn-ea"/>
                          <a:sym typeface="+mn-ea"/>
                        </a:rPr>
                        <a:t>179</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6.8</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r h="272908">
                <a:tc>
                  <a:txBody>
                    <a:bodyPr/>
                    <a:lstStyle/>
                    <a:p>
                      <a:pPr algn="ctr">
                        <a:buClrTx/>
                        <a:buSzTx/>
                        <a:buFontTx/>
                        <a:buNone/>
                      </a:pPr>
                      <a:r>
                        <a:rPr lang="en-US" altLang="zh-CN" sz="900" b="1" dirty="0">
                          <a:sym typeface="+mn-ea"/>
                        </a:rPr>
                        <a:t>CT</a:t>
                      </a:r>
                      <a:r>
                        <a:rPr lang="en-US" altLang="en-US" sz="900" b="1" dirty="0">
                          <a:sym typeface="+mn-ea"/>
                        </a:rPr>
                        <a:t>50000</a:t>
                      </a:r>
                      <a:r>
                        <a:rPr lang="en-US" sz="900" b="1" dirty="0">
                          <a:sym typeface="+mn-ea"/>
                        </a:rPr>
                        <a:t>D-Te</a:t>
                      </a:r>
                      <a:endParaRPr lang="en-US" altLang="en-US" sz="900" b="1" dirty="0">
                        <a:sym typeface="+mn-ea"/>
                      </a:endParaRPr>
                    </a:p>
                  </a:txBody>
                  <a:tcPr marL="64657" marR="64657" marT="32328" marB="32328" anchor="ctr"/>
                </a:tc>
                <a:tc>
                  <a:txBody>
                    <a:bodyPr/>
                    <a:lstStyle/>
                    <a:p>
                      <a:pPr algn="ctr">
                        <a:buClrTx/>
                        <a:buSzTx/>
                        <a:buFontTx/>
                        <a:buNone/>
                      </a:pPr>
                      <a:r>
                        <a:rPr lang="en-US" altLang="zh-CN" sz="900" b="0" dirty="0">
                          <a:sym typeface="+mn-ea"/>
                        </a:rPr>
                        <a:t>50k</a:t>
                      </a:r>
                    </a:p>
                  </a:txBody>
                  <a:tcPr marL="64657" marR="64657" marT="32328" marB="32328" anchor="ctr"/>
                </a:tc>
                <a:tc>
                  <a:txBody>
                    <a:bodyPr/>
                    <a:lstStyle/>
                    <a:p>
                      <a:pPr algn="ctr">
                        <a:buNone/>
                      </a:pPr>
                      <a:r>
                        <a:rPr lang="en-US" altLang="zh-CN" sz="900" dirty="0">
                          <a:latin typeface="+mn-ea"/>
                          <a:cs typeface="+mn-ea"/>
                          <a:sym typeface="+mn-ea"/>
                        </a:rPr>
                        <a:t>φ145</a:t>
                      </a:r>
                      <a:r>
                        <a:rPr lang="zh-CN" altLang="en-US" sz="900" dirty="0">
                          <a:latin typeface="+mn-ea"/>
                          <a:sym typeface="+mn-ea"/>
                        </a:rPr>
                        <a:t>×</a:t>
                      </a:r>
                      <a:r>
                        <a:rPr lang="en-US" altLang="zh-CN" sz="900" dirty="0">
                          <a:latin typeface="+mn-ea"/>
                          <a:sym typeface="+mn-ea"/>
                        </a:rPr>
                        <a:t>286</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110</a:t>
                      </a:r>
                      <a:r>
                        <a:rPr lang="zh-CN" altLang="en-US" sz="900" dirty="0">
                          <a:latin typeface="+mn-ea"/>
                          <a:sym typeface="+mn-ea"/>
                        </a:rPr>
                        <a:t>×</a:t>
                      </a:r>
                      <a:r>
                        <a:rPr lang="en-US" altLang="zh-CN" sz="900" dirty="0">
                          <a:latin typeface="+mn-ea"/>
                          <a:sym typeface="+mn-ea"/>
                        </a:rPr>
                        <a:t>200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8.5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7"/>
                  </a:ext>
                </a:extLst>
              </a:tr>
            </a:tbl>
          </a:graphicData>
        </a:graphic>
      </p:graphicFrame>
      <p:sp>
        <p:nvSpPr>
          <p:cNvPr id="5" name="文本框 4"/>
          <p:cNvSpPr txBox="1"/>
          <p:nvPr/>
        </p:nvSpPr>
        <p:spPr>
          <a:xfrm>
            <a:off x="607695" y="7060395"/>
            <a:ext cx="2053590" cy="414020"/>
          </a:xfrm>
          <a:prstGeom prst="rect">
            <a:avLst/>
          </a:prstGeom>
          <a:noFill/>
        </p:spPr>
        <p:txBody>
          <a:bodyPr wrap="square" rtlCol="0">
            <a:spAutoFit/>
          </a:bodyPr>
          <a:lstStyle/>
          <a:p>
            <a:pPr algn="just">
              <a:lnSpc>
                <a:spcPct val="150000"/>
              </a:lnSpc>
            </a:pPr>
            <a:r>
              <a:rPr lang="zh-CN" sz="1400" b="1" kern="100" dirty="0">
                <a:latin typeface="+mn-ea"/>
                <a:cs typeface="Times New Roman" panose="02020603050405020304"/>
                <a:sym typeface="+mn-ea"/>
              </a:rPr>
              <a:t>与工业</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集成应用</a:t>
            </a:r>
          </a:p>
        </p:txBody>
      </p:sp>
      <p:pic>
        <p:nvPicPr>
          <p:cNvPr id="7" name="图片 6"/>
          <p:cNvPicPr>
            <a:picLocks noChangeAspect="1"/>
          </p:cNvPicPr>
          <p:nvPr/>
        </p:nvPicPr>
        <p:blipFill>
          <a:blip r:embed="rId4"/>
          <a:stretch>
            <a:fillRect/>
          </a:stretch>
        </p:blipFill>
        <p:spPr>
          <a:xfrm>
            <a:off x="1259557" y="8049020"/>
            <a:ext cx="2171561" cy="2428875"/>
          </a:xfrm>
          <a:prstGeom prst="rect">
            <a:avLst/>
          </a:prstGeom>
        </p:spPr>
      </p:pic>
      <p:sp>
        <p:nvSpPr>
          <p:cNvPr id="3" name="矩形 2"/>
          <p:cNvSpPr/>
          <p:nvPr/>
        </p:nvSpPr>
        <p:spPr>
          <a:xfrm>
            <a:off x="607695" y="1108905"/>
            <a:ext cx="3388166" cy="683136"/>
          </a:xfrm>
          <a:prstGeom prst="rect">
            <a:avLst/>
          </a:prstGeom>
        </p:spPr>
        <p:txBody>
          <a:bodyPr wrap="square">
            <a:spAutoFit/>
          </a:bodyPr>
          <a:lstStyle/>
          <a:p>
            <a:pPr algn="just">
              <a:lnSpc>
                <a:spcPct val="150000"/>
              </a:lnSpc>
            </a:pPr>
            <a:r>
              <a:rPr lang="en-US" altLang="zh-CN" sz="900" kern="100" dirty="0" err="1">
                <a:latin typeface="+mn-ea"/>
                <a:cs typeface="Times New Roman" panose="02020603050405020304"/>
                <a:sym typeface="+mn-ea"/>
              </a:rPr>
              <a:t>此机型</a:t>
            </a:r>
            <a:r>
              <a:rPr lang="zh-CN" altLang="en-US" sz="900" kern="100" dirty="0">
                <a:latin typeface="+mn-ea"/>
                <a:cs typeface="Times New Roman" panose="02020603050405020304"/>
                <a:sym typeface="+mn-ea"/>
              </a:rPr>
              <a:t>为标准高分辨率机型，属于扩展性比较强的通用机型；</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适合通气式、通电热传导、试样直接通电式所有种类环境模块。</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可以实现金属及各种复合材料的拉伸、压缩、弯曲、剪切等试验。</a:t>
            </a:r>
            <a:endParaRPr lang="en-US" altLang="zh-CN" sz="900" kern="100" dirty="0">
              <a:latin typeface="+mn-ea"/>
              <a:cs typeface="Times New Roman" panose="02020603050405020304"/>
              <a:sym typeface="+mn-ea"/>
            </a:endParaRPr>
          </a:p>
        </p:txBody>
      </p:sp>
      <p:pic>
        <p:nvPicPr>
          <p:cNvPr id="14" name="图片 13">
            <a:extLst>
              <a:ext uri="{FF2B5EF4-FFF2-40B4-BE49-F238E27FC236}">
                <a16:creationId xmlns:a16="http://schemas.microsoft.com/office/drawing/2014/main" id="{7F073893-2412-4666-ACD4-150E9BB32A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169"/>
          <a:stretch/>
        </p:blipFill>
        <p:spPr>
          <a:xfrm rot="5400000">
            <a:off x="3814632" y="8509588"/>
            <a:ext cx="2283803" cy="1401094"/>
          </a:xfrm>
          <a:prstGeom prst="rect">
            <a:avLst/>
          </a:prstGeom>
        </p:spPr>
      </p:pic>
      <p:pic>
        <p:nvPicPr>
          <p:cNvPr id="10" name="图片 9">
            <a:extLst>
              <a:ext uri="{FF2B5EF4-FFF2-40B4-BE49-F238E27FC236}">
                <a16:creationId xmlns:a16="http://schemas.microsoft.com/office/drawing/2014/main" id="{490994B7-F29D-4EAF-97A6-5CC3E712F7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006" t="34760" r="17026" b="34759"/>
          <a:stretch/>
        </p:blipFill>
        <p:spPr>
          <a:xfrm rot="5400000">
            <a:off x="5208143" y="2400598"/>
            <a:ext cx="2236420" cy="811623"/>
          </a:xfrm>
          <a:prstGeom prst="rect">
            <a:avLst/>
          </a:prstGeom>
        </p:spPr>
      </p:pic>
      <p:pic>
        <p:nvPicPr>
          <p:cNvPr id="12" name="图片 11">
            <a:extLst>
              <a:ext uri="{FF2B5EF4-FFF2-40B4-BE49-F238E27FC236}">
                <a16:creationId xmlns:a16="http://schemas.microsoft.com/office/drawing/2014/main" id="{C182923F-3659-453B-B815-EF1500BAD8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3537" y="1726180"/>
            <a:ext cx="994496" cy="21604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51460" y="233045"/>
            <a:ext cx="2448251" cy="688202"/>
          </a:xfrm>
          <a:prstGeom prst="rect">
            <a:avLst/>
          </a:prstGeom>
          <a:noFill/>
        </p:spPr>
        <p:txBody>
          <a:bodyPr wrap="square" rtlCol="0">
            <a:spAutoFit/>
          </a:bodyPr>
          <a:lstStyle/>
          <a:p>
            <a:pPr algn="just">
              <a:lnSpc>
                <a:spcPct val="150000"/>
              </a:lnSpc>
            </a:pPr>
            <a:r>
              <a:rPr lang="en-US" altLang="zh-CN" sz="1400" b="1" kern="100" dirty="0">
                <a:latin typeface="+mn-ea"/>
                <a:cs typeface="Times New Roman" panose="02020603050405020304"/>
                <a:sym typeface="+mn-ea"/>
              </a:rPr>
              <a:t>CT D-H</a:t>
            </a:r>
            <a:r>
              <a:rPr lang="zh-CN" altLang="en-US" sz="1400" b="1" kern="100" dirty="0">
                <a:latin typeface="+mn-ea"/>
                <a:cs typeface="Times New Roman" panose="02020603050405020304"/>
                <a:sym typeface="+mn-ea"/>
              </a:rPr>
              <a:t>系列疲劳功能</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加载台</a:t>
            </a:r>
          </a:p>
        </p:txBody>
      </p:sp>
      <p:sp>
        <p:nvSpPr>
          <p:cNvPr id="24" name="TextBox 6"/>
          <p:cNvSpPr txBox="1"/>
          <p:nvPr/>
        </p:nvSpPr>
        <p:spPr>
          <a:xfrm>
            <a:off x="2699711" y="1054455"/>
            <a:ext cx="2736310" cy="2247667"/>
          </a:xfrm>
          <a:prstGeom prst="rect">
            <a:avLst/>
          </a:prstGeom>
          <a:noFill/>
        </p:spPr>
        <p:txBody>
          <a:bodyPr wrap="square" rtlCol="0">
            <a:spAutoFit/>
          </a:bodyPr>
          <a:lstStyle/>
          <a:p>
            <a:pPr>
              <a:lnSpc>
                <a:spcPts val="4055"/>
              </a:lnSpc>
            </a:pPr>
            <a:r>
              <a:rPr lang="zh-CN" altLang="en-US" sz="900" b="1" dirty="0">
                <a:latin typeface="+mn-ea"/>
                <a:cs typeface="+mn-ea"/>
              </a:rPr>
              <a:t>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静态力值：</a:t>
            </a:r>
            <a:r>
              <a:rPr lang="en-US" altLang="zh-CN" sz="900" dirty="0">
                <a:latin typeface="+mn-ea"/>
                <a:cs typeface="+mn-ea"/>
              </a:rPr>
              <a:t>20kN</a:t>
            </a:r>
          </a:p>
          <a:p>
            <a:pPr marL="445770" indent="-445770">
              <a:lnSpc>
                <a:spcPct val="150000"/>
              </a:lnSpc>
            </a:pPr>
            <a:r>
              <a:rPr lang="en-US" altLang="zh-CN" sz="900" dirty="0">
                <a:latin typeface="+mn-ea"/>
                <a:cs typeface="+mn-ea"/>
              </a:rPr>
              <a:t>2.</a:t>
            </a:r>
            <a:r>
              <a:rPr lang="zh-CN" altLang="en-US" sz="900" dirty="0">
                <a:latin typeface="+mn-ea"/>
                <a:cs typeface="+mn-ea"/>
              </a:rPr>
              <a:t>动态力值：</a:t>
            </a:r>
            <a:r>
              <a:rPr lang="en-US" altLang="zh-CN" sz="900" dirty="0">
                <a:latin typeface="+mn-ea"/>
                <a:cs typeface="+mn-ea"/>
              </a:rPr>
              <a:t>16kN</a:t>
            </a:r>
          </a:p>
          <a:p>
            <a:pPr marL="445770" indent="-445770">
              <a:lnSpc>
                <a:spcPct val="150000"/>
              </a:lnSpc>
            </a:pPr>
            <a:r>
              <a:rPr lang="en-US" altLang="zh-CN" sz="900" dirty="0">
                <a:latin typeface="+mn-ea"/>
                <a:cs typeface="+mn-ea"/>
              </a:rPr>
              <a:t>3.</a:t>
            </a:r>
            <a:r>
              <a:rPr lang="zh-CN" altLang="en-US" sz="900" dirty="0">
                <a:latin typeface="+mn-ea"/>
                <a:cs typeface="+mn-ea"/>
              </a:rPr>
              <a:t>力值精度：</a:t>
            </a:r>
            <a:r>
              <a:rPr lang="en-US" altLang="zh-CN" sz="900" dirty="0">
                <a:latin typeface="+mn-ea"/>
                <a:cs typeface="+mn-ea"/>
              </a:rPr>
              <a:t>0.5%</a:t>
            </a:r>
            <a:r>
              <a:rPr lang="zh-CN" altLang="en-US" sz="900" dirty="0">
                <a:latin typeface="+mn-ea"/>
                <a:cs typeface="+mn-ea"/>
              </a:rPr>
              <a:t>示值或</a:t>
            </a:r>
            <a:r>
              <a:rPr lang="en-US" altLang="zh-CN" sz="900" dirty="0">
                <a:latin typeface="+mn-ea"/>
                <a:cs typeface="+mn-ea"/>
              </a:rPr>
              <a:t>0.1%FS</a:t>
            </a:r>
          </a:p>
          <a:p>
            <a:pPr marL="445770" indent="-445770">
              <a:lnSpc>
                <a:spcPct val="150000"/>
              </a:lnSpc>
            </a:pPr>
            <a:r>
              <a:rPr lang="en-US" altLang="zh-CN" sz="900" dirty="0">
                <a:latin typeface="+mn-ea"/>
                <a:cs typeface="+mn-ea"/>
              </a:rPr>
              <a:t>4.</a:t>
            </a:r>
            <a:r>
              <a:rPr lang="zh-CN" altLang="en-US" sz="900" dirty="0">
                <a:latin typeface="+mn-ea"/>
                <a:cs typeface="+mn-ea"/>
              </a:rPr>
              <a:t>行</a:t>
            </a:r>
            <a:r>
              <a:rPr lang="en-US" altLang="zh-CN" sz="900" dirty="0">
                <a:latin typeface="+mn-ea"/>
                <a:cs typeface="+mn-ea"/>
              </a:rPr>
              <a:t>    </a:t>
            </a:r>
            <a:r>
              <a:rPr lang="zh-CN" altLang="en-US" sz="900" dirty="0">
                <a:latin typeface="+mn-ea"/>
                <a:cs typeface="+mn-ea"/>
              </a:rPr>
              <a:t>程：</a:t>
            </a:r>
            <a:r>
              <a:rPr lang="en-US" altLang="zh-CN" sz="900" dirty="0">
                <a:latin typeface="+mn-ea"/>
                <a:cs typeface="+mn-ea"/>
              </a:rPr>
              <a:t>20mm</a:t>
            </a:r>
          </a:p>
          <a:p>
            <a:pPr marL="445770" indent="-445770">
              <a:lnSpc>
                <a:spcPct val="150000"/>
              </a:lnSpc>
            </a:pPr>
            <a:r>
              <a:rPr lang="en-US" altLang="zh-CN" sz="900" dirty="0">
                <a:latin typeface="+mn-ea"/>
                <a:cs typeface="+mn-ea"/>
              </a:rPr>
              <a:t>5.</a:t>
            </a:r>
            <a:r>
              <a:rPr lang="zh-CN" altLang="en-US" sz="900" dirty="0">
                <a:latin typeface="+mn-ea"/>
                <a:cs typeface="+mn-ea"/>
              </a:rPr>
              <a:t>位移精度：</a:t>
            </a:r>
            <a:r>
              <a:rPr lang="en-US" altLang="zh-CN" sz="900" dirty="0">
                <a:latin typeface="+mn-ea"/>
                <a:cs typeface="+mn-ea"/>
              </a:rPr>
              <a:t>1μ</a:t>
            </a:r>
          </a:p>
          <a:p>
            <a:pPr marL="445770" indent="-445770">
              <a:lnSpc>
                <a:spcPct val="150000"/>
              </a:lnSpc>
            </a:pPr>
            <a:r>
              <a:rPr lang="en-US" altLang="zh-CN" sz="900" dirty="0">
                <a:latin typeface="+mn-ea"/>
                <a:cs typeface="+mn-ea"/>
              </a:rPr>
              <a:t>6.</a:t>
            </a:r>
            <a:r>
              <a:rPr lang="zh-CN" altLang="en-US" sz="900" dirty="0">
                <a:latin typeface="+mn-ea"/>
                <a:cs typeface="+mn-ea"/>
              </a:rPr>
              <a:t>最高线速度：</a:t>
            </a:r>
            <a:r>
              <a:rPr lang="en-US" altLang="zh-CN" sz="900" dirty="0">
                <a:latin typeface="+mn-ea"/>
                <a:cs typeface="+mn-ea"/>
                <a:sym typeface="+mn-ea"/>
              </a:rPr>
              <a:t>5</a:t>
            </a:r>
            <a:r>
              <a:rPr lang="en-US" altLang="zh-CN" sz="900" dirty="0">
                <a:latin typeface="+mn-ea"/>
                <a:cs typeface="+mn-ea"/>
              </a:rPr>
              <a:t>m/s</a:t>
            </a:r>
          </a:p>
          <a:p>
            <a:pPr marL="445770" indent="-445770">
              <a:lnSpc>
                <a:spcPct val="150000"/>
              </a:lnSpc>
            </a:pPr>
            <a:r>
              <a:rPr lang="en-US" altLang="zh-CN" sz="900" dirty="0">
                <a:latin typeface="+mn-ea"/>
                <a:cs typeface="+mn-ea"/>
              </a:rPr>
              <a:t>7.</a:t>
            </a:r>
            <a:r>
              <a:rPr lang="zh-CN" altLang="en-US" sz="900" dirty="0">
                <a:latin typeface="+mn-ea"/>
                <a:cs typeface="+mn-ea"/>
              </a:rPr>
              <a:t>工作频率：</a:t>
            </a:r>
            <a:r>
              <a:rPr lang="en-US" altLang="zh-CN" sz="900" dirty="0">
                <a:latin typeface="+mn-ea"/>
                <a:cs typeface="+mn-ea"/>
                <a:sym typeface="+mn-ea"/>
              </a:rPr>
              <a:t>0.01</a:t>
            </a:r>
            <a:r>
              <a:rPr lang="zh-CN" altLang="en-US" sz="900" dirty="0">
                <a:latin typeface="+mn-ea"/>
                <a:cs typeface="+mn-ea"/>
                <a:sym typeface="+mn-ea"/>
              </a:rPr>
              <a:t> ～</a:t>
            </a:r>
            <a:r>
              <a:rPr lang="en-US" altLang="zh-CN" sz="900" dirty="0">
                <a:latin typeface="+mn-ea"/>
                <a:cs typeface="+mn-ea"/>
                <a:sym typeface="+mn-ea"/>
              </a:rPr>
              <a:t>20Hz</a:t>
            </a:r>
            <a:r>
              <a:rPr lang="zh-CN" altLang="en-US" sz="900" dirty="0">
                <a:latin typeface="+mn-ea"/>
                <a:cs typeface="+mn-ea"/>
                <a:sym typeface="+mn-ea"/>
              </a:rPr>
              <a:t>（可定制高达</a:t>
            </a:r>
            <a:r>
              <a:rPr lang="en-US" altLang="zh-CN" sz="900" dirty="0">
                <a:latin typeface="+mn-ea"/>
                <a:cs typeface="+mn-ea"/>
                <a:sym typeface="+mn-ea"/>
              </a:rPr>
              <a:t>100Hz</a:t>
            </a:r>
            <a:r>
              <a:rPr lang="zh-CN" altLang="en-US" sz="900" dirty="0">
                <a:latin typeface="+mn-ea"/>
                <a:cs typeface="+mn-ea"/>
                <a:sym typeface="+mn-ea"/>
              </a:rPr>
              <a:t>）</a:t>
            </a:r>
            <a:endParaRPr lang="en-US" altLang="zh-CN" sz="900" dirty="0">
              <a:latin typeface="+mn-ea"/>
              <a:cs typeface="+mn-ea"/>
            </a:endParaRPr>
          </a:p>
          <a:p>
            <a:pPr marL="445770" indent="-445770">
              <a:lnSpc>
                <a:spcPct val="150000"/>
              </a:lnSpc>
            </a:pPr>
            <a:endParaRPr lang="zh-CN" altLang="en-US" sz="900" dirty="0">
              <a:latin typeface="+mn-ea"/>
              <a:cs typeface="+mn-ea"/>
              <a:sym typeface="+mn-ea"/>
            </a:endParaRPr>
          </a:p>
        </p:txBody>
      </p:sp>
      <p:graphicFrame>
        <p:nvGraphicFramePr>
          <p:cNvPr id="54" name="表格 53"/>
          <p:cNvGraphicFramePr/>
          <p:nvPr>
            <p:custDataLst>
              <p:tags r:id="rId1"/>
            </p:custDataLst>
            <p:extLst>
              <p:ext uri="{D42A27DB-BD31-4B8C-83A1-F6EECF244321}">
                <p14:modId xmlns:p14="http://schemas.microsoft.com/office/powerpoint/2010/main" val="2216583402"/>
              </p:ext>
            </p:extLst>
          </p:nvPr>
        </p:nvGraphicFramePr>
        <p:xfrm>
          <a:off x="414019" y="3763197"/>
          <a:ext cx="6534170" cy="2291792"/>
        </p:xfrm>
        <a:graphic>
          <a:graphicData uri="http://schemas.openxmlformats.org/drawingml/2006/table">
            <a:tbl>
              <a:tblPr firstRow="1" bandRow="1">
                <a:tableStyleId>{616DA210-FB5B-4158-B5E0-FEB733F419BA}</a:tableStyleId>
              </a:tblPr>
              <a:tblGrid>
                <a:gridCol w="845538">
                  <a:extLst>
                    <a:ext uri="{9D8B030D-6E8A-4147-A177-3AD203B41FA5}">
                      <a16:colId xmlns:a16="http://schemas.microsoft.com/office/drawing/2014/main" val="20000"/>
                    </a:ext>
                  </a:extLst>
                </a:gridCol>
                <a:gridCol w="422919">
                  <a:extLst>
                    <a:ext uri="{9D8B030D-6E8A-4147-A177-3AD203B41FA5}">
                      <a16:colId xmlns:a16="http://schemas.microsoft.com/office/drawing/2014/main" val="20001"/>
                    </a:ext>
                  </a:extLst>
                </a:gridCol>
                <a:gridCol w="921719">
                  <a:extLst>
                    <a:ext uri="{9D8B030D-6E8A-4147-A177-3AD203B41FA5}">
                      <a16:colId xmlns:a16="http://schemas.microsoft.com/office/drawing/2014/main" val="20002"/>
                    </a:ext>
                  </a:extLst>
                </a:gridCol>
                <a:gridCol w="815602">
                  <a:extLst>
                    <a:ext uri="{9D8B030D-6E8A-4147-A177-3AD203B41FA5}">
                      <a16:colId xmlns:a16="http://schemas.microsoft.com/office/drawing/2014/main" val="20003"/>
                    </a:ext>
                  </a:extLst>
                </a:gridCol>
                <a:gridCol w="405052">
                  <a:extLst>
                    <a:ext uri="{9D8B030D-6E8A-4147-A177-3AD203B41FA5}">
                      <a16:colId xmlns:a16="http://schemas.microsoft.com/office/drawing/2014/main" val="20004"/>
                    </a:ext>
                  </a:extLst>
                </a:gridCol>
                <a:gridCol w="563534">
                  <a:extLst>
                    <a:ext uri="{9D8B030D-6E8A-4147-A177-3AD203B41FA5}">
                      <a16:colId xmlns:a16="http://schemas.microsoft.com/office/drawing/2014/main" val="20005"/>
                    </a:ext>
                  </a:extLst>
                </a:gridCol>
                <a:gridCol w="436958">
                  <a:extLst>
                    <a:ext uri="{9D8B030D-6E8A-4147-A177-3AD203B41FA5}">
                      <a16:colId xmlns:a16="http://schemas.microsoft.com/office/drawing/2014/main" val="20006"/>
                    </a:ext>
                  </a:extLst>
                </a:gridCol>
                <a:gridCol w="451096">
                  <a:extLst>
                    <a:ext uri="{9D8B030D-6E8A-4147-A177-3AD203B41FA5}">
                      <a16:colId xmlns:a16="http://schemas.microsoft.com/office/drawing/2014/main" val="20007"/>
                    </a:ext>
                  </a:extLst>
                </a:gridCol>
                <a:gridCol w="619417">
                  <a:extLst>
                    <a:ext uri="{9D8B030D-6E8A-4147-A177-3AD203B41FA5}">
                      <a16:colId xmlns:a16="http://schemas.microsoft.com/office/drawing/2014/main" val="20008"/>
                    </a:ext>
                  </a:extLst>
                </a:gridCol>
                <a:gridCol w="571614">
                  <a:extLst>
                    <a:ext uri="{9D8B030D-6E8A-4147-A177-3AD203B41FA5}">
                      <a16:colId xmlns:a16="http://schemas.microsoft.com/office/drawing/2014/main" val="20009"/>
                    </a:ext>
                  </a:extLst>
                </a:gridCol>
                <a:gridCol w="480721">
                  <a:extLst>
                    <a:ext uri="{9D8B030D-6E8A-4147-A177-3AD203B41FA5}">
                      <a16:colId xmlns:a16="http://schemas.microsoft.com/office/drawing/2014/main" val="20010"/>
                    </a:ext>
                  </a:extLst>
                </a:gridCol>
              </a:tblGrid>
              <a:tr h="234115">
                <a:tc gridSpan="11">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41725">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a:sym typeface="+mn-ea"/>
                        </a:rPr>
                        <a:t>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底座</a:t>
                      </a:r>
                      <a:endParaRPr lang="en-US" altLang="zh-CN" sz="900" b="1" dirty="0">
                        <a:sym typeface="+mn-ea"/>
                      </a:endParaRPr>
                    </a:p>
                    <a:p>
                      <a:pPr algn="ctr">
                        <a:buNone/>
                      </a:pPr>
                      <a:r>
                        <a:rPr lang="zh-CN" altLang="en-US" sz="900" b="1" dirty="0">
                          <a:sym typeface="+mn-ea"/>
                        </a:rPr>
                        <a:t>外径</a:t>
                      </a:r>
                      <a:r>
                        <a:rPr lang="zh-CN" altLang="en-US" sz="900"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altLang="en-US" sz="900" b="1" dirty="0">
                          <a:sym typeface="+mn-ea"/>
                        </a:rPr>
                        <a:t>承载筒</a:t>
                      </a:r>
                      <a:endParaRPr lang="en-US" altLang="zh-CN" sz="900" b="1" dirty="0">
                        <a:sym typeface="+mn-ea"/>
                      </a:endParaRPr>
                    </a:p>
                    <a:p>
                      <a:pPr algn="ctr">
                        <a:buNone/>
                      </a:pPr>
                      <a:r>
                        <a:rPr lang="zh-CN" altLang="en-US" sz="900" b="1" dirty="0">
                          <a:sym typeface="+mn-ea"/>
                        </a:rPr>
                        <a:t>外径</a:t>
                      </a:r>
                      <a:r>
                        <a:rPr lang="zh-CN" altLang="en-US" sz="900" b="1"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p>
                      <a:pPr algn="ctr">
                        <a:buNone/>
                      </a:pPr>
                      <a:r>
                        <a:rPr lang="zh-CN" altLang="en-US" sz="900" b="1" dirty="0">
                          <a:sym typeface="+mn-ea"/>
                        </a:rPr>
                        <a:t>可定制</a:t>
                      </a:r>
                    </a:p>
                  </a:txBody>
                  <a:tcPr marL="64657" marR="64657" marT="32328" marB="32328" anchor="ctr"/>
                </a:tc>
                <a:tc rowSpan="2">
                  <a:txBody>
                    <a:bodyPr/>
                    <a:lstStyle/>
                    <a:p>
                      <a:pPr algn="ctr">
                        <a:buNone/>
                      </a:pPr>
                      <a:r>
                        <a:rPr lang="zh-CN" altLang="en-US" sz="900" b="1" dirty="0">
                          <a:sym typeface="+mn-ea"/>
                        </a:rPr>
                        <a:t>总量（</a:t>
                      </a:r>
                      <a:r>
                        <a:rPr lang="en-US" altLang="zh-CN" sz="900" b="1" dirty="0">
                          <a:sym typeface="+mn-ea"/>
                        </a:rPr>
                        <a:t>kg</a:t>
                      </a:r>
                      <a:r>
                        <a:rPr lang="zh-CN" altLang="en-US" sz="900" b="1" dirty="0">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3">
                  <a:txBody>
                    <a:bodyPr/>
                    <a:lstStyle/>
                    <a:p>
                      <a:pPr algn="ctr">
                        <a:buNone/>
                      </a:pPr>
                      <a:r>
                        <a:rPr lang="zh-CN" altLang="en-US" sz="900" b="1">
                          <a:sym typeface="+mn-ea"/>
                        </a:rPr>
                        <a:t>扩展模块</a:t>
                      </a:r>
                      <a:endParaRPr lang="zh-CN" altLang="en-US" sz="900" b="1">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268163">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dirty="0">
                          <a:latin typeface="+mn-ea"/>
                          <a:sym typeface="+mn-ea"/>
                        </a:rPr>
                        <a:t>中子衍射</a:t>
                      </a:r>
                    </a:p>
                  </a:txBody>
                  <a:tcPr marL="64657" marR="64657" marT="32328" marB="32328" anchor="ctr"/>
                </a:tc>
                <a:tc>
                  <a:txBody>
                    <a:bodyPr/>
                    <a:lstStyle/>
                    <a:p>
                      <a:pPr algn="ctr">
                        <a:buNone/>
                      </a:pPr>
                      <a:r>
                        <a:rPr lang="zh-CN" altLang="en-US" sz="900" b="1">
                          <a:sym typeface="+mn-ea"/>
                        </a:rPr>
                        <a:t>通气式高低温</a:t>
                      </a:r>
                      <a:endParaRPr lang="zh-CN" altLang="en-US" sz="900" b="1">
                        <a:latin typeface="+mn-ea"/>
                        <a:sym typeface="+mn-ea"/>
                      </a:endParaRPr>
                    </a:p>
                  </a:txBody>
                  <a:tcPr marL="64657" marR="64657" marT="32328" marB="32328" anchor="ctr"/>
                </a:tc>
                <a:tc>
                  <a:txBody>
                    <a:bodyPr/>
                    <a:lstStyle/>
                    <a:p>
                      <a:pPr algn="ctr">
                        <a:buNone/>
                      </a:pPr>
                      <a:r>
                        <a:rPr lang="zh-CN" altLang="en-US" sz="900" b="1" dirty="0">
                          <a:sym typeface="+mn-ea"/>
                        </a:rPr>
                        <a:t>通电热传导式高低温</a:t>
                      </a:r>
                      <a:endParaRPr lang="zh-CN" altLang="en-US" sz="900" b="1" dirty="0">
                        <a:latin typeface="+mn-ea"/>
                        <a:sym typeface="+mn-ea"/>
                      </a:endParaRPr>
                    </a:p>
                  </a:txBody>
                  <a:tcPr marL="64657" marR="64657" marT="32328" marB="32328" anchor="ctr"/>
                </a:tc>
                <a:tc>
                  <a:txBody>
                    <a:bodyPr/>
                    <a:lstStyle/>
                    <a:p>
                      <a:pPr algn="ctr">
                        <a:buNone/>
                      </a:pPr>
                      <a:r>
                        <a:rPr lang="zh-CN" altLang="en-US" sz="900" b="1" dirty="0">
                          <a:latin typeface="+mn-ea"/>
                          <a:sym typeface="+mn-ea"/>
                        </a:rPr>
                        <a:t>试样直接通电</a:t>
                      </a:r>
                    </a:p>
                  </a:txBody>
                  <a:tcPr marL="64657" marR="64657" marT="32328" marB="32328" anchor="ctr"/>
                </a:tc>
                <a:extLst>
                  <a:ext uri="{0D108BD9-81ED-4DB2-BD59-A6C34878D82A}">
                    <a16:rowId xmlns:a16="http://schemas.microsoft.com/office/drawing/2014/main" val="10002"/>
                  </a:ext>
                </a:extLst>
              </a:tr>
              <a:tr h="259183">
                <a:tc>
                  <a:txBody>
                    <a:bodyPr/>
                    <a:lstStyle/>
                    <a:p>
                      <a:pPr algn="ctr">
                        <a:buClrTx/>
                        <a:buSzTx/>
                        <a:buFontTx/>
                        <a:buNone/>
                      </a:pPr>
                      <a:r>
                        <a:rPr lang="en-US" altLang="zh-CN" sz="900" b="1" dirty="0">
                          <a:sym typeface="+mn-ea"/>
                        </a:rPr>
                        <a:t>CT</a:t>
                      </a:r>
                      <a:r>
                        <a:rPr lang="en-US" sz="900" b="1" dirty="0">
                          <a:sym typeface="+mn-ea"/>
                        </a:rPr>
                        <a:t>1000D-H</a:t>
                      </a:r>
                    </a:p>
                  </a:txBody>
                  <a:tcPr marL="64657" marR="64657" marT="32328" marB="32328" anchor="ctr"/>
                </a:tc>
                <a:tc>
                  <a:txBody>
                    <a:bodyPr/>
                    <a:lstStyle/>
                    <a:p>
                      <a:pPr algn="ctr">
                        <a:buNone/>
                      </a:pPr>
                      <a:r>
                        <a:rPr lang="en-US" altLang="zh-CN" sz="900" b="0" dirty="0">
                          <a:sym typeface="+mn-ea"/>
                        </a:rPr>
                        <a:t>1k</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60</a:t>
                      </a:r>
                      <a:r>
                        <a:rPr lang="zh-CN" altLang="en-US" sz="900" dirty="0">
                          <a:latin typeface="+mn-ea"/>
                          <a:sym typeface="+mn-ea"/>
                        </a:rPr>
                        <a:t>×</a:t>
                      </a:r>
                      <a:r>
                        <a:rPr lang="en-US" altLang="zh-CN" sz="900" dirty="0">
                          <a:latin typeface="+mn-ea"/>
                          <a:sym typeface="+mn-ea"/>
                        </a:rPr>
                        <a:t>115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7.2</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CT2000D-H</a:t>
                      </a:r>
                    </a:p>
                  </a:txBody>
                  <a:tcPr marL="64657" marR="64657" marT="32328" marB="32328" anchor="ctr"/>
                </a:tc>
                <a:tc>
                  <a:txBody>
                    <a:bodyPr/>
                    <a:lstStyle/>
                    <a:p>
                      <a:pPr algn="ctr">
                        <a:buNone/>
                      </a:pPr>
                      <a:r>
                        <a:rPr lang="en-US" altLang="en-US" sz="900" b="0" dirty="0">
                          <a:sym typeface="+mn-ea"/>
                        </a:rPr>
                        <a:t>2k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70</a:t>
                      </a:r>
                      <a:r>
                        <a:rPr lang="zh-CN" altLang="en-US" sz="900" dirty="0">
                          <a:latin typeface="+mn-ea"/>
                          <a:sym typeface="+mn-ea"/>
                        </a:rPr>
                        <a:t>×</a:t>
                      </a:r>
                      <a:r>
                        <a:rPr lang="en-US" altLang="zh-CN" sz="900" dirty="0">
                          <a:latin typeface="+mn-ea"/>
                          <a:sym typeface="+mn-ea"/>
                        </a:rPr>
                        <a:t>125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8</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CT5000D-H</a:t>
                      </a:r>
                    </a:p>
                  </a:txBody>
                  <a:tcPr marL="64657" marR="64657" marT="32328" marB="32328" anchor="ctr"/>
                </a:tc>
                <a:tc>
                  <a:txBody>
                    <a:bodyPr/>
                    <a:lstStyle/>
                    <a:p>
                      <a:pPr algn="ctr">
                        <a:buNone/>
                      </a:pPr>
                      <a:r>
                        <a:rPr lang="en-US" altLang="zh-CN" sz="900" dirty="0">
                          <a:sym typeface="+mn-ea"/>
                        </a:rPr>
                        <a:t>5k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80</a:t>
                      </a:r>
                      <a:r>
                        <a:rPr lang="zh-CN" altLang="en-US" sz="900" dirty="0">
                          <a:latin typeface="+mn-ea"/>
                          <a:sym typeface="+mn-ea"/>
                        </a:rPr>
                        <a:t>×</a:t>
                      </a:r>
                      <a:r>
                        <a:rPr lang="en-US" altLang="zh-CN" sz="900" dirty="0">
                          <a:sym typeface="+mn-ea"/>
                        </a:rPr>
                        <a:t>145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9</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CT10000kD-H</a:t>
                      </a:r>
                    </a:p>
                  </a:txBody>
                  <a:tcPr marL="64657" marR="64657" marT="32328" marB="32328" anchor="ctr"/>
                </a:tc>
                <a:tc>
                  <a:txBody>
                    <a:bodyPr/>
                    <a:lstStyle/>
                    <a:p>
                      <a:pPr algn="ctr">
                        <a:buNone/>
                      </a:pPr>
                      <a:r>
                        <a:rPr lang="en-US" altLang="zh-CN" sz="900" b="0" dirty="0">
                          <a:sym typeface="+mn-ea"/>
                        </a:rPr>
                        <a:t>10k</a:t>
                      </a:r>
                      <a:endParaRPr 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φ119</a:t>
                      </a:r>
                      <a:r>
                        <a:rPr lang="zh-CN" altLang="en-US" sz="900" dirty="0">
                          <a:latin typeface="+mn-ea"/>
                          <a:sym typeface="+mn-ea"/>
                        </a:rPr>
                        <a:t>×</a:t>
                      </a:r>
                      <a:r>
                        <a:rPr lang="en-US" altLang="zh-CN" sz="900" dirty="0">
                          <a:latin typeface="+mn-ea"/>
                          <a:sym typeface="+mn-ea"/>
                        </a:rPr>
                        <a:t>243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90</a:t>
                      </a:r>
                      <a:r>
                        <a:rPr lang="zh-CN" altLang="en-US" sz="900" dirty="0">
                          <a:latin typeface="+mn-ea"/>
                          <a:sym typeface="+mn-ea"/>
                        </a:rPr>
                        <a:t>×</a:t>
                      </a:r>
                      <a:r>
                        <a:rPr lang="en-US" altLang="zh-CN" sz="900" dirty="0">
                          <a:latin typeface="+mn-ea"/>
                          <a:sym typeface="+mn-ea"/>
                        </a:rPr>
                        <a:t>155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9.5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CT20000D-H</a:t>
                      </a:r>
                    </a:p>
                  </a:txBody>
                  <a:tcPr marL="64657" marR="64657" marT="32328" marB="32328" anchor="ctr"/>
                </a:tc>
                <a:tc>
                  <a:txBody>
                    <a:bodyPr/>
                    <a:lstStyle/>
                    <a:p>
                      <a:pPr algn="ctr">
                        <a:buClrTx/>
                        <a:buSzTx/>
                        <a:buFontTx/>
                        <a:buNone/>
                      </a:pPr>
                      <a:r>
                        <a:rPr lang="en-US" altLang="zh-CN" sz="900" b="0" dirty="0">
                          <a:sym typeface="+mn-ea"/>
                        </a:rPr>
                        <a:t>20k</a:t>
                      </a:r>
                    </a:p>
                  </a:txBody>
                  <a:tcPr marL="64657" marR="64657" marT="32328" marB="32328" anchor="ctr"/>
                </a:tc>
                <a:tc>
                  <a:txBody>
                    <a:bodyPr/>
                    <a:lstStyle/>
                    <a:p>
                      <a:pPr algn="ctr">
                        <a:buNone/>
                      </a:pPr>
                      <a:r>
                        <a:rPr lang="en-US" altLang="zh-CN" sz="900" dirty="0">
                          <a:latin typeface="+mn-ea"/>
                          <a:cs typeface="+mn-ea"/>
                          <a:sym typeface="+mn-ea"/>
                        </a:rPr>
                        <a:t>φ145</a:t>
                      </a:r>
                      <a:r>
                        <a:rPr lang="zh-CN" altLang="en-US" sz="900" dirty="0">
                          <a:latin typeface="+mn-ea"/>
                          <a:sym typeface="+mn-ea"/>
                        </a:rPr>
                        <a:t>×</a:t>
                      </a:r>
                      <a:r>
                        <a:rPr lang="en-US" altLang="zh-CN" sz="900" dirty="0">
                          <a:latin typeface="+mn-ea"/>
                          <a:sym typeface="+mn-ea"/>
                        </a:rPr>
                        <a:t>250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110</a:t>
                      </a:r>
                      <a:r>
                        <a:rPr lang="zh-CN" altLang="en-US" sz="900" dirty="0">
                          <a:latin typeface="+mn-ea"/>
                          <a:sym typeface="+mn-ea"/>
                        </a:rPr>
                        <a:t>×</a:t>
                      </a:r>
                      <a:r>
                        <a:rPr lang="en-US" altLang="zh-CN" sz="900" dirty="0">
                          <a:latin typeface="+mn-ea"/>
                          <a:sym typeface="+mn-ea"/>
                        </a:rPr>
                        <a:t>170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13.0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7"/>
                  </a:ext>
                </a:extLst>
              </a:tr>
            </a:tbl>
          </a:graphicData>
        </a:graphic>
      </p:graphicFrame>
      <p:pic>
        <p:nvPicPr>
          <p:cNvPr id="17" name="图片 16"/>
          <p:cNvPicPr>
            <a:picLocks noChangeAspect="1"/>
          </p:cNvPicPr>
          <p:nvPr/>
        </p:nvPicPr>
        <p:blipFill>
          <a:blip r:embed="rId4"/>
          <a:stretch>
            <a:fillRect/>
          </a:stretch>
        </p:blipFill>
        <p:spPr>
          <a:xfrm>
            <a:off x="656357" y="880113"/>
            <a:ext cx="1067684" cy="229751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44624" y="7740221"/>
            <a:ext cx="2530051" cy="1898664"/>
          </a:xfrm>
          <a:prstGeom prst="roundRect">
            <a:avLst/>
          </a:prstGeom>
        </p:spPr>
      </p:pic>
      <p:sp>
        <p:nvSpPr>
          <p:cNvPr id="2" name="文本框 1"/>
          <p:cNvSpPr txBox="1"/>
          <p:nvPr/>
        </p:nvSpPr>
        <p:spPr>
          <a:xfrm>
            <a:off x="539750" y="6282055"/>
            <a:ext cx="2053590" cy="414020"/>
          </a:xfrm>
          <a:prstGeom prst="rect">
            <a:avLst/>
          </a:prstGeom>
          <a:noFill/>
        </p:spPr>
        <p:txBody>
          <a:bodyPr wrap="square" rtlCol="0">
            <a:spAutoFit/>
          </a:bodyPr>
          <a:lstStyle/>
          <a:p>
            <a:pPr algn="just">
              <a:lnSpc>
                <a:spcPct val="150000"/>
              </a:lnSpc>
            </a:pPr>
            <a:r>
              <a:rPr lang="zh-CN" sz="1400" b="1" kern="100" dirty="0">
                <a:latin typeface="+mn-ea"/>
                <a:cs typeface="Times New Roman" panose="02020603050405020304"/>
                <a:sym typeface="+mn-ea"/>
              </a:rPr>
              <a:t>与工业</a:t>
            </a:r>
            <a:r>
              <a:rPr lang="en-US" altLang="zh-CN" sz="1400" b="1" kern="100" dirty="0">
                <a:latin typeface="+mn-ea"/>
                <a:cs typeface="Times New Roman" panose="02020603050405020304"/>
                <a:sym typeface="+mn-ea"/>
              </a:rPr>
              <a:t>CT</a:t>
            </a:r>
            <a:r>
              <a:rPr lang="zh-CN" altLang="en-US" sz="1400" b="1" kern="100" dirty="0">
                <a:latin typeface="+mn-ea"/>
                <a:cs typeface="Times New Roman" panose="02020603050405020304"/>
                <a:sym typeface="+mn-ea"/>
              </a:rPr>
              <a:t>集成应用</a:t>
            </a:r>
          </a:p>
        </p:txBody>
      </p:sp>
      <p:sp>
        <p:nvSpPr>
          <p:cNvPr id="7" name="右箭头 6"/>
          <p:cNvSpPr/>
          <p:nvPr/>
        </p:nvSpPr>
        <p:spPr>
          <a:xfrm>
            <a:off x="2781437" y="8122779"/>
            <a:ext cx="57594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4571" y="466663"/>
            <a:ext cx="4571926" cy="683136"/>
          </a:xfrm>
          <a:prstGeom prst="rect">
            <a:avLst/>
          </a:prstGeom>
        </p:spPr>
        <p:txBody>
          <a:bodyPr wrap="square">
            <a:spAutoFit/>
          </a:bodyPr>
          <a:lstStyle/>
          <a:p>
            <a:pPr algn="just">
              <a:lnSpc>
                <a:spcPct val="150000"/>
              </a:lnSpc>
            </a:pPr>
            <a:r>
              <a:rPr lang="zh-CN" altLang="en-US" sz="900" kern="100" dirty="0">
                <a:latin typeface="+mn-ea"/>
                <a:cs typeface="Times New Roman" panose="02020603050405020304"/>
                <a:sym typeface="+mn-ea"/>
              </a:rPr>
              <a:t>采用电液伺服加载方式，具备疲劳加载能力；</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适合通气式、通电热传导、试样直接通电式所有种类环境模块；</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可以实现金属及各种复合材料的拉伸、压缩、弯曲、剪切、疲劳等试验。</a:t>
            </a:r>
            <a:endParaRPr lang="en-US" altLang="zh-CN" sz="900" kern="100" dirty="0">
              <a:latin typeface="+mn-ea"/>
              <a:cs typeface="Times New Roman" panose="02020603050405020304"/>
              <a:sym typeface="+mn-ea"/>
            </a:endParaRPr>
          </a:p>
        </p:txBody>
      </p:sp>
      <p:pic>
        <p:nvPicPr>
          <p:cNvPr id="11" name="图片 10">
            <a:extLst>
              <a:ext uri="{FF2B5EF4-FFF2-40B4-BE49-F238E27FC236}">
                <a16:creationId xmlns:a16="http://schemas.microsoft.com/office/drawing/2014/main" id="{5FBE76AD-66B3-4355-83FB-05CD36FE85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837" y="6858074"/>
            <a:ext cx="2612758" cy="3480353"/>
          </a:xfrm>
          <a:prstGeom prst="roundRect">
            <a:avLst/>
          </a:prstGeom>
        </p:spPr>
      </p:pic>
      <p:pic>
        <p:nvPicPr>
          <p:cNvPr id="12" name="Picture 2" descr="查看源图像">
            <a:extLst>
              <a:ext uri="{FF2B5EF4-FFF2-40B4-BE49-F238E27FC236}">
                <a16:creationId xmlns:a16="http://schemas.microsoft.com/office/drawing/2014/main" id="{5EDF47BA-7624-4AAA-8BAD-D450D0BCF8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21" y="1486602"/>
            <a:ext cx="1262818" cy="1262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323850" y="377190"/>
            <a:ext cx="1905000" cy="368300"/>
          </a:xfrm>
          <a:prstGeom prst="rect">
            <a:avLst/>
          </a:prstGeom>
          <a:noFill/>
        </p:spPr>
        <p:txBody>
          <a:bodyPr wrap="square" rtlCol="0">
            <a:spAutoFit/>
          </a:bodyPr>
          <a:lstStyle/>
          <a:p>
            <a:pPr marL="445770" indent="-445770">
              <a:lnSpc>
                <a:spcPct val="150000"/>
              </a:lnSpc>
            </a:pPr>
            <a:r>
              <a:rPr lang="zh-CN" altLang="en-US" sz="1200" b="1" dirty="0">
                <a:latin typeface="+mn-ea"/>
                <a:cs typeface="+mn-ea"/>
              </a:rPr>
              <a:t>夹具模块</a:t>
            </a:r>
          </a:p>
        </p:txBody>
      </p:sp>
      <p:sp>
        <p:nvSpPr>
          <p:cNvPr id="9" name="文本框 8"/>
          <p:cNvSpPr txBox="1"/>
          <p:nvPr/>
        </p:nvSpPr>
        <p:spPr>
          <a:xfrm>
            <a:off x="395289" y="1457325"/>
            <a:ext cx="693420" cy="321945"/>
          </a:xfrm>
          <a:prstGeom prst="rect">
            <a:avLst/>
          </a:prstGeom>
          <a:noFill/>
        </p:spPr>
        <p:txBody>
          <a:bodyPr wrap="none" rtlCol="0">
            <a:spAutoFit/>
          </a:bodyPr>
          <a:lstStyle/>
          <a:p>
            <a:pPr algn="just">
              <a:lnSpc>
                <a:spcPct val="150000"/>
              </a:lnSpc>
            </a:pPr>
            <a:r>
              <a:rPr lang="zh-CN" altLang="en-US" sz="1000" b="1" kern="100" dirty="0">
                <a:latin typeface="+mn-ea"/>
                <a:cs typeface="Times New Roman" panose="02020603050405020304"/>
              </a:rPr>
              <a:t>拉伸夹具</a:t>
            </a:r>
          </a:p>
        </p:txBody>
      </p:sp>
      <p:sp>
        <p:nvSpPr>
          <p:cNvPr id="23" name="矩形 22"/>
          <p:cNvSpPr/>
          <p:nvPr/>
        </p:nvSpPr>
        <p:spPr>
          <a:xfrm>
            <a:off x="1043940" y="752475"/>
            <a:ext cx="4989195" cy="714375"/>
          </a:xfrm>
          <a:prstGeom prst="rect">
            <a:avLst/>
          </a:prstGeom>
        </p:spPr>
        <p:txBody>
          <a:bodyPr wrap="square">
            <a:spAutoFit/>
          </a:bodyPr>
          <a:lstStyle/>
          <a:p>
            <a:pPr algn="just">
              <a:lnSpc>
                <a:spcPct val="150000"/>
              </a:lnSpc>
            </a:pPr>
            <a:r>
              <a:rPr lang="en-US" altLang="zh-CN" sz="900" kern="100" dirty="0">
                <a:latin typeface="+mn-ea"/>
                <a:cs typeface="Times New Roman" panose="02020603050405020304"/>
              </a:rPr>
              <a:t>    </a:t>
            </a:r>
            <a:r>
              <a:rPr lang="zh-CN" altLang="en-US" sz="900" kern="100" dirty="0">
                <a:latin typeface="+mn-ea"/>
                <a:cs typeface="Times New Roman" panose="02020603050405020304"/>
              </a:rPr>
              <a:t>本系统配备拉伸夹具和压缩夹具，拉伸夹具可分为：压板式拉伸夹具和楔形拉伸夹具；压缩夹具的</a:t>
            </a:r>
            <a:r>
              <a:rPr lang="zh-CN" altLang="en-US" sz="900" kern="100" dirty="0">
                <a:latin typeface="+mn-ea"/>
                <a:cs typeface="Times New Roman" panose="02020603050405020304"/>
                <a:sym typeface="+mn-ea"/>
              </a:rPr>
              <a:t>压头形状与试样相匹配，并在端面刻有对中线，便于试样安装对中，确保测试过程精准、有效。</a:t>
            </a:r>
            <a:endParaRPr lang="zh-CN" altLang="en-US" sz="900" kern="100" dirty="0">
              <a:latin typeface="+mn-ea"/>
              <a:cs typeface="Times New Roman" panose="02020603050405020304"/>
            </a:endParaRPr>
          </a:p>
        </p:txBody>
      </p:sp>
      <p:sp>
        <p:nvSpPr>
          <p:cNvPr id="24" name="矩形 23"/>
          <p:cNvSpPr/>
          <p:nvPr/>
        </p:nvSpPr>
        <p:spPr>
          <a:xfrm>
            <a:off x="1236980" y="1673225"/>
            <a:ext cx="2811780" cy="1129665"/>
          </a:xfrm>
          <a:prstGeom prst="rect">
            <a:avLst/>
          </a:prstGeom>
        </p:spPr>
        <p:txBody>
          <a:bodyPr wrap="square">
            <a:spAutoFit/>
          </a:bodyPr>
          <a:lstStyle/>
          <a:p>
            <a:pPr indent="0" algn="just">
              <a:lnSpc>
                <a:spcPct val="150000"/>
              </a:lnSpc>
              <a:buFont typeface="Wingdings" panose="05000000000000000000" pitchFamily="2" charset="2"/>
              <a:buNone/>
              <a:tabLst>
                <a:tab pos="457200" algn="l"/>
              </a:tabLst>
            </a:pPr>
            <a:r>
              <a:rPr lang="zh-CN" altLang="zh-CN" sz="900" b="1" kern="100" dirty="0">
                <a:latin typeface="+mn-ea"/>
                <a:cs typeface="Times New Roman" panose="02020603050405020304"/>
              </a:rPr>
              <a:t>压板式夹具：</a:t>
            </a:r>
          </a:p>
          <a:p>
            <a:pPr marL="342900" indent="-342900" algn="just">
              <a:lnSpc>
                <a:spcPct val="150000"/>
              </a:lnSpc>
              <a:buFont typeface="Wingdings" panose="05000000000000000000" pitchFamily="2" charset="2"/>
              <a:buChar char="u"/>
              <a:tabLst>
                <a:tab pos="457200" algn="l"/>
              </a:tabLst>
            </a:pPr>
            <a:r>
              <a:rPr lang="zh-CN" altLang="zh-CN" sz="900" kern="100" dirty="0">
                <a:latin typeface="+mn-ea"/>
                <a:cs typeface="Times New Roman" panose="02020603050405020304"/>
              </a:rPr>
              <a:t>平</a:t>
            </a:r>
            <a:r>
              <a:rPr lang="zh-CN" altLang="en-US" sz="900" kern="100" dirty="0">
                <a:latin typeface="+mn-ea"/>
                <a:cs typeface="Times New Roman" panose="02020603050405020304"/>
              </a:rPr>
              <a:t>动夹持方式</a:t>
            </a:r>
            <a:r>
              <a:rPr lang="zh-CN" altLang="zh-CN" sz="900" kern="100" dirty="0">
                <a:latin typeface="+mn-ea"/>
                <a:cs typeface="Times New Roman" panose="02020603050405020304"/>
              </a:rPr>
              <a:t>，轴向附加力小</a:t>
            </a:r>
            <a:r>
              <a:rPr lang="zh-CN" altLang="en-US" sz="900" kern="100" dirty="0">
                <a:latin typeface="+mn-ea"/>
                <a:cs typeface="Times New Roman" panose="02020603050405020304"/>
              </a:rPr>
              <a:t>；</a:t>
            </a:r>
            <a:endParaRPr lang="zh-CN" altLang="zh-CN" sz="900" kern="100" dirty="0">
              <a:latin typeface="+mn-ea"/>
              <a:cs typeface="Times New Roman" panose="02020603050405020304"/>
            </a:endParaRPr>
          </a:p>
          <a:p>
            <a:pPr marL="34290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锯齿形夹块，防止打滑；</a:t>
            </a:r>
          </a:p>
          <a:p>
            <a:pPr marL="34290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适用于金属、非金属等夹持；</a:t>
            </a:r>
            <a:endParaRPr lang="en-US" altLang="zh-CN" sz="900" kern="100" dirty="0">
              <a:latin typeface="+mn-ea"/>
              <a:cs typeface="Times New Roman" panose="02020603050405020304"/>
            </a:endParaRPr>
          </a:p>
          <a:p>
            <a:pPr marL="34290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高度集成高低温模块及水冷通道。</a:t>
            </a:r>
            <a:endParaRPr lang="en-US" altLang="zh-CN" sz="900" kern="100" dirty="0">
              <a:latin typeface="+mn-ea"/>
              <a:cs typeface="Times New Roman" panose="02020603050405020304"/>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309" t="19295" r="2309" b="35621"/>
          <a:stretch>
            <a:fillRect/>
          </a:stretch>
        </p:blipFill>
        <p:spPr>
          <a:xfrm rot="5400000">
            <a:off x="4827472" y="2235542"/>
            <a:ext cx="2411325" cy="854892"/>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0396" t="31621" r="30774"/>
          <a:stretch>
            <a:fillRect/>
          </a:stretch>
        </p:blipFill>
        <p:spPr>
          <a:xfrm rot="5400000">
            <a:off x="4092930" y="1930237"/>
            <a:ext cx="1003300" cy="874395"/>
          </a:xfrm>
          <a:prstGeom prst="rect">
            <a:avLst/>
          </a:prstGeom>
        </p:spPr>
      </p:pic>
      <p:pic>
        <p:nvPicPr>
          <p:cNvPr id="29" name="图片 28"/>
          <p:cNvPicPr>
            <a:picLocks noChangeAspect="1"/>
          </p:cNvPicPr>
          <p:nvPr/>
        </p:nvPicPr>
        <p:blipFill>
          <a:blip r:embed="rId5"/>
          <a:stretch>
            <a:fillRect/>
          </a:stretch>
        </p:blipFill>
        <p:spPr>
          <a:xfrm>
            <a:off x="1921411" y="4717086"/>
            <a:ext cx="1129688" cy="2056459"/>
          </a:xfrm>
          <a:prstGeom prst="rect">
            <a:avLst/>
          </a:prstGeom>
        </p:spPr>
      </p:pic>
      <p:sp>
        <p:nvSpPr>
          <p:cNvPr id="32" name="矩形 31"/>
          <p:cNvSpPr/>
          <p:nvPr/>
        </p:nvSpPr>
        <p:spPr>
          <a:xfrm>
            <a:off x="1251192" y="3492336"/>
            <a:ext cx="3599815" cy="890885"/>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楔形夹具</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自带万向结构、楔形卡式，自动对中，防止打滑；</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无</a:t>
            </a:r>
            <a:r>
              <a:rPr lang="zh-CN" altLang="zh-CN" sz="900" kern="100" dirty="0">
                <a:latin typeface="+mn-ea"/>
                <a:cs typeface="Times New Roman" panose="02020603050405020304"/>
              </a:rPr>
              <a:t>轴向附加力</a:t>
            </a:r>
            <a:r>
              <a:rPr lang="zh-CN" altLang="en-US" sz="900" kern="100" dirty="0">
                <a:latin typeface="+mn-ea"/>
                <a:cs typeface="Times New Roman" panose="02020603050405020304"/>
              </a:rPr>
              <a:t>；</a:t>
            </a:r>
            <a:endParaRPr lang="zh-CN"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适用于脆性材料夹持。</a:t>
            </a:r>
            <a:endParaRPr lang="zh-CN" altLang="zh-CN" sz="900" kern="100" dirty="0">
              <a:latin typeface="+mn-ea"/>
              <a:cs typeface="Times New Roman" panose="02020603050405020304"/>
            </a:endParaRPr>
          </a:p>
        </p:txBody>
      </p:sp>
      <p:sp>
        <p:nvSpPr>
          <p:cNvPr id="16" name="文本框 15"/>
          <p:cNvSpPr txBox="1"/>
          <p:nvPr/>
        </p:nvSpPr>
        <p:spPr>
          <a:xfrm>
            <a:off x="683578" y="6929755"/>
            <a:ext cx="795020" cy="321945"/>
          </a:xfrm>
          <a:prstGeom prst="rect">
            <a:avLst/>
          </a:prstGeom>
          <a:noFill/>
        </p:spPr>
        <p:txBody>
          <a:bodyPr wrap="square" rtlCol="0">
            <a:spAutoFit/>
          </a:bodyPr>
          <a:lstStyle/>
          <a:p>
            <a:pPr algn="just">
              <a:lnSpc>
                <a:spcPct val="150000"/>
              </a:lnSpc>
            </a:pPr>
            <a:r>
              <a:rPr lang="zh-CN" altLang="en-US" sz="1000" b="1" kern="100" dirty="0">
                <a:latin typeface="+mn-ea"/>
                <a:cs typeface="Times New Roman" panose="02020603050405020304"/>
                <a:sym typeface="+mn-ea"/>
              </a:rPr>
              <a:t>压缩夹具</a:t>
            </a:r>
          </a:p>
        </p:txBody>
      </p:sp>
      <p:sp>
        <p:nvSpPr>
          <p:cNvPr id="2" name="矩形 1"/>
          <p:cNvSpPr/>
          <p:nvPr/>
        </p:nvSpPr>
        <p:spPr>
          <a:xfrm>
            <a:off x="745173" y="7494905"/>
            <a:ext cx="4989195" cy="299085"/>
          </a:xfrm>
          <a:prstGeom prst="rect">
            <a:avLst/>
          </a:prstGeom>
        </p:spPr>
        <p:txBody>
          <a:bodyPr wrap="square">
            <a:spAutoFit/>
          </a:bodyPr>
          <a:lstStyle/>
          <a:p>
            <a:pPr algn="just">
              <a:lnSpc>
                <a:spcPct val="150000"/>
              </a:lnSpc>
            </a:pPr>
            <a:r>
              <a:rPr lang="en-US" altLang="zh-CN" sz="900" kern="100" dirty="0">
                <a:latin typeface="+mn-ea"/>
                <a:cs typeface="Times New Roman" panose="02020603050405020304"/>
              </a:rPr>
              <a:t>   </a:t>
            </a:r>
            <a:r>
              <a:rPr lang="zh-CN" altLang="en-US" sz="900" kern="100" dirty="0">
                <a:latin typeface="+mn-ea"/>
                <a:cs typeface="Times New Roman" panose="02020603050405020304"/>
              </a:rPr>
              <a:t>本系统的压缩夹具与拉伸夹具采用模块化设计，压缩夹具可快速与拉伸夹具切换。</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31648" t="27775" r="20805" b="9135"/>
          <a:stretch>
            <a:fillRect/>
          </a:stretch>
        </p:blipFill>
        <p:spPr>
          <a:xfrm>
            <a:off x="4428490" y="7793990"/>
            <a:ext cx="1226820" cy="2171700"/>
          </a:xfrm>
          <a:prstGeom prst="rect">
            <a:avLst/>
          </a:prstGeom>
        </p:spPr>
      </p:pic>
      <p:pic>
        <p:nvPicPr>
          <p:cNvPr id="5" name="图片 4"/>
          <p:cNvPicPr>
            <a:picLocks noChangeAspect="1"/>
          </p:cNvPicPr>
          <p:nvPr/>
        </p:nvPicPr>
        <p:blipFill>
          <a:blip r:embed="rId7"/>
          <a:stretch>
            <a:fillRect/>
          </a:stretch>
        </p:blipFill>
        <p:spPr>
          <a:xfrm>
            <a:off x="2228850" y="8309292"/>
            <a:ext cx="1363980" cy="1124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a:extLst>
              <a:ext uri="{FF2B5EF4-FFF2-40B4-BE49-F238E27FC236}">
                <a16:creationId xmlns:a16="http://schemas.microsoft.com/office/drawing/2014/main" id="{3CBB6DC6-0A8E-4D3A-8981-187EBD17924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946" t="9279" r="18286" b="-1"/>
          <a:stretch/>
        </p:blipFill>
        <p:spPr>
          <a:xfrm>
            <a:off x="3721319" y="4779840"/>
            <a:ext cx="1129688" cy="1930949"/>
          </a:xfrm>
          <a:prstGeom prst="rect">
            <a:avLst/>
          </a:prstGeom>
        </p:spPr>
      </p:pic>
      <p:pic>
        <p:nvPicPr>
          <p:cNvPr id="10" name="图片 9">
            <a:extLst>
              <a:ext uri="{FF2B5EF4-FFF2-40B4-BE49-F238E27FC236}">
                <a16:creationId xmlns:a16="http://schemas.microsoft.com/office/drawing/2014/main" id="{09083138-BD5C-42D4-9C03-0833BB9CFF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555" t="22138" r="41917" b="12648"/>
          <a:stretch/>
        </p:blipFill>
        <p:spPr>
          <a:xfrm>
            <a:off x="5459707" y="4704055"/>
            <a:ext cx="698365" cy="2056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283890" y="715060"/>
            <a:ext cx="3384108" cy="326051"/>
          </a:xfrm>
          <a:prstGeom prst="rect">
            <a:avLst/>
          </a:prstGeom>
          <a:noFill/>
        </p:spPr>
        <p:txBody>
          <a:bodyPr wrap="square" rtlCol="0">
            <a:spAutoFit/>
          </a:bodyPr>
          <a:lstStyle/>
          <a:p>
            <a:pPr marL="445770" indent="-445770">
              <a:lnSpc>
                <a:spcPct val="150000"/>
              </a:lnSpc>
            </a:pPr>
            <a:r>
              <a:rPr lang="en-US" altLang="zh-CN" sz="1200" b="1" dirty="0" err="1">
                <a:latin typeface="+mn-ea"/>
                <a:cs typeface="+mn-ea"/>
              </a:rPr>
              <a:t>Tg</a:t>
            </a:r>
            <a:r>
              <a:rPr lang="zh-CN" altLang="en-US" sz="1200" b="1" dirty="0">
                <a:latin typeface="+mn-ea"/>
                <a:cs typeface="+mn-ea"/>
              </a:rPr>
              <a:t>系列</a:t>
            </a:r>
            <a:r>
              <a:rPr lang="zh-CN" altLang="zh-CN" sz="1200" b="1" dirty="0">
                <a:latin typeface="+mn-ea"/>
                <a:cs typeface="+mn-ea"/>
              </a:rPr>
              <a:t>通气式高低温模块</a:t>
            </a:r>
            <a:r>
              <a:rPr lang="en-US" altLang="zh-CN" sz="1200" b="1" dirty="0">
                <a:latin typeface="+mn-ea"/>
                <a:cs typeface="+mn-ea"/>
              </a:rPr>
              <a:t>-</a:t>
            </a:r>
            <a:r>
              <a:rPr lang="zh-CN" altLang="en-US" sz="1200" b="1" dirty="0">
                <a:latin typeface="+mn-ea"/>
                <a:cs typeface="+mn-ea"/>
              </a:rPr>
              <a:t>集成到主机系列</a:t>
            </a: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705" y="2663190"/>
            <a:ext cx="1459230" cy="1946275"/>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56036" t="8437"/>
          <a:stretch>
            <a:fillRect/>
          </a:stretch>
        </p:blipFill>
        <p:spPr>
          <a:xfrm>
            <a:off x="2915920" y="2683510"/>
            <a:ext cx="1233170" cy="1926590"/>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3683" t="11086" r="9488" b="41424"/>
          <a:stretch>
            <a:fillRect/>
          </a:stretch>
        </p:blipFill>
        <p:spPr>
          <a:xfrm>
            <a:off x="4348581" y="2759201"/>
            <a:ext cx="2198924" cy="1672590"/>
          </a:xfrm>
          <a:prstGeom prst="rect">
            <a:avLst/>
          </a:prstGeom>
        </p:spPr>
      </p:pic>
      <p:sp>
        <p:nvSpPr>
          <p:cNvPr id="25" name="文本框 24"/>
          <p:cNvSpPr txBox="1"/>
          <p:nvPr/>
        </p:nvSpPr>
        <p:spPr>
          <a:xfrm>
            <a:off x="911164" y="1158664"/>
            <a:ext cx="5899766" cy="475387"/>
          </a:xfrm>
          <a:prstGeom prst="rect">
            <a:avLst/>
          </a:prstGeom>
          <a:noFill/>
        </p:spPr>
        <p:txBody>
          <a:bodyPr wrap="square" rtlCol="0">
            <a:spAutoFit/>
          </a:bodyPr>
          <a:lstStyle/>
          <a:p>
            <a:pPr>
              <a:lnSpc>
                <a:spcPct val="150000"/>
              </a:lnSpc>
            </a:pPr>
            <a:r>
              <a:rPr lang="zh-CN" altLang="en-US" sz="900" dirty="0">
                <a:latin typeface="+mn-ea"/>
                <a:cs typeface="+mn-ea"/>
              </a:rPr>
              <a:t>本模块采用热气</a:t>
            </a:r>
            <a:r>
              <a:rPr lang="en-US" altLang="zh-CN" sz="900" dirty="0">
                <a:latin typeface="+mn-ea"/>
                <a:cs typeface="+mn-ea"/>
              </a:rPr>
              <a:t>/</a:t>
            </a:r>
            <a:r>
              <a:rPr lang="zh-CN" altLang="en-US" sz="900" dirty="0">
                <a:latin typeface="+mn-ea"/>
                <a:cs typeface="+mn-ea"/>
              </a:rPr>
              <a:t>冷气环绕的方式进行加热或制冷，冷</a:t>
            </a:r>
            <a:r>
              <a:rPr lang="en-US" altLang="zh-CN" sz="900" dirty="0">
                <a:latin typeface="+mn-ea"/>
                <a:cs typeface="+mn-ea"/>
              </a:rPr>
              <a:t>/</a:t>
            </a:r>
            <a:r>
              <a:rPr lang="zh-CN" altLang="en-US" sz="900" dirty="0">
                <a:latin typeface="+mn-ea"/>
                <a:cs typeface="+mn-ea"/>
              </a:rPr>
              <a:t>热气体</a:t>
            </a:r>
            <a:r>
              <a:rPr lang="en-US" altLang="zh-CN" sz="900" dirty="0">
                <a:latin typeface="+mn-ea"/>
                <a:cs typeface="+mn-ea"/>
              </a:rPr>
              <a:t>360°</a:t>
            </a:r>
            <a:r>
              <a:rPr lang="zh-CN" altLang="en-US" sz="900" dirty="0">
                <a:latin typeface="+mn-ea"/>
                <a:cs typeface="+mn-ea"/>
              </a:rPr>
              <a:t>环绕试样周围，加热均匀。</a:t>
            </a:r>
            <a:endParaRPr lang="en-US" altLang="zh-CN" sz="900" dirty="0">
              <a:latin typeface="+mn-ea"/>
              <a:cs typeface="+mn-ea"/>
            </a:endParaRPr>
          </a:p>
          <a:p>
            <a:pPr>
              <a:lnSpc>
                <a:spcPct val="150000"/>
              </a:lnSpc>
            </a:pPr>
            <a:r>
              <a:rPr lang="zh-CN" altLang="en-US" sz="900" dirty="0">
                <a:latin typeface="+mn-ea"/>
                <a:cs typeface="+mn-ea"/>
              </a:rPr>
              <a:t>可提供的温度范围：</a:t>
            </a:r>
            <a:r>
              <a:rPr lang="en-US" altLang="zh-CN" sz="900" dirty="0">
                <a:latin typeface="+mn-ea"/>
                <a:cs typeface="+mn-ea"/>
              </a:rPr>
              <a:t>-20℃</a:t>
            </a:r>
            <a:r>
              <a:rPr lang="zh-CN" altLang="en-US" sz="900" dirty="0">
                <a:latin typeface="+mn-ea"/>
                <a:cs typeface="+mn-ea"/>
                <a:sym typeface="+mn-ea"/>
              </a:rPr>
              <a:t>～</a:t>
            </a:r>
            <a:r>
              <a:rPr lang="en-US" altLang="zh-CN" sz="900" dirty="0">
                <a:latin typeface="+mn-ea"/>
                <a:cs typeface="+mn-ea"/>
                <a:sym typeface="+mn-ea"/>
              </a:rPr>
              <a:t>250℃</a:t>
            </a:r>
            <a:r>
              <a:rPr lang="zh-CN" altLang="en-US" sz="900" dirty="0">
                <a:latin typeface="+mn-ea"/>
                <a:cs typeface="+mn-ea"/>
                <a:sym typeface="+mn-ea"/>
              </a:rPr>
              <a:t>。</a:t>
            </a:r>
          </a:p>
        </p:txBody>
      </p:sp>
      <p:sp>
        <p:nvSpPr>
          <p:cNvPr id="2" name="矩形 1"/>
          <p:cNvSpPr/>
          <p:nvPr/>
        </p:nvSpPr>
        <p:spPr>
          <a:xfrm>
            <a:off x="828040" y="1687582"/>
            <a:ext cx="3599815" cy="922020"/>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特点：</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适用于金属、非金属等试样加热和制冷；</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承载筒纤细，可为试样提供较高的观测分辨率；</a:t>
            </a:r>
            <a:endParaRPr lang="zh-CN"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sym typeface="+mn-ea"/>
              </a:rPr>
              <a:t>升温、降温速度快</a:t>
            </a:r>
            <a:r>
              <a:rPr lang="zh-CN" altLang="en-US" sz="900" kern="100" dirty="0">
                <a:latin typeface="+mn-ea"/>
                <a:cs typeface="Times New Roman" panose="02020603050405020304"/>
              </a:rPr>
              <a:t>。</a:t>
            </a:r>
            <a:endParaRPr lang="zh-CN" altLang="zh-CN" sz="900" kern="100" dirty="0">
              <a:latin typeface="+mn-ea"/>
              <a:cs typeface="Times New Roman" panose="02020603050405020304"/>
            </a:endParaRPr>
          </a:p>
        </p:txBody>
      </p:sp>
      <p:graphicFrame>
        <p:nvGraphicFramePr>
          <p:cNvPr id="54" name="表格 53"/>
          <p:cNvGraphicFramePr/>
          <p:nvPr>
            <p:custDataLst>
              <p:tags r:id="rId1"/>
            </p:custDataLst>
            <p:extLst>
              <p:ext uri="{D42A27DB-BD31-4B8C-83A1-F6EECF244321}">
                <p14:modId xmlns:p14="http://schemas.microsoft.com/office/powerpoint/2010/main" val="2543556211"/>
              </p:ext>
            </p:extLst>
          </p:nvPr>
        </p:nvGraphicFramePr>
        <p:xfrm>
          <a:off x="1268015" y="4741292"/>
          <a:ext cx="4799966" cy="1827888"/>
        </p:xfrm>
        <a:graphic>
          <a:graphicData uri="http://schemas.openxmlformats.org/drawingml/2006/table">
            <a:tbl>
              <a:tblPr firstRow="1" bandRow="1">
                <a:tableStyleId>{616DA210-FB5B-4158-B5E0-FEB733F419BA}</a:tableStyleId>
              </a:tblPr>
              <a:tblGrid>
                <a:gridCol w="783202">
                  <a:extLst>
                    <a:ext uri="{9D8B030D-6E8A-4147-A177-3AD203B41FA5}">
                      <a16:colId xmlns:a16="http://schemas.microsoft.com/office/drawing/2014/main" val="20000"/>
                    </a:ext>
                  </a:extLst>
                </a:gridCol>
                <a:gridCol w="894875">
                  <a:extLst>
                    <a:ext uri="{9D8B030D-6E8A-4147-A177-3AD203B41FA5}">
                      <a16:colId xmlns:a16="http://schemas.microsoft.com/office/drawing/2014/main" val="20001"/>
                    </a:ext>
                  </a:extLst>
                </a:gridCol>
                <a:gridCol w="1025409">
                  <a:extLst>
                    <a:ext uri="{9D8B030D-6E8A-4147-A177-3AD203B41FA5}">
                      <a16:colId xmlns:a16="http://schemas.microsoft.com/office/drawing/2014/main" val="20002"/>
                    </a:ext>
                  </a:extLst>
                </a:gridCol>
                <a:gridCol w="1048240">
                  <a:extLst>
                    <a:ext uri="{9D8B030D-6E8A-4147-A177-3AD203B41FA5}">
                      <a16:colId xmlns:a16="http://schemas.microsoft.com/office/drawing/2014/main" val="20003"/>
                    </a:ext>
                  </a:extLst>
                </a:gridCol>
                <a:gridCol w="1048240">
                  <a:extLst>
                    <a:ext uri="{9D8B030D-6E8A-4147-A177-3AD203B41FA5}">
                      <a16:colId xmlns:a16="http://schemas.microsoft.com/office/drawing/2014/main" val="2490285460"/>
                    </a:ext>
                  </a:extLst>
                </a:gridCol>
              </a:tblGrid>
              <a:tr h="0">
                <a:tc gridSpan="5">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pPr algn="ctr">
                        <a:buNone/>
                      </a:pPr>
                      <a:endParaRPr lang="zh-CN" altLang="en-US" sz="1400" b="1" dirty="0">
                        <a:latin typeface="+mn-ea"/>
                      </a:endParaRPr>
                    </a:p>
                  </a:txBody>
                  <a:tcPr marL="64657" marR="64657" marT="32328" marB="32328" anchor="ctr"/>
                </a:tc>
                <a:extLst>
                  <a:ext uri="{0D108BD9-81ED-4DB2-BD59-A6C34878D82A}">
                    <a16:rowId xmlns:a16="http://schemas.microsoft.com/office/drawing/2014/main" val="10000"/>
                  </a:ext>
                </a:extLst>
              </a:tr>
              <a:tr h="104947">
                <a:tc>
                  <a:txBody>
                    <a:bodyPr/>
                    <a:lstStyle/>
                    <a:p>
                      <a:pPr algn="ctr">
                        <a:buNone/>
                      </a:pPr>
                      <a:r>
                        <a:rPr lang="zh-CN" altLang="en-US" sz="900" b="1"/>
                        <a:t>型号</a:t>
                      </a:r>
                      <a:endParaRPr lang="zh-CN" altLang="en-US" sz="900" b="1">
                        <a:latin typeface="+mn-ea"/>
                      </a:endParaRPr>
                    </a:p>
                  </a:txBody>
                  <a:tcPr marL="64657" marR="64657" marT="32328" marB="32328" anchor="ctr"/>
                </a:tc>
                <a:tc>
                  <a:txBody>
                    <a:bodyPr/>
                    <a:lstStyle/>
                    <a:p>
                      <a:pPr algn="ctr">
                        <a:buNone/>
                      </a:pPr>
                      <a:r>
                        <a:rPr lang="zh-CN" altLang="en-US" sz="900" b="1" dirty="0">
                          <a:sym typeface="+mn-ea"/>
                        </a:rPr>
                        <a:t>温度范围</a:t>
                      </a:r>
                      <a:endParaRPr lang="en-US" altLang="zh-CN" sz="900" b="1" dirty="0">
                        <a:sym typeface="+mn-ea"/>
                      </a:endParaRPr>
                    </a:p>
                    <a:p>
                      <a:pPr algn="ctr">
                        <a:buNone/>
                      </a:pPr>
                      <a:r>
                        <a:rPr lang="zh-CN" altLang="en-US" sz="900" b="1" dirty="0">
                          <a:sym typeface="+mn-ea"/>
                        </a:rPr>
                        <a:t>（℃）</a:t>
                      </a:r>
                      <a:endParaRPr lang="zh-CN" altLang="en-US" sz="900" b="1" dirty="0">
                        <a:latin typeface="+mn-ea"/>
                        <a:sym typeface="+mn-ea"/>
                      </a:endParaRPr>
                    </a:p>
                  </a:txBody>
                  <a:tcPr marL="64657" marR="64657" marT="32328" marB="32328" anchor="ctr"/>
                </a:tc>
                <a:tc>
                  <a:txBody>
                    <a:bodyPr/>
                    <a:lstStyle/>
                    <a:p>
                      <a:pPr algn="ctr">
                        <a:buNone/>
                      </a:pPr>
                      <a:r>
                        <a:rPr lang="zh-CN" sz="900" b="1" dirty="0">
                          <a:sym typeface="+mn-ea"/>
                        </a:rPr>
                        <a:t>升温速度</a:t>
                      </a:r>
                      <a:endParaRPr lang="en-US" altLang="zh-CN" sz="900" b="1" dirty="0">
                        <a:sym typeface="+mn-ea"/>
                      </a:endParaRPr>
                    </a:p>
                    <a:p>
                      <a:pPr algn="ctr">
                        <a:buNone/>
                      </a:pPr>
                      <a:r>
                        <a:rPr lang="zh-CN" sz="900" b="1" dirty="0">
                          <a:sym typeface="+mn-ea"/>
                        </a:rPr>
                        <a:t>（</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sz="900" b="1" dirty="0">
                          <a:sym typeface="+mn-ea"/>
                        </a:rPr>
                        <a:t>降温速度</a:t>
                      </a:r>
                      <a:endParaRPr lang="en-US" altLang="zh-CN" sz="900" b="1" dirty="0">
                        <a:sym typeface="+mn-ea"/>
                      </a:endParaRPr>
                    </a:p>
                    <a:p>
                      <a:pPr algn="ctr">
                        <a:buNone/>
                      </a:pPr>
                      <a:r>
                        <a:rPr lang="zh-CN" sz="900" b="1" dirty="0">
                          <a:sym typeface="+mn-ea"/>
                        </a:rPr>
                        <a:t>（</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altLang="en-US" sz="900" b="1" dirty="0">
                          <a:sym typeface="+mn-ea"/>
                        </a:rPr>
                        <a:t>适应机型</a:t>
                      </a:r>
                      <a:endParaRPr lang="zh-CN" sz="900" b="1" dirty="0">
                        <a:sym typeface="+mn-ea"/>
                      </a:endParaRPr>
                    </a:p>
                  </a:txBody>
                  <a:tcPr marL="64657" marR="64657" marT="32328" marB="32328" anchor="ctr"/>
                </a:tc>
                <a:extLst>
                  <a:ext uri="{0D108BD9-81ED-4DB2-BD59-A6C34878D82A}">
                    <a16:rowId xmlns:a16="http://schemas.microsoft.com/office/drawing/2014/main" val="10001"/>
                  </a:ext>
                </a:extLst>
              </a:tr>
              <a:tr h="0">
                <a:tc>
                  <a:txBody>
                    <a:bodyPr/>
                    <a:lstStyle/>
                    <a:p>
                      <a:pPr algn="ctr">
                        <a:buClrTx/>
                        <a:buSzTx/>
                        <a:buFontTx/>
                        <a:buNone/>
                      </a:pPr>
                      <a:r>
                        <a:rPr lang="en-US" sz="900" b="1" dirty="0">
                          <a:sym typeface="+mn-ea"/>
                        </a:rPr>
                        <a:t>Tg-10/160</a:t>
                      </a:r>
                    </a:p>
                  </a:txBody>
                  <a:tcPr marL="64657" marR="64657" marT="32328" marB="32328" anchor="ctr"/>
                </a:tc>
                <a:tc>
                  <a:txBody>
                    <a:bodyPr/>
                    <a:lstStyle/>
                    <a:p>
                      <a:pPr algn="ctr">
                        <a:buNone/>
                      </a:pPr>
                      <a:r>
                        <a:rPr lang="en-US" altLang="zh-CN" sz="900" b="0" dirty="0">
                          <a:sym typeface="+mn-ea"/>
                        </a:rPr>
                        <a:t>-10</a:t>
                      </a:r>
                      <a:r>
                        <a:rPr lang="zh-CN" altLang="en-US" sz="900" dirty="0">
                          <a:latin typeface="+mn-ea"/>
                          <a:cs typeface="+mn-ea"/>
                          <a:sym typeface="+mn-ea"/>
                        </a:rPr>
                        <a:t>～</a:t>
                      </a:r>
                      <a:r>
                        <a:rPr lang="en-US" altLang="zh-CN" sz="900" dirty="0">
                          <a:latin typeface="+mn-ea"/>
                          <a:cs typeface="+mn-ea"/>
                          <a:sym typeface="+mn-ea"/>
                        </a:rPr>
                        <a:t>160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sym typeface="+mn-ea"/>
                        </a:rPr>
                        <a:t>30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sym typeface="+mn-ea"/>
                        </a:rPr>
                        <a:t>5</a:t>
                      </a:r>
                      <a:endParaRPr lang="en-US" altLang="zh-CN" sz="900" b="0" dirty="0">
                        <a:latin typeface="+mn-ea"/>
                        <a:sym typeface="+mn-ea"/>
                      </a:endParaRPr>
                    </a:p>
                  </a:txBody>
                  <a:tcPr marL="64657" marR="64657" marT="32328" marB="32328" anchor="ctr"/>
                </a:tc>
                <a:tc>
                  <a:txBody>
                    <a:bodyPr/>
                    <a:lstStyle/>
                    <a:p>
                      <a:pPr algn="ctr">
                        <a:buNone/>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2"/>
                  </a:ext>
                </a:extLst>
              </a:tr>
              <a:tr h="0">
                <a:tc>
                  <a:txBody>
                    <a:bodyPr/>
                    <a:lstStyle/>
                    <a:p>
                      <a:pPr algn="ctr">
                        <a:buNone/>
                      </a:pPr>
                      <a:r>
                        <a:rPr lang="en-US" sz="900" b="1" dirty="0">
                          <a:sym typeface="+mn-ea"/>
                        </a:rPr>
                        <a:t>Tg-20/200</a:t>
                      </a:r>
                      <a:endParaRPr lang="zh-CN" altLang="en-US" sz="900" b="1" dirty="0">
                        <a:latin typeface="+mn-ea"/>
                        <a:sym typeface="+mn-ea"/>
                      </a:endParaRPr>
                    </a:p>
                  </a:txBody>
                  <a:tcPr marL="64657" marR="64657" marT="32328" marB="32328" anchor="ctr"/>
                </a:tc>
                <a:tc>
                  <a:txBody>
                    <a:bodyPr/>
                    <a:lstStyle/>
                    <a:p>
                      <a:pPr algn="ctr">
                        <a:buNone/>
                      </a:pPr>
                      <a:r>
                        <a:rPr lang="en-US" altLang="zh-CN" sz="900" dirty="0">
                          <a:sym typeface="+mn-ea"/>
                        </a:rPr>
                        <a:t>-20</a:t>
                      </a:r>
                      <a:r>
                        <a:rPr lang="zh-CN" altLang="en-US" sz="900" dirty="0">
                          <a:latin typeface="+mn-ea"/>
                          <a:cs typeface="+mn-ea"/>
                          <a:sym typeface="+mn-ea"/>
                        </a:rPr>
                        <a:t>～</a:t>
                      </a:r>
                      <a:r>
                        <a:rPr lang="en-US" altLang="zh-CN" sz="900" dirty="0">
                          <a:latin typeface="+mn-ea"/>
                          <a:cs typeface="+mn-ea"/>
                          <a:sym typeface="+mn-ea"/>
                        </a:rPr>
                        <a:t>200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30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5</a:t>
                      </a: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0">
                <a:tc>
                  <a:txBody>
                    <a:bodyPr/>
                    <a:lstStyle/>
                    <a:p>
                      <a:pPr algn="ctr">
                        <a:buClrTx/>
                        <a:buSzTx/>
                        <a:buFontTx/>
                        <a:buNone/>
                      </a:pPr>
                      <a:r>
                        <a:rPr lang="en-US" sz="900" b="1" dirty="0">
                          <a:sym typeface="+mn-ea"/>
                        </a:rPr>
                        <a:t>Tg-25/250</a:t>
                      </a:r>
                    </a:p>
                  </a:txBody>
                  <a:tcPr marL="64657" marR="64657" marT="32328" marB="32328" anchor="ctr"/>
                </a:tc>
                <a:tc>
                  <a:txBody>
                    <a:bodyPr/>
                    <a:lstStyle/>
                    <a:p>
                      <a:pPr algn="ctr">
                        <a:buNone/>
                      </a:pPr>
                      <a:r>
                        <a:rPr lang="en-US" altLang="zh-CN" sz="900" dirty="0">
                          <a:sym typeface="+mn-ea"/>
                        </a:rPr>
                        <a:t>-25</a:t>
                      </a:r>
                      <a:r>
                        <a:rPr lang="zh-CN" altLang="en-US" sz="900" dirty="0">
                          <a:latin typeface="+mn-ea"/>
                          <a:cs typeface="+mn-ea"/>
                          <a:sym typeface="+mn-ea"/>
                        </a:rPr>
                        <a:t>～</a:t>
                      </a:r>
                      <a:r>
                        <a:rPr lang="en-US" altLang="zh-CN" sz="900" dirty="0">
                          <a:latin typeface="+mn-ea"/>
                          <a:cs typeface="+mn-ea"/>
                          <a:sym typeface="+mn-ea"/>
                        </a:rPr>
                        <a:t>250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30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5</a:t>
                      </a: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0">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Tg-25/500</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-25</a:t>
                      </a:r>
                      <a:r>
                        <a:rPr lang="zh-CN" altLang="en-US" sz="900" dirty="0">
                          <a:latin typeface="+mn-ea"/>
                          <a:cs typeface="+mn-ea"/>
                          <a:sym typeface="+mn-ea"/>
                        </a:rPr>
                        <a:t>～</a:t>
                      </a:r>
                      <a:r>
                        <a:rPr lang="en-US" altLang="zh-CN" sz="900" dirty="0">
                          <a:latin typeface="+mn-ea"/>
                          <a:cs typeface="+mn-ea"/>
                          <a:sym typeface="+mn-ea"/>
                        </a:rPr>
                        <a:t>500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30</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5</a:t>
                      </a: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2354638508"/>
                  </a:ext>
                </a:extLst>
              </a:tr>
              <a:tr h="0">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Tg500</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dirty="0">
                          <a:latin typeface="+mn-ea"/>
                          <a:cs typeface="+mn-ea"/>
                          <a:sym typeface="+mn-ea"/>
                        </a:rPr>
                        <a:t>室温～</a:t>
                      </a:r>
                      <a:r>
                        <a:rPr lang="en-US" altLang="zh-CN" sz="900" dirty="0">
                          <a:latin typeface="+mn-ea"/>
                          <a:cs typeface="+mn-ea"/>
                          <a:sym typeface="+mn-ea"/>
                        </a:rPr>
                        <a:t>500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30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874648404"/>
                  </a:ext>
                </a:extLst>
              </a:tr>
              <a:tr h="0">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dirty="0">
                          <a:sym typeface="+mn-ea"/>
                        </a:rPr>
                        <a:t>Tg-25</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dirty="0">
                          <a:sym typeface="+mn-ea"/>
                        </a:rPr>
                        <a:t>-25</a:t>
                      </a:r>
                      <a:r>
                        <a:rPr lang="zh-CN" altLang="en-US" sz="900" dirty="0">
                          <a:latin typeface="+mn-ea"/>
                          <a:cs typeface="+mn-ea"/>
                          <a:sym typeface="+mn-ea"/>
                        </a:rPr>
                        <a:t>～室温</a:t>
                      </a:r>
                      <a:endParaRPr lang="en-US" altLang="en-US"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algn="ctr">
                        <a:buNone/>
                      </a:pPr>
                      <a:r>
                        <a:rPr lang="en-US" altLang="zh-CN" sz="900" dirty="0">
                          <a:sym typeface="+mn-ea"/>
                        </a:rPr>
                        <a:t>5</a:t>
                      </a:r>
                      <a:endParaRPr lang="en-US" altLang="zh-CN" sz="900" b="0" dirty="0">
                        <a:latin typeface="+mn-ea"/>
                        <a:sym typeface="+mn-ea"/>
                      </a:endParaRP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980165884"/>
                  </a:ext>
                </a:extLst>
              </a:tr>
            </a:tbl>
          </a:graphicData>
        </a:graphic>
      </p:graphicFrame>
      <p:pic>
        <p:nvPicPr>
          <p:cNvPr id="21" name="图片 20">
            <a:extLst>
              <a:ext uri="{FF2B5EF4-FFF2-40B4-BE49-F238E27FC236}">
                <a16:creationId xmlns:a16="http://schemas.microsoft.com/office/drawing/2014/main" id="{9B7AD283-1A7E-49A1-A581-2E1B448030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257" r="40289"/>
          <a:stretch/>
        </p:blipFill>
        <p:spPr>
          <a:xfrm>
            <a:off x="5408603" y="8052207"/>
            <a:ext cx="752395" cy="1904047"/>
          </a:xfrm>
          <a:prstGeom prst="rect">
            <a:avLst/>
          </a:prstGeom>
        </p:spPr>
      </p:pic>
      <p:pic>
        <p:nvPicPr>
          <p:cNvPr id="6" name="图片 5">
            <a:extLst>
              <a:ext uri="{FF2B5EF4-FFF2-40B4-BE49-F238E27FC236}">
                <a16:creationId xmlns:a16="http://schemas.microsoft.com/office/drawing/2014/main" id="{AF7394EE-62FB-43DB-BA6C-EF4EF1D88D2F}"/>
              </a:ext>
            </a:extLst>
          </p:cNvPr>
          <p:cNvPicPr>
            <a:picLocks noChangeAspect="1"/>
          </p:cNvPicPr>
          <p:nvPr/>
        </p:nvPicPr>
        <p:blipFill>
          <a:blip r:embed="rId8"/>
          <a:stretch>
            <a:fillRect/>
          </a:stretch>
        </p:blipFill>
        <p:spPr>
          <a:xfrm>
            <a:off x="3752442" y="7989533"/>
            <a:ext cx="1498422" cy="1813189"/>
          </a:xfrm>
          <a:prstGeom prst="rect">
            <a:avLst/>
          </a:prstGeom>
        </p:spPr>
      </p:pic>
      <p:sp>
        <p:nvSpPr>
          <p:cNvPr id="28" name="文本框 27">
            <a:extLst>
              <a:ext uri="{FF2B5EF4-FFF2-40B4-BE49-F238E27FC236}">
                <a16:creationId xmlns:a16="http://schemas.microsoft.com/office/drawing/2014/main" id="{4B89325E-4EFD-4F07-BD01-976B9CE79957}"/>
              </a:ext>
            </a:extLst>
          </p:cNvPr>
          <p:cNvSpPr txBox="1"/>
          <p:nvPr/>
        </p:nvSpPr>
        <p:spPr>
          <a:xfrm>
            <a:off x="684244" y="7576477"/>
            <a:ext cx="2412018" cy="683136"/>
          </a:xfrm>
          <a:prstGeom prst="rect">
            <a:avLst/>
          </a:prstGeom>
          <a:noFill/>
        </p:spPr>
        <p:txBody>
          <a:bodyPr wrap="square" rtlCol="0">
            <a:spAutoFit/>
          </a:bodyPr>
          <a:lstStyle/>
          <a:p>
            <a:pPr>
              <a:lnSpc>
                <a:spcPct val="150000"/>
              </a:lnSpc>
            </a:pPr>
            <a:r>
              <a:rPr lang="zh-CN" altLang="en-US" sz="900" dirty="0">
                <a:latin typeface="+mn-ea"/>
                <a:cs typeface="+mn-ea"/>
              </a:rPr>
              <a:t>独立式环境单元，采用热气</a:t>
            </a:r>
            <a:r>
              <a:rPr lang="en-US" altLang="zh-CN" sz="900" dirty="0">
                <a:latin typeface="+mn-ea"/>
                <a:cs typeface="+mn-ea"/>
              </a:rPr>
              <a:t>/</a:t>
            </a:r>
            <a:r>
              <a:rPr lang="zh-CN" altLang="en-US" sz="900" dirty="0">
                <a:latin typeface="+mn-ea"/>
                <a:cs typeface="+mn-ea"/>
              </a:rPr>
              <a:t>冷气环绕的方式进行加热或制冷，冷</a:t>
            </a:r>
            <a:r>
              <a:rPr lang="en-US" altLang="zh-CN" sz="900" dirty="0">
                <a:latin typeface="+mn-ea"/>
                <a:cs typeface="+mn-ea"/>
              </a:rPr>
              <a:t>/</a:t>
            </a:r>
            <a:r>
              <a:rPr lang="zh-CN" altLang="en-US" sz="900" dirty="0">
                <a:latin typeface="+mn-ea"/>
                <a:cs typeface="+mn-ea"/>
              </a:rPr>
              <a:t>热气体</a:t>
            </a:r>
            <a:r>
              <a:rPr lang="en-US" altLang="zh-CN" sz="900" dirty="0">
                <a:latin typeface="+mn-ea"/>
                <a:cs typeface="+mn-ea"/>
              </a:rPr>
              <a:t>360°</a:t>
            </a:r>
            <a:r>
              <a:rPr lang="zh-CN" altLang="en-US" sz="900" dirty="0">
                <a:latin typeface="+mn-ea"/>
                <a:cs typeface="+mn-ea"/>
              </a:rPr>
              <a:t>环绕试样周围，温度均匀。</a:t>
            </a:r>
            <a:endParaRPr lang="en-US" altLang="zh-CN" sz="900" dirty="0">
              <a:latin typeface="+mn-ea"/>
              <a:cs typeface="+mn-ea"/>
            </a:endParaRPr>
          </a:p>
        </p:txBody>
      </p:sp>
      <p:sp>
        <p:nvSpPr>
          <p:cNvPr id="29" name="矩形 28">
            <a:extLst>
              <a:ext uri="{FF2B5EF4-FFF2-40B4-BE49-F238E27FC236}">
                <a16:creationId xmlns:a16="http://schemas.microsoft.com/office/drawing/2014/main" id="{B50D84A0-E578-44E1-9100-4B89E3E75191}"/>
              </a:ext>
            </a:extLst>
          </p:cNvPr>
          <p:cNvSpPr/>
          <p:nvPr/>
        </p:nvSpPr>
        <p:spPr>
          <a:xfrm>
            <a:off x="613370" y="8759209"/>
            <a:ext cx="3599815" cy="1098634"/>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特点：</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适用于金属、非金属等试样加热和制冷；</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承载筒纤细，可为试样提供较高的观测分辨率；</a:t>
            </a:r>
            <a:endParaRPr lang="zh-CN"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sym typeface="+mn-ea"/>
              </a:rPr>
              <a:t>升温、降温速度快；</a:t>
            </a:r>
            <a:endParaRPr lang="en-US" altLang="zh-CN" sz="900" kern="100" dirty="0">
              <a:latin typeface="+mn-ea"/>
              <a:cs typeface="Times New Roman" panose="02020603050405020304"/>
              <a:sym typeface="+mn-ea"/>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采用耐高温材质透射筒</a:t>
            </a:r>
            <a:endParaRPr lang="zh-CN" altLang="zh-CN" sz="900" kern="100" dirty="0">
              <a:latin typeface="+mn-ea"/>
              <a:cs typeface="Times New Roman" panose="02020603050405020304"/>
            </a:endParaRPr>
          </a:p>
        </p:txBody>
      </p:sp>
      <p:sp>
        <p:nvSpPr>
          <p:cNvPr id="15" name="TextBox 6">
            <a:extLst>
              <a:ext uri="{FF2B5EF4-FFF2-40B4-BE49-F238E27FC236}">
                <a16:creationId xmlns:a16="http://schemas.microsoft.com/office/drawing/2014/main" id="{5AD3DBC2-1AE6-43C1-ABD8-C0A87C74D5A5}"/>
              </a:ext>
            </a:extLst>
          </p:cNvPr>
          <p:cNvSpPr txBox="1"/>
          <p:nvPr/>
        </p:nvSpPr>
        <p:spPr>
          <a:xfrm>
            <a:off x="497536" y="6903037"/>
            <a:ext cx="3384108" cy="326051"/>
          </a:xfrm>
          <a:prstGeom prst="rect">
            <a:avLst/>
          </a:prstGeom>
          <a:noFill/>
        </p:spPr>
        <p:txBody>
          <a:bodyPr wrap="square" rtlCol="0">
            <a:spAutoFit/>
          </a:bodyPr>
          <a:lstStyle/>
          <a:p>
            <a:pPr marL="445770" indent="-445770">
              <a:lnSpc>
                <a:spcPct val="150000"/>
              </a:lnSpc>
            </a:pPr>
            <a:r>
              <a:rPr lang="en-US" altLang="zh-CN" sz="1200" b="1" dirty="0" err="1">
                <a:latin typeface="+mn-ea"/>
                <a:cs typeface="+mn-ea"/>
              </a:rPr>
              <a:t>Tg</a:t>
            </a:r>
            <a:r>
              <a:rPr lang="zh-CN" altLang="en-US" sz="1200" b="1" dirty="0">
                <a:latin typeface="+mn-ea"/>
                <a:cs typeface="+mn-ea"/>
              </a:rPr>
              <a:t>系列</a:t>
            </a:r>
            <a:r>
              <a:rPr lang="zh-CN" altLang="zh-CN" sz="1200" b="1" dirty="0">
                <a:latin typeface="+mn-ea"/>
                <a:cs typeface="+mn-ea"/>
              </a:rPr>
              <a:t>通气式高低温模块</a:t>
            </a:r>
            <a:r>
              <a:rPr lang="en-US" altLang="zh-CN" sz="1200" b="1" dirty="0">
                <a:latin typeface="+mn-ea"/>
                <a:cs typeface="+mn-ea"/>
              </a:rPr>
              <a:t>-</a:t>
            </a:r>
            <a:r>
              <a:rPr lang="zh-CN" altLang="en-US" sz="1200" b="1" dirty="0">
                <a:latin typeface="+mn-ea"/>
                <a:cs typeface="+mn-ea"/>
              </a:rPr>
              <a:t>独立使用式系列</a:t>
            </a:r>
          </a:p>
        </p:txBody>
      </p:sp>
    </p:spTree>
    <p:extLst>
      <p:ext uri="{BB962C8B-B14F-4D97-AF65-F5344CB8AC3E}">
        <p14:creationId xmlns:p14="http://schemas.microsoft.com/office/powerpoint/2010/main" val="86221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0782B8C8-A7FB-477E-A36C-DB461296AFB2}"/>
              </a:ext>
            </a:extLst>
          </p:cNvPr>
          <p:cNvSpPr txBox="1"/>
          <p:nvPr/>
        </p:nvSpPr>
        <p:spPr>
          <a:xfrm>
            <a:off x="605147" y="881410"/>
            <a:ext cx="3174690" cy="1098634"/>
          </a:xfrm>
          <a:prstGeom prst="rect">
            <a:avLst/>
          </a:prstGeom>
          <a:noFill/>
        </p:spPr>
        <p:txBody>
          <a:bodyPr wrap="square" rtlCol="0">
            <a:spAutoFit/>
          </a:bodyPr>
          <a:lstStyle/>
          <a:p>
            <a:pPr>
              <a:lnSpc>
                <a:spcPct val="150000"/>
              </a:lnSpc>
            </a:pPr>
            <a:r>
              <a:rPr lang="zh-CN" altLang="en-US" sz="900" dirty="0">
                <a:latin typeface="+mn-ea"/>
                <a:cs typeface="+mn-ea"/>
              </a:rPr>
              <a:t>本模块采用</a:t>
            </a:r>
            <a:r>
              <a:rPr lang="en-US" altLang="zh-CN" sz="900" dirty="0">
                <a:latin typeface="+mn-ea"/>
                <a:cs typeface="+mn-ea"/>
              </a:rPr>
              <a:t>TEC</a:t>
            </a:r>
            <a:r>
              <a:rPr lang="zh-CN" sz="900" dirty="0">
                <a:latin typeface="+mn-ea"/>
                <a:cs typeface="+mn-ea"/>
              </a:rPr>
              <a:t>通电</a:t>
            </a:r>
            <a:r>
              <a:rPr lang="zh-CN" altLang="en-US" sz="900" dirty="0">
                <a:latin typeface="+mn-ea"/>
                <a:cs typeface="+mn-ea"/>
              </a:rPr>
              <a:t>方式进行加热或制冷，通过热传导方式将热量、冷量传递给试样，可提供的温度范围：</a:t>
            </a:r>
            <a:r>
              <a:rPr lang="en-US" altLang="zh-CN" sz="900" dirty="0">
                <a:latin typeface="+mn-ea"/>
                <a:cs typeface="+mn-ea"/>
              </a:rPr>
              <a:t>-20℃</a:t>
            </a:r>
            <a:r>
              <a:rPr lang="zh-CN" altLang="en-US" sz="900" dirty="0">
                <a:latin typeface="+mn-ea"/>
                <a:cs typeface="+mn-ea"/>
                <a:sym typeface="+mn-ea"/>
              </a:rPr>
              <a:t>～</a:t>
            </a:r>
            <a:r>
              <a:rPr lang="en-US" altLang="zh-CN" sz="900" dirty="0">
                <a:latin typeface="+mn-ea"/>
                <a:cs typeface="+mn-ea"/>
                <a:sym typeface="+mn-ea"/>
              </a:rPr>
              <a:t>250</a:t>
            </a:r>
            <a:r>
              <a:rPr lang="zh-CN" altLang="en-US" sz="900" dirty="0">
                <a:latin typeface="+mn-ea"/>
                <a:cs typeface="+mn-ea"/>
                <a:sym typeface="+mn-ea"/>
              </a:rPr>
              <a:t>℃；或者采用试样直接加热的方式，可达</a:t>
            </a:r>
            <a:r>
              <a:rPr lang="en-US" altLang="zh-CN" sz="900" dirty="0">
                <a:latin typeface="+mn-ea"/>
                <a:cs typeface="+mn-ea"/>
                <a:sym typeface="+mn-ea"/>
              </a:rPr>
              <a:t>1200℃+</a:t>
            </a:r>
            <a:r>
              <a:rPr lang="zh-CN" altLang="en-US" sz="900" dirty="0">
                <a:latin typeface="+mn-ea"/>
                <a:cs typeface="+mn-ea"/>
                <a:sym typeface="+mn-ea"/>
              </a:rPr>
              <a:t>。</a:t>
            </a:r>
            <a:endParaRPr lang="en-US" altLang="zh-CN" sz="900" dirty="0">
              <a:latin typeface="+mn-ea"/>
              <a:cs typeface="+mn-ea"/>
              <a:sym typeface="+mn-ea"/>
            </a:endParaRPr>
          </a:p>
          <a:p>
            <a:pPr>
              <a:lnSpc>
                <a:spcPct val="150000"/>
              </a:lnSpc>
            </a:pPr>
            <a:r>
              <a:rPr lang="zh-CN" altLang="en-US" sz="900" dirty="0">
                <a:latin typeface="+mn-ea"/>
                <a:cs typeface="+mn-ea"/>
                <a:sym typeface="+mn-ea"/>
              </a:rPr>
              <a:t>配置夹具水冷冷却单元，对力传感器及其他精密单元有效保护。</a:t>
            </a:r>
          </a:p>
        </p:txBody>
      </p:sp>
      <p:pic>
        <p:nvPicPr>
          <p:cNvPr id="13" name="图片 12">
            <a:extLst>
              <a:ext uri="{FF2B5EF4-FFF2-40B4-BE49-F238E27FC236}">
                <a16:creationId xmlns:a16="http://schemas.microsoft.com/office/drawing/2014/main" id="{9B448E67-8EB3-446E-A2FC-82B87861B3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775"/>
          <a:stretch>
            <a:fillRect/>
          </a:stretch>
        </p:blipFill>
        <p:spPr>
          <a:xfrm>
            <a:off x="5709677" y="1915333"/>
            <a:ext cx="981844" cy="1573888"/>
          </a:xfrm>
          <a:prstGeom prst="rect">
            <a:avLst/>
          </a:prstGeom>
        </p:spPr>
      </p:pic>
      <p:sp>
        <p:nvSpPr>
          <p:cNvPr id="15" name="矩形 14">
            <a:extLst>
              <a:ext uri="{FF2B5EF4-FFF2-40B4-BE49-F238E27FC236}">
                <a16:creationId xmlns:a16="http://schemas.microsoft.com/office/drawing/2014/main" id="{84850835-61C1-431E-BEBB-B8741125A345}"/>
              </a:ext>
            </a:extLst>
          </p:cNvPr>
          <p:cNvSpPr/>
          <p:nvPr/>
        </p:nvSpPr>
        <p:spPr>
          <a:xfrm>
            <a:off x="605147" y="2113885"/>
            <a:ext cx="1827923" cy="890885"/>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特点：</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适用于金属等导热性良好的材料；</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结构紧凑，占用空间小。</a:t>
            </a:r>
            <a:endParaRPr lang="zh-CN" altLang="zh-CN" sz="900" kern="100" dirty="0">
              <a:latin typeface="+mn-ea"/>
              <a:cs typeface="Times New Roman" panose="02020603050405020304"/>
            </a:endParaRPr>
          </a:p>
        </p:txBody>
      </p:sp>
      <p:graphicFrame>
        <p:nvGraphicFramePr>
          <p:cNvPr id="16" name="表格 15">
            <a:extLst>
              <a:ext uri="{FF2B5EF4-FFF2-40B4-BE49-F238E27FC236}">
                <a16:creationId xmlns:a16="http://schemas.microsoft.com/office/drawing/2014/main" id="{96BB3A98-DB31-4317-863B-F464DAF8FD05}"/>
              </a:ext>
            </a:extLst>
          </p:cNvPr>
          <p:cNvGraphicFramePr/>
          <p:nvPr>
            <p:custDataLst>
              <p:tags r:id="rId1"/>
            </p:custDataLst>
            <p:extLst>
              <p:ext uri="{D42A27DB-BD31-4B8C-83A1-F6EECF244321}">
                <p14:modId xmlns:p14="http://schemas.microsoft.com/office/powerpoint/2010/main" val="4013334447"/>
              </p:ext>
            </p:extLst>
          </p:nvPr>
        </p:nvGraphicFramePr>
        <p:xfrm>
          <a:off x="908829" y="3602684"/>
          <a:ext cx="4601872" cy="2241456"/>
        </p:xfrm>
        <a:graphic>
          <a:graphicData uri="http://schemas.openxmlformats.org/drawingml/2006/table">
            <a:tbl>
              <a:tblPr firstRow="1" bandRow="1">
                <a:tableStyleId>{616DA210-FB5B-4158-B5E0-FEB733F419BA}</a:tableStyleId>
              </a:tblPr>
              <a:tblGrid>
                <a:gridCol w="750879">
                  <a:extLst>
                    <a:ext uri="{9D8B030D-6E8A-4147-A177-3AD203B41FA5}">
                      <a16:colId xmlns:a16="http://schemas.microsoft.com/office/drawing/2014/main" val="20000"/>
                    </a:ext>
                  </a:extLst>
                </a:gridCol>
                <a:gridCol w="857943">
                  <a:extLst>
                    <a:ext uri="{9D8B030D-6E8A-4147-A177-3AD203B41FA5}">
                      <a16:colId xmlns:a16="http://schemas.microsoft.com/office/drawing/2014/main" val="20001"/>
                    </a:ext>
                  </a:extLst>
                </a:gridCol>
                <a:gridCol w="983092">
                  <a:extLst>
                    <a:ext uri="{9D8B030D-6E8A-4147-A177-3AD203B41FA5}">
                      <a16:colId xmlns:a16="http://schemas.microsoft.com/office/drawing/2014/main" val="20002"/>
                    </a:ext>
                  </a:extLst>
                </a:gridCol>
                <a:gridCol w="1004979">
                  <a:extLst>
                    <a:ext uri="{9D8B030D-6E8A-4147-A177-3AD203B41FA5}">
                      <a16:colId xmlns:a16="http://schemas.microsoft.com/office/drawing/2014/main" val="20003"/>
                    </a:ext>
                  </a:extLst>
                </a:gridCol>
                <a:gridCol w="1004979">
                  <a:extLst>
                    <a:ext uri="{9D8B030D-6E8A-4147-A177-3AD203B41FA5}">
                      <a16:colId xmlns:a16="http://schemas.microsoft.com/office/drawing/2014/main" val="2103865583"/>
                    </a:ext>
                  </a:extLst>
                </a:gridCol>
              </a:tblGrid>
              <a:tr h="240589">
                <a:tc gridSpan="5">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pPr algn="ctr">
                        <a:buNone/>
                      </a:pPr>
                      <a:endParaRPr lang="zh-CN" altLang="en-US" sz="1400" b="1" dirty="0">
                        <a:latin typeface="+mn-ea"/>
                      </a:endParaRPr>
                    </a:p>
                  </a:txBody>
                  <a:tcPr marL="64657" marR="64657" marT="32328" marB="32328" anchor="ctr"/>
                </a:tc>
                <a:extLst>
                  <a:ext uri="{0D108BD9-81ED-4DB2-BD59-A6C34878D82A}">
                    <a16:rowId xmlns:a16="http://schemas.microsoft.com/office/drawing/2014/main" val="10000"/>
                  </a:ext>
                </a:extLst>
              </a:tr>
              <a:tr h="253560">
                <a:tc>
                  <a:txBody>
                    <a:bodyPr/>
                    <a:lstStyle/>
                    <a:p>
                      <a:pPr algn="ctr">
                        <a:buNone/>
                      </a:pPr>
                      <a:r>
                        <a:rPr lang="zh-CN" altLang="en-US" sz="900" b="1"/>
                        <a:t>型号</a:t>
                      </a:r>
                      <a:endParaRPr lang="zh-CN" altLang="en-US" sz="900" b="1">
                        <a:latin typeface="+mn-ea"/>
                      </a:endParaRPr>
                    </a:p>
                  </a:txBody>
                  <a:tcPr marL="64657" marR="64657" marT="32328" marB="32328" anchor="ctr"/>
                </a:tc>
                <a:tc>
                  <a:txBody>
                    <a:bodyPr/>
                    <a:lstStyle/>
                    <a:p>
                      <a:pPr algn="ctr">
                        <a:buNone/>
                      </a:pPr>
                      <a:r>
                        <a:rPr lang="zh-CN" altLang="en-US" sz="900" b="1" dirty="0">
                          <a:sym typeface="+mn-ea"/>
                        </a:rPr>
                        <a:t>温度范围（℃）</a:t>
                      </a:r>
                      <a:endParaRPr lang="zh-CN" altLang="en-US" sz="900" b="1" dirty="0">
                        <a:latin typeface="+mn-ea"/>
                        <a:sym typeface="+mn-ea"/>
                      </a:endParaRPr>
                    </a:p>
                  </a:txBody>
                  <a:tcPr marL="64657" marR="64657" marT="32328" marB="32328" anchor="ctr"/>
                </a:tc>
                <a:tc>
                  <a:txBody>
                    <a:bodyPr/>
                    <a:lstStyle/>
                    <a:p>
                      <a:pPr algn="ctr">
                        <a:buNone/>
                      </a:pPr>
                      <a:r>
                        <a:rPr lang="zh-CN" sz="900" b="1" dirty="0">
                          <a:sym typeface="+mn-ea"/>
                        </a:rPr>
                        <a:t>升温速度（</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sz="900" b="1" dirty="0">
                          <a:sym typeface="+mn-ea"/>
                        </a:rPr>
                        <a:t>降温速度（</a:t>
                      </a:r>
                      <a:r>
                        <a:rPr lang="zh-CN" altLang="en-US" sz="900" b="1" dirty="0">
                          <a:sym typeface="+mn-ea"/>
                        </a:rPr>
                        <a:t>℃</a:t>
                      </a:r>
                      <a:r>
                        <a:rPr lang="en-US" altLang="zh-CN" sz="900" b="1" dirty="0">
                          <a:sym typeface="+mn-ea"/>
                        </a:rPr>
                        <a:t>/min</a:t>
                      </a:r>
                      <a:r>
                        <a:rPr lang="zh-CN" sz="900" b="1" dirty="0">
                          <a:sym typeface="+mn-ea"/>
                        </a:rPr>
                        <a:t>）</a:t>
                      </a:r>
                    </a:p>
                  </a:txBody>
                  <a:tcPr marL="64657" marR="64657" marT="32328" marB="32328" anchor="ctr"/>
                </a:tc>
                <a:tc>
                  <a:txBody>
                    <a:bodyPr/>
                    <a:lstStyle/>
                    <a:p>
                      <a:pPr algn="ctr">
                        <a:buNone/>
                      </a:pPr>
                      <a:r>
                        <a:rPr lang="zh-CN" altLang="en-US" sz="900" b="1" dirty="0">
                          <a:sym typeface="+mn-ea"/>
                        </a:rPr>
                        <a:t>适应机型</a:t>
                      </a:r>
                      <a:endParaRPr lang="zh-CN" sz="900" b="1" dirty="0">
                        <a:sym typeface="+mn-ea"/>
                      </a:endParaRPr>
                    </a:p>
                  </a:txBody>
                  <a:tcPr marL="64657" marR="64657" marT="32328" marB="32328" anchor="ctr"/>
                </a:tc>
                <a:extLst>
                  <a:ext uri="{0D108BD9-81ED-4DB2-BD59-A6C34878D82A}">
                    <a16:rowId xmlns:a16="http://schemas.microsoft.com/office/drawing/2014/main" val="10001"/>
                  </a:ext>
                </a:extLst>
              </a:tr>
              <a:tr h="203058">
                <a:tc>
                  <a:txBody>
                    <a:bodyPr/>
                    <a:lstStyle/>
                    <a:p>
                      <a:pPr algn="ctr">
                        <a:buClrTx/>
                        <a:buSzTx/>
                        <a:buFontTx/>
                        <a:buNone/>
                      </a:pPr>
                      <a:r>
                        <a:rPr lang="en-US" sz="900" b="1" dirty="0">
                          <a:sym typeface="+mn-ea"/>
                        </a:rPr>
                        <a:t>Te-10/160</a:t>
                      </a:r>
                    </a:p>
                  </a:txBody>
                  <a:tcPr marL="64657" marR="64657" marT="32328" marB="32328" anchor="ctr"/>
                </a:tc>
                <a:tc>
                  <a:txBody>
                    <a:bodyPr/>
                    <a:lstStyle/>
                    <a:p>
                      <a:pPr algn="ctr">
                        <a:buNone/>
                      </a:pPr>
                      <a:r>
                        <a:rPr lang="en-US" altLang="zh-CN" sz="900" b="0" dirty="0">
                          <a:sym typeface="+mn-ea"/>
                        </a:rPr>
                        <a:t>-10</a:t>
                      </a:r>
                      <a:r>
                        <a:rPr lang="zh-CN" altLang="en-US" sz="900" dirty="0">
                          <a:latin typeface="+mn-ea"/>
                          <a:cs typeface="+mn-ea"/>
                          <a:sym typeface="+mn-ea"/>
                        </a:rPr>
                        <a:t>～</a:t>
                      </a:r>
                      <a:r>
                        <a:rPr lang="en-US" altLang="zh-CN" sz="900" dirty="0">
                          <a:latin typeface="+mn-ea"/>
                          <a:cs typeface="+mn-ea"/>
                          <a:sym typeface="+mn-ea"/>
                        </a:rPr>
                        <a:t>160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20</a:t>
                      </a:r>
                    </a:p>
                  </a:txBody>
                  <a:tcPr marL="64657" marR="64657" marT="32328" marB="32328" anchor="ctr"/>
                </a:tc>
                <a:tc>
                  <a:txBody>
                    <a:bodyPr/>
                    <a:lstStyle/>
                    <a:p>
                      <a:pPr algn="ctr">
                        <a:buNone/>
                      </a:pPr>
                      <a:r>
                        <a:rPr lang="en-US" altLang="zh-CN" sz="900" b="0" dirty="0">
                          <a:sym typeface="+mn-ea"/>
                        </a:rPr>
                        <a:t>1</a:t>
                      </a:r>
                      <a:endParaRPr lang="en-US" altLang="zh-CN" sz="900" b="0" dirty="0">
                        <a:latin typeface="+mn-ea"/>
                        <a:sym typeface="+mn-ea"/>
                      </a:endParaRPr>
                    </a:p>
                  </a:txBody>
                  <a:tcPr marL="64657" marR="64657" marT="32328" marB="32328" anchor="ctr"/>
                </a:tc>
                <a:tc rowSpan="4">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Te</a:t>
                      </a:r>
                      <a:r>
                        <a:rPr lang="zh-CN" altLang="en-US" sz="900" b="1" kern="100" dirty="0">
                          <a:latin typeface="+mn-ea"/>
                          <a:cs typeface="Times New Roman" panose="02020603050405020304"/>
                          <a:sym typeface="+mn-ea"/>
                        </a:rPr>
                        <a:t>系列</a:t>
                      </a:r>
                    </a:p>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D-H</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2"/>
                  </a:ext>
                </a:extLst>
              </a:tr>
              <a:tr h="203058">
                <a:tc>
                  <a:txBody>
                    <a:bodyPr/>
                    <a:lstStyle/>
                    <a:p>
                      <a:pPr algn="ctr">
                        <a:buNone/>
                      </a:pPr>
                      <a:r>
                        <a:rPr lang="en-US" sz="900" b="1" dirty="0">
                          <a:sym typeface="+mn-ea"/>
                        </a:rPr>
                        <a:t>Te-20/160</a:t>
                      </a:r>
                      <a:endParaRPr lang="zh-CN" altLang="en-US" sz="900" b="1" dirty="0">
                        <a:latin typeface="+mn-ea"/>
                        <a:sym typeface="+mn-ea"/>
                      </a:endParaRPr>
                    </a:p>
                  </a:txBody>
                  <a:tcPr marL="64657" marR="64657" marT="32328" marB="32328" anchor="ctr"/>
                </a:tc>
                <a:tc>
                  <a:txBody>
                    <a:bodyPr/>
                    <a:lstStyle/>
                    <a:p>
                      <a:pPr algn="ctr">
                        <a:buNone/>
                      </a:pPr>
                      <a:r>
                        <a:rPr lang="en-US" altLang="zh-CN" sz="900" dirty="0">
                          <a:sym typeface="+mn-ea"/>
                        </a:rPr>
                        <a:t>-20</a:t>
                      </a:r>
                      <a:r>
                        <a:rPr lang="zh-CN" altLang="en-US" sz="900" dirty="0">
                          <a:latin typeface="+mn-ea"/>
                          <a:cs typeface="+mn-ea"/>
                          <a:sym typeface="+mn-ea"/>
                        </a:rPr>
                        <a:t>～</a:t>
                      </a:r>
                      <a:r>
                        <a:rPr lang="en-US" altLang="zh-CN" sz="900" dirty="0">
                          <a:latin typeface="+mn-ea"/>
                          <a:cs typeface="+mn-ea"/>
                          <a:sym typeface="+mn-ea"/>
                        </a:rPr>
                        <a:t>160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20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a:t>
                      </a:r>
                    </a:p>
                  </a:txBody>
                  <a:tcPr marL="64657" marR="64657" marT="32328" marB="32328" anchor="ctr"/>
                </a:tc>
                <a:tc vMerge="1">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3"/>
                  </a:ext>
                </a:extLst>
              </a:tr>
              <a:tr h="203058">
                <a:tc>
                  <a:txBody>
                    <a:bodyPr/>
                    <a:lstStyle/>
                    <a:p>
                      <a:pPr algn="ctr">
                        <a:buClrTx/>
                        <a:buSzTx/>
                        <a:buFontTx/>
                        <a:buNone/>
                      </a:pPr>
                      <a:r>
                        <a:rPr lang="en-US" sz="900" b="1" dirty="0">
                          <a:sym typeface="+mn-ea"/>
                        </a:rPr>
                        <a:t>Te250</a:t>
                      </a:r>
                    </a:p>
                  </a:txBody>
                  <a:tcPr marL="64657" marR="64657" marT="32328" marB="32328" anchor="ctr"/>
                </a:tc>
                <a:tc>
                  <a:txBody>
                    <a:bodyPr/>
                    <a:lstStyle/>
                    <a:p>
                      <a:pPr algn="ctr">
                        <a:buNone/>
                      </a:pPr>
                      <a:r>
                        <a:rPr lang="zh-CN" altLang="en-US" sz="900" dirty="0">
                          <a:latin typeface="+mn-ea"/>
                          <a:cs typeface="+mn-ea"/>
                          <a:sym typeface="+mn-ea"/>
                        </a:rPr>
                        <a:t>室温～</a:t>
                      </a:r>
                      <a:r>
                        <a:rPr lang="en-US" altLang="zh-CN" sz="900" dirty="0">
                          <a:latin typeface="+mn-ea"/>
                          <a:cs typeface="+mn-ea"/>
                          <a:sym typeface="+mn-ea"/>
                        </a:rPr>
                        <a:t>250</a:t>
                      </a:r>
                      <a:endParaRPr lang="en-US" altLang="en-US" sz="900" b="0" dirty="0">
                        <a:latin typeface="+mn-ea"/>
                        <a:sym typeface="+mn-ea"/>
                      </a:endParaRPr>
                    </a:p>
                  </a:txBody>
                  <a:tcPr marL="64657" marR="64657" marT="32328" marB="32328" anchor="ctr"/>
                </a:tc>
                <a:tc>
                  <a:txBody>
                    <a:bodyPr/>
                    <a:lstStyle/>
                    <a:p>
                      <a:pPr algn="ctr">
                        <a:buNone/>
                      </a:pPr>
                      <a:r>
                        <a:rPr lang="en-US" altLang="zh-CN" sz="900" dirty="0">
                          <a:sym typeface="+mn-ea"/>
                        </a:rPr>
                        <a:t>20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a:t>
                      </a:r>
                    </a:p>
                  </a:txBody>
                  <a:tcPr marL="64657" marR="64657" marT="32328" marB="32328" anchor="ctr"/>
                </a:tc>
                <a:tc vMerge="1">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en-US" altLang="zh-CN" sz="900" b="1" kern="100" dirty="0">
                          <a:latin typeface="+mn-ea"/>
                          <a:cs typeface="Times New Roman" panose="02020603050405020304"/>
                          <a:sym typeface="+mn-ea"/>
                        </a:rPr>
                        <a:t>CT D-</a:t>
                      </a:r>
                      <a:r>
                        <a:rPr lang="en-US" altLang="zh-CN" sz="900" b="1" kern="100" dirty="0" err="1">
                          <a:latin typeface="+mn-ea"/>
                          <a:cs typeface="Times New Roman" panose="02020603050405020304"/>
                          <a:sym typeface="+mn-ea"/>
                        </a:rPr>
                        <a:t>Tg</a:t>
                      </a:r>
                      <a:r>
                        <a:rPr lang="zh-CN" altLang="en-US" sz="900" b="1" kern="100" dirty="0">
                          <a:latin typeface="+mn-ea"/>
                          <a:cs typeface="Times New Roman" panose="02020603050405020304"/>
                          <a:sym typeface="+mn-ea"/>
                        </a:rPr>
                        <a:t>系列</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03058">
                <a:tc>
                  <a:txBody>
                    <a:bodyPr/>
                    <a:lstStyle/>
                    <a:p>
                      <a:pPr algn="ctr">
                        <a:buClrTx/>
                        <a:buSzTx/>
                        <a:buFontTx/>
                        <a:buNone/>
                      </a:pPr>
                      <a:r>
                        <a:rPr lang="en-US" sz="900" b="1" dirty="0">
                          <a:sym typeface="+mn-ea"/>
                        </a:rPr>
                        <a:t>Te-DRT1200</a:t>
                      </a:r>
                      <a:endParaRPr lang="en-US" altLang="en-US" sz="900" b="1" dirty="0">
                        <a:sym typeface="+mn-ea"/>
                      </a:endParaRPr>
                    </a:p>
                  </a:txBody>
                  <a:tcPr marL="64657" marR="64657" marT="32328" marB="32328" anchor="ctr"/>
                </a:tc>
                <a:tc>
                  <a:txBody>
                    <a:bodyPr/>
                    <a:lstStyle/>
                    <a:p>
                      <a:pPr algn="ctr">
                        <a:buNone/>
                      </a:pPr>
                      <a:r>
                        <a:rPr lang="zh-CN" altLang="en-US" sz="900" b="0" dirty="0">
                          <a:latin typeface="+mn-ea"/>
                          <a:sym typeface="+mn-ea"/>
                        </a:rPr>
                        <a:t>室温</a:t>
                      </a:r>
                      <a:r>
                        <a:rPr lang="zh-CN" altLang="en-US" sz="900" dirty="0">
                          <a:latin typeface="+mn-ea"/>
                          <a:cs typeface="+mn-ea"/>
                          <a:sym typeface="+mn-ea"/>
                        </a:rPr>
                        <a:t>～</a:t>
                      </a:r>
                      <a:r>
                        <a:rPr lang="en-US" altLang="zh-CN" sz="900" dirty="0">
                          <a:latin typeface="+mn-ea"/>
                          <a:cs typeface="+mn-ea"/>
                          <a:sym typeface="+mn-ea"/>
                        </a:rPr>
                        <a:t>1200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2000</a:t>
                      </a: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vMerge="1">
                  <a:txBody>
                    <a:bodyPr/>
                    <a:lstStyle/>
                    <a:p>
                      <a:pPr algn="ctr">
                        <a:buNone/>
                      </a:pP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03058">
                <a:tc>
                  <a:txBody>
                    <a:bodyPr/>
                    <a:lstStyle/>
                    <a:p>
                      <a:pPr algn="ctr">
                        <a:buClrTx/>
                        <a:buSzTx/>
                        <a:buFontTx/>
                        <a:buNone/>
                      </a:pPr>
                      <a:r>
                        <a:rPr lang="en-US" sz="900" b="1" dirty="0">
                          <a:sym typeface="+mn-ea"/>
                        </a:rPr>
                        <a:t>Te500</a:t>
                      </a:r>
                      <a:endParaRPr lang="en-US" altLang="en-US" sz="900" b="1" dirty="0">
                        <a:sym typeface="+mn-ea"/>
                      </a:endParaRPr>
                    </a:p>
                  </a:txBody>
                  <a:tcPr marL="64657" marR="64657" marT="32328" marB="32328" anchor="ctr"/>
                </a:tc>
                <a:tc>
                  <a:txBody>
                    <a:bodyPr/>
                    <a:lstStyle/>
                    <a:p>
                      <a:pPr algn="ctr">
                        <a:buNone/>
                      </a:pPr>
                      <a:r>
                        <a:rPr lang="zh-CN" altLang="en-US" sz="900" b="0" dirty="0">
                          <a:latin typeface="+mn-ea"/>
                          <a:sym typeface="+mn-ea"/>
                        </a:rPr>
                        <a:t>室温</a:t>
                      </a:r>
                      <a:r>
                        <a:rPr lang="zh-CN" altLang="en-US" sz="900" dirty="0">
                          <a:latin typeface="+mn-ea"/>
                          <a:cs typeface="+mn-ea"/>
                          <a:sym typeface="+mn-ea"/>
                        </a:rPr>
                        <a:t>～</a:t>
                      </a:r>
                      <a:r>
                        <a:rPr lang="en-US" altLang="zh-CN" sz="900" dirty="0">
                          <a:latin typeface="+mn-ea"/>
                          <a:cs typeface="+mn-ea"/>
                          <a:sym typeface="+mn-ea"/>
                        </a:rPr>
                        <a:t>500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30</a:t>
                      </a: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3436268402"/>
                  </a:ext>
                </a:extLst>
              </a:tr>
              <a:tr h="203058">
                <a:tc>
                  <a:txBody>
                    <a:bodyPr/>
                    <a:lstStyle/>
                    <a:p>
                      <a:pPr algn="ctr">
                        <a:buClrTx/>
                        <a:buSzTx/>
                        <a:buFontTx/>
                        <a:buNone/>
                      </a:pPr>
                      <a:r>
                        <a:rPr lang="en-US" sz="900" b="1" dirty="0">
                          <a:sym typeface="+mn-ea"/>
                        </a:rPr>
                        <a:t>Te1200</a:t>
                      </a:r>
                      <a:endParaRPr lang="en-US" altLang="en-US" sz="900" b="1" dirty="0">
                        <a:sym typeface="+mn-ea"/>
                      </a:endParaRPr>
                    </a:p>
                  </a:txBody>
                  <a:tcPr marL="64657" marR="64657" marT="32328" marB="32328" anchor="ctr"/>
                </a:tc>
                <a:tc>
                  <a:txBody>
                    <a:bodyPr/>
                    <a:lstStyle/>
                    <a:p>
                      <a:pPr algn="ctr">
                        <a:buNone/>
                      </a:pPr>
                      <a:r>
                        <a:rPr lang="zh-CN" altLang="en-US" sz="900" b="0" dirty="0">
                          <a:latin typeface="+mn-ea"/>
                          <a:sym typeface="+mn-ea"/>
                        </a:rPr>
                        <a:t>室温</a:t>
                      </a:r>
                      <a:r>
                        <a:rPr lang="zh-CN" altLang="en-US" sz="900" dirty="0">
                          <a:latin typeface="+mn-ea"/>
                          <a:cs typeface="+mn-ea"/>
                          <a:sym typeface="+mn-ea"/>
                        </a:rPr>
                        <a:t>～</a:t>
                      </a:r>
                      <a:r>
                        <a:rPr lang="en-US" altLang="zh-CN" sz="900" dirty="0">
                          <a:latin typeface="+mn-ea"/>
                          <a:cs typeface="+mn-ea"/>
                          <a:sym typeface="+mn-ea"/>
                        </a:rPr>
                        <a:t>1200</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100</a:t>
                      </a: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2033146501"/>
                  </a:ext>
                </a:extLst>
              </a:tr>
              <a:tr h="203058">
                <a:tc>
                  <a:txBody>
                    <a:bodyPr/>
                    <a:lstStyle/>
                    <a:p>
                      <a:pPr algn="ctr">
                        <a:buClrTx/>
                        <a:buSzTx/>
                        <a:buFontTx/>
                        <a:buNone/>
                      </a:pPr>
                      <a:r>
                        <a:rPr lang="en-US" sz="900" b="1" dirty="0">
                          <a:sym typeface="+mn-ea"/>
                        </a:rPr>
                        <a:t>Te-25</a:t>
                      </a:r>
                      <a:endParaRPr lang="en-US" altLang="en-US" sz="900" b="1" dirty="0">
                        <a:sym typeface="+mn-ea"/>
                      </a:endParaRPr>
                    </a:p>
                  </a:txBody>
                  <a:tcPr marL="64657" marR="64657" marT="32328" marB="32328" anchor="ctr"/>
                </a:tc>
                <a:tc>
                  <a:txBody>
                    <a:bodyPr/>
                    <a:lstStyle/>
                    <a:p>
                      <a:pPr algn="ctr">
                        <a:buNone/>
                      </a:pPr>
                      <a:r>
                        <a:rPr lang="en-US" altLang="zh-CN" sz="900" dirty="0">
                          <a:latin typeface="+mn-ea"/>
                          <a:cs typeface="+mn-ea"/>
                          <a:sym typeface="+mn-ea"/>
                        </a:rPr>
                        <a:t>-25</a:t>
                      </a:r>
                      <a:r>
                        <a:rPr lang="zh-CN" altLang="en-US" sz="900" dirty="0">
                          <a:latin typeface="+mn-ea"/>
                          <a:cs typeface="+mn-ea"/>
                          <a:sym typeface="+mn-ea"/>
                        </a:rPr>
                        <a:t>～</a:t>
                      </a:r>
                      <a:r>
                        <a:rPr lang="zh-CN" altLang="en-US" sz="900" b="0" dirty="0">
                          <a:latin typeface="+mn-ea"/>
                          <a:sym typeface="+mn-ea"/>
                        </a:rPr>
                        <a:t>室温</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algn="ctr">
                        <a:buNone/>
                      </a:pPr>
                      <a:r>
                        <a:rPr lang="en-US" altLang="zh-CN" sz="900" b="0" dirty="0">
                          <a:latin typeface="+mn-ea"/>
                          <a:sym typeface="+mn-ea"/>
                        </a:rPr>
                        <a:t>1</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2891962931"/>
                  </a:ext>
                </a:extLst>
              </a:tr>
              <a:tr h="203058">
                <a:tc>
                  <a:txBody>
                    <a:bodyPr/>
                    <a:lstStyle/>
                    <a:p>
                      <a:pPr algn="ctr">
                        <a:buClrTx/>
                        <a:buSzTx/>
                        <a:buFontTx/>
                        <a:buNone/>
                      </a:pPr>
                      <a:r>
                        <a:rPr lang="en-US" sz="900" b="1" dirty="0">
                          <a:sym typeface="+mn-ea"/>
                        </a:rPr>
                        <a:t>Te-40</a:t>
                      </a:r>
                      <a:endParaRPr lang="en-US" altLang="en-US" sz="900" b="1" dirty="0">
                        <a:sym typeface="+mn-ea"/>
                      </a:endParaRPr>
                    </a:p>
                  </a:txBody>
                  <a:tcPr marL="64657" marR="64657" marT="32328" marB="32328" anchor="ctr"/>
                </a:tc>
                <a:tc>
                  <a:txBody>
                    <a:bodyPr/>
                    <a:lstStyle/>
                    <a:p>
                      <a:pPr algn="ctr">
                        <a:buNone/>
                      </a:pPr>
                      <a:r>
                        <a:rPr lang="en-US" altLang="zh-CN" sz="900" dirty="0">
                          <a:latin typeface="+mn-ea"/>
                          <a:cs typeface="+mn-ea"/>
                          <a:sym typeface="+mn-ea"/>
                        </a:rPr>
                        <a:t>-40</a:t>
                      </a:r>
                      <a:r>
                        <a:rPr lang="zh-CN" altLang="en-US" sz="900" dirty="0">
                          <a:latin typeface="+mn-ea"/>
                          <a:cs typeface="+mn-ea"/>
                          <a:sym typeface="+mn-ea"/>
                        </a:rPr>
                        <a:t>～</a:t>
                      </a:r>
                      <a:r>
                        <a:rPr lang="zh-CN" altLang="en-US" sz="900" b="0" dirty="0">
                          <a:latin typeface="+mn-ea"/>
                          <a:sym typeface="+mn-ea"/>
                        </a:rPr>
                        <a:t>室温</a:t>
                      </a:r>
                      <a:endParaRPr lang="en-US" altLang="zh-CN" sz="900" b="0" dirty="0">
                        <a:latin typeface="+mn-ea"/>
                        <a:cs typeface="+mn-ea"/>
                        <a:sym typeface="+mn-ea"/>
                      </a:endParaRPr>
                    </a:p>
                  </a:txBody>
                  <a:tcPr marL="64657" marR="64657" marT="32328" marB="32328" anchor="ctr"/>
                </a:tc>
                <a:tc>
                  <a:txBody>
                    <a:bodyPr/>
                    <a:lstStyle/>
                    <a:p>
                      <a:pPr algn="ctr">
                        <a:buNone/>
                      </a:pPr>
                      <a:r>
                        <a:rPr lang="en-US" altLang="zh-CN" sz="900" b="0" dirty="0">
                          <a:latin typeface="+mn-ea"/>
                          <a:sym typeface="+mn-ea"/>
                        </a:rPr>
                        <a:t>-</a:t>
                      </a:r>
                    </a:p>
                  </a:txBody>
                  <a:tcPr marL="64657" marR="64657" marT="32328" marB="32328" anchor="ctr"/>
                </a:tc>
                <a:tc>
                  <a:txBody>
                    <a:bodyPr/>
                    <a:lstStyle/>
                    <a:p>
                      <a:pPr algn="ctr">
                        <a:buNone/>
                      </a:pPr>
                      <a:r>
                        <a:rPr lang="en-US" altLang="zh-CN" sz="900" b="0" dirty="0">
                          <a:latin typeface="+mn-ea"/>
                          <a:sym typeface="+mn-ea"/>
                        </a:rPr>
                        <a:t>1</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0" dirty="0">
                          <a:latin typeface="+mn-ea"/>
                          <a:sym typeface="+mn-ea"/>
                        </a:rPr>
                        <a:t>独立使用</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685411227"/>
                  </a:ext>
                </a:extLst>
              </a:tr>
            </a:tbl>
          </a:graphicData>
        </a:graphic>
      </p:graphicFrame>
      <p:sp>
        <p:nvSpPr>
          <p:cNvPr id="17" name="文本框 16">
            <a:extLst>
              <a:ext uri="{FF2B5EF4-FFF2-40B4-BE49-F238E27FC236}">
                <a16:creationId xmlns:a16="http://schemas.microsoft.com/office/drawing/2014/main" id="{95B19F4B-CA53-47F1-91F8-4819121388E3}"/>
              </a:ext>
            </a:extLst>
          </p:cNvPr>
          <p:cNvSpPr txBox="1"/>
          <p:nvPr/>
        </p:nvSpPr>
        <p:spPr>
          <a:xfrm>
            <a:off x="4039341" y="871639"/>
            <a:ext cx="2365829" cy="890885"/>
          </a:xfrm>
          <a:prstGeom prst="rect">
            <a:avLst/>
          </a:prstGeom>
          <a:noFill/>
        </p:spPr>
        <p:txBody>
          <a:bodyPr wrap="square" rtlCol="0">
            <a:spAutoFit/>
          </a:bodyPr>
          <a:lstStyle/>
          <a:p>
            <a:pPr>
              <a:lnSpc>
                <a:spcPct val="150000"/>
              </a:lnSpc>
            </a:pPr>
            <a:r>
              <a:rPr lang="zh-CN" altLang="en-US" sz="900" dirty="0">
                <a:latin typeface="+mn-ea"/>
                <a:cs typeface="+mn-ea"/>
                <a:sym typeface="+mn-ea"/>
              </a:rPr>
              <a:t>本模块采用试样直接加热的方式，可达</a:t>
            </a:r>
            <a:r>
              <a:rPr lang="en-US" altLang="zh-CN" sz="900" dirty="0">
                <a:latin typeface="+mn-ea"/>
                <a:cs typeface="+mn-ea"/>
                <a:sym typeface="+mn-ea"/>
              </a:rPr>
              <a:t>1200℃+</a:t>
            </a:r>
            <a:r>
              <a:rPr lang="zh-CN" altLang="en-US" sz="900" dirty="0">
                <a:latin typeface="+mn-ea"/>
                <a:cs typeface="+mn-ea"/>
                <a:sym typeface="+mn-ea"/>
              </a:rPr>
              <a:t>。</a:t>
            </a:r>
            <a:endParaRPr lang="en-US" altLang="zh-CN" sz="900" dirty="0">
              <a:latin typeface="+mn-ea"/>
              <a:cs typeface="+mn-ea"/>
              <a:sym typeface="+mn-ea"/>
            </a:endParaRPr>
          </a:p>
          <a:p>
            <a:pPr>
              <a:lnSpc>
                <a:spcPct val="150000"/>
              </a:lnSpc>
            </a:pPr>
            <a:r>
              <a:rPr lang="zh-CN" altLang="en-US" sz="900" dirty="0">
                <a:latin typeface="+mn-ea"/>
                <a:cs typeface="+mn-ea"/>
                <a:sym typeface="+mn-ea"/>
              </a:rPr>
              <a:t>配置夹具水冷冷却单元，对力传感器及其他精密单元有效保护。</a:t>
            </a:r>
          </a:p>
        </p:txBody>
      </p:sp>
      <p:sp>
        <p:nvSpPr>
          <p:cNvPr id="23" name="矩形 22">
            <a:extLst>
              <a:ext uri="{FF2B5EF4-FFF2-40B4-BE49-F238E27FC236}">
                <a16:creationId xmlns:a16="http://schemas.microsoft.com/office/drawing/2014/main" id="{91FFD58B-159D-4D26-A290-361B5DB91BC1}"/>
              </a:ext>
            </a:extLst>
          </p:cNvPr>
          <p:cNvSpPr/>
          <p:nvPr/>
        </p:nvSpPr>
        <p:spPr>
          <a:xfrm>
            <a:off x="4047688" y="2148732"/>
            <a:ext cx="1550087" cy="890885"/>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特点：</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适用于金属等导体；</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结构紧凑，占用空间小。</a:t>
            </a:r>
            <a:endParaRPr lang="zh-CN" altLang="zh-CN" sz="900" kern="100" dirty="0">
              <a:latin typeface="+mn-ea"/>
              <a:cs typeface="Times New Roman" panose="02020603050405020304"/>
            </a:endParaRPr>
          </a:p>
        </p:txBody>
      </p:sp>
      <p:pic>
        <p:nvPicPr>
          <p:cNvPr id="24" name="图片 23">
            <a:extLst>
              <a:ext uri="{FF2B5EF4-FFF2-40B4-BE49-F238E27FC236}">
                <a16:creationId xmlns:a16="http://schemas.microsoft.com/office/drawing/2014/main" id="{A9E6EC38-B555-4FB3-B2C9-C0E11D484B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48" t="27775" r="20805" b="33186"/>
          <a:stretch/>
        </p:blipFill>
        <p:spPr>
          <a:xfrm>
            <a:off x="2446526" y="1959919"/>
            <a:ext cx="1226820" cy="1343808"/>
          </a:xfrm>
          <a:prstGeom prst="rect">
            <a:avLst/>
          </a:prstGeom>
        </p:spPr>
      </p:pic>
      <p:pic>
        <p:nvPicPr>
          <p:cNvPr id="21" name="图片 20">
            <a:extLst>
              <a:ext uri="{FF2B5EF4-FFF2-40B4-BE49-F238E27FC236}">
                <a16:creationId xmlns:a16="http://schemas.microsoft.com/office/drawing/2014/main" id="{650DA808-FCB1-4281-9360-640351EAF20A}"/>
              </a:ext>
            </a:extLst>
          </p:cNvPr>
          <p:cNvPicPr>
            <a:picLocks noChangeAspect="1"/>
          </p:cNvPicPr>
          <p:nvPr/>
        </p:nvPicPr>
        <p:blipFill rotWithShape="1">
          <a:blip r:embed="rId6">
            <a:extLst>
              <a:ext uri="{28A0092B-C50C-407E-A947-70E740481C1C}">
                <a14:useLocalDpi xmlns:a14="http://schemas.microsoft.com/office/drawing/2010/main" val="0"/>
              </a:ext>
            </a:extLst>
          </a:blip>
          <a:srcRect l="36611" t="8227" r="39027" b="9356"/>
          <a:stretch/>
        </p:blipFill>
        <p:spPr>
          <a:xfrm>
            <a:off x="4901907" y="6500408"/>
            <a:ext cx="1615540" cy="3319766"/>
          </a:xfrm>
          <a:prstGeom prst="rect">
            <a:avLst/>
          </a:prstGeom>
        </p:spPr>
      </p:pic>
      <p:sp>
        <p:nvSpPr>
          <p:cNvPr id="28" name="文本框 27">
            <a:extLst>
              <a:ext uri="{FF2B5EF4-FFF2-40B4-BE49-F238E27FC236}">
                <a16:creationId xmlns:a16="http://schemas.microsoft.com/office/drawing/2014/main" id="{8D3CE38E-A9E9-41C8-85F1-B7608180413E}"/>
              </a:ext>
            </a:extLst>
          </p:cNvPr>
          <p:cNvSpPr txBox="1"/>
          <p:nvPr/>
        </p:nvSpPr>
        <p:spPr>
          <a:xfrm>
            <a:off x="605147" y="7016536"/>
            <a:ext cx="2814650" cy="890885"/>
          </a:xfrm>
          <a:prstGeom prst="rect">
            <a:avLst/>
          </a:prstGeom>
          <a:noFill/>
        </p:spPr>
        <p:txBody>
          <a:bodyPr wrap="square" rtlCol="0">
            <a:spAutoFit/>
          </a:bodyPr>
          <a:lstStyle/>
          <a:p>
            <a:pPr>
              <a:lnSpc>
                <a:spcPct val="150000"/>
              </a:lnSpc>
            </a:pPr>
            <a:r>
              <a:rPr lang="zh-CN" altLang="en-US" sz="900" dirty="0">
                <a:latin typeface="+mn-ea"/>
                <a:cs typeface="+mn-ea"/>
              </a:rPr>
              <a:t>电制冷模块采用</a:t>
            </a:r>
            <a:r>
              <a:rPr lang="en-US" altLang="zh-CN" sz="900" dirty="0">
                <a:latin typeface="+mn-ea"/>
                <a:cs typeface="+mn-ea"/>
              </a:rPr>
              <a:t>TEC</a:t>
            </a:r>
            <a:r>
              <a:rPr lang="zh-CN" sz="900" dirty="0">
                <a:latin typeface="+mn-ea"/>
                <a:cs typeface="+mn-ea"/>
              </a:rPr>
              <a:t>通电</a:t>
            </a:r>
            <a:r>
              <a:rPr lang="zh-CN" altLang="en-US" sz="900" dirty="0">
                <a:latin typeface="+mn-ea"/>
                <a:cs typeface="+mn-ea"/>
              </a:rPr>
              <a:t>方式进行加热或制冷，低温可达</a:t>
            </a:r>
            <a:r>
              <a:rPr lang="en-US" altLang="zh-CN" sz="900" dirty="0">
                <a:latin typeface="+mn-ea"/>
                <a:cs typeface="+mn-ea"/>
              </a:rPr>
              <a:t>-40℃</a:t>
            </a:r>
            <a:r>
              <a:rPr lang="zh-CN" altLang="en-US" sz="900" dirty="0">
                <a:latin typeface="+mn-ea"/>
                <a:cs typeface="+mn-ea"/>
              </a:rPr>
              <a:t>；</a:t>
            </a:r>
            <a:endParaRPr lang="en-US" altLang="zh-CN" sz="900" dirty="0">
              <a:latin typeface="+mn-ea"/>
              <a:cs typeface="+mn-ea"/>
            </a:endParaRPr>
          </a:p>
          <a:p>
            <a:pPr>
              <a:lnSpc>
                <a:spcPct val="150000"/>
              </a:lnSpc>
            </a:pPr>
            <a:r>
              <a:rPr lang="zh-CN" altLang="en-US" sz="900" dirty="0">
                <a:latin typeface="+mn-ea"/>
                <a:cs typeface="+mn-ea"/>
              </a:rPr>
              <a:t>电制热模块，配合高温透射筒可实现更高的温度范围，高温</a:t>
            </a:r>
            <a:r>
              <a:rPr lang="en-US" altLang="zh-CN" sz="900" dirty="0">
                <a:latin typeface="+mn-ea"/>
                <a:cs typeface="+mn-ea"/>
                <a:sym typeface="+mn-ea"/>
              </a:rPr>
              <a:t>1200</a:t>
            </a:r>
            <a:r>
              <a:rPr lang="zh-CN" altLang="en-US" sz="900" dirty="0">
                <a:latin typeface="+mn-ea"/>
                <a:cs typeface="+mn-ea"/>
                <a:sym typeface="+mn-ea"/>
              </a:rPr>
              <a:t>℃；</a:t>
            </a:r>
          </a:p>
        </p:txBody>
      </p:sp>
      <p:sp>
        <p:nvSpPr>
          <p:cNvPr id="29" name="TextBox 6">
            <a:extLst>
              <a:ext uri="{FF2B5EF4-FFF2-40B4-BE49-F238E27FC236}">
                <a16:creationId xmlns:a16="http://schemas.microsoft.com/office/drawing/2014/main" id="{68C9D1F4-76AC-440C-B247-930379F6800F}"/>
              </a:ext>
            </a:extLst>
          </p:cNvPr>
          <p:cNvSpPr txBox="1"/>
          <p:nvPr/>
        </p:nvSpPr>
        <p:spPr>
          <a:xfrm>
            <a:off x="387415" y="6356875"/>
            <a:ext cx="1805077" cy="287066"/>
          </a:xfrm>
          <a:prstGeom prst="rect">
            <a:avLst/>
          </a:prstGeom>
          <a:noFill/>
        </p:spPr>
        <p:txBody>
          <a:bodyPr wrap="square" rtlCol="0">
            <a:spAutoFit/>
          </a:bodyPr>
          <a:lstStyle/>
          <a:p>
            <a:pPr marL="445770" indent="-445770">
              <a:lnSpc>
                <a:spcPct val="150000"/>
              </a:lnSpc>
            </a:pPr>
            <a:r>
              <a:rPr lang="en-US" altLang="zh-CN" sz="900" dirty="0">
                <a:latin typeface="+mn-ea"/>
                <a:cs typeface="+mn-ea"/>
              </a:rPr>
              <a:t> </a:t>
            </a:r>
            <a:r>
              <a:rPr lang="en-US" altLang="zh-CN" sz="1000" b="1" dirty="0">
                <a:latin typeface="+mn-ea"/>
                <a:cs typeface="+mn-ea"/>
              </a:rPr>
              <a:t> </a:t>
            </a:r>
            <a:r>
              <a:rPr lang="en-US" altLang="zh-CN" sz="1000" b="1" dirty="0" err="1">
                <a:latin typeface="+mn-ea"/>
                <a:cs typeface="+mn-ea"/>
              </a:rPr>
              <a:t>Te</a:t>
            </a:r>
            <a:r>
              <a:rPr lang="zh-CN" sz="1000" b="1" dirty="0">
                <a:latin typeface="+mn-ea"/>
                <a:cs typeface="+mn-ea"/>
              </a:rPr>
              <a:t>通电</a:t>
            </a:r>
            <a:r>
              <a:rPr lang="zh-CN" altLang="en-US" sz="1000" b="1" dirty="0">
                <a:latin typeface="+mn-ea"/>
                <a:cs typeface="+mn-ea"/>
              </a:rPr>
              <a:t>传导</a:t>
            </a:r>
            <a:r>
              <a:rPr lang="zh-CN" sz="1000" b="1" dirty="0">
                <a:latin typeface="+mn-ea"/>
                <a:cs typeface="+mn-ea"/>
              </a:rPr>
              <a:t>式高低温模块</a:t>
            </a:r>
          </a:p>
        </p:txBody>
      </p:sp>
      <p:sp>
        <p:nvSpPr>
          <p:cNvPr id="31" name="TextBox 6">
            <a:extLst>
              <a:ext uri="{FF2B5EF4-FFF2-40B4-BE49-F238E27FC236}">
                <a16:creationId xmlns:a16="http://schemas.microsoft.com/office/drawing/2014/main" id="{6726F05A-76BB-436D-88F3-30B6B61AE73D}"/>
              </a:ext>
            </a:extLst>
          </p:cNvPr>
          <p:cNvSpPr txBox="1"/>
          <p:nvPr/>
        </p:nvSpPr>
        <p:spPr>
          <a:xfrm>
            <a:off x="3923853" y="341898"/>
            <a:ext cx="2880052" cy="287066"/>
          </a:xfrm>
          <a:prstGeom prst="rect">
            <a:avLst/>
          </a:prstGeom>
          <a:noFill/>
        </p:spPr>
        <p:txBody>
          <a:bodyPr wrap="square" rtlCol="0">
            <a:spAutoFit/>
          </a:bodyPr>
          <a:lstStyle/>
          <a:p>
            <a:pPr marL="445770" indent="-445770">
              <a:lnSpc>
                <a:spcPct val="150000"/>
              </a:lnSpc>
            </a:pPr>
            <a:r>
              <a:rPr lang="en-US" altLang="zh-CN" sz="1000" b="1" dirty="0" err="1">
                <a:latin typeface="+mn-ea"/>
                <a:cs typeface="+mn-ea"/>
              </a:rPr>
              <a:t>Te</a:t>
            </a:r>
            <a:r>
              <a:rPr lang="en-US" altLang="zh-CN" sz="1000" b="1" dirty="0">
                <a:latin typeface="+mn-ea"/>
                <a:cs typeface="+mn-ea"/>
              </a:rPr>
              <a:t>-DRT</a:t>
            </a:r>
            <a:r>
              <a:rPr lang="zh-CN" altLang="en-US" sz="1000" b="1" dirty="0">
                <a:latin typeface="+mn-ea"/>
                <a:cs typeface="+mn-ea"/>
              </a:rPr>
              <a:t>试样通电式纯高温模块</a:t>
            </a:r>
            <a:r>
              <a:rPr lang="en-US" altLang="zh-CN" sz="1000" b="1" dirty="0">
                <a:latin typeface="+mn-ea"/>
                <a:cs typeface="+mn-ea"/>
              </a:rPr>
              <a:t>-</a:t>
            </a:r>
            <a:r>
              <a:rPr lang="zh-CN" altLang="en-US" sz="1000" b="1" dirty="0">
                <a:latin typeface="+mn-ea"/>
                <a:cs typeface="+mn-ea"/>
              </a:rPr>
              <a:t>集成到主机系列</a:t>
            </a:r>
          </a:p>
        </p:txBody>
      </p:sp>
      <p:sp>
        <p:nvSpPr>
          <p:cNvPr id="32" name="TextBox 6">
            <a:extLst>
              <a:ext uri="{FF2B5EF4-FFF2-40B4-BE49-F238E27FC236}">
                <a16:creationId xmlns:a16="http://schemas.microsoft.com/office/drawing/2014/main" id="{7E098D53-3F38-4D12-AD97-8A4774C47E84}"/>
              </a:ext>
            </a:extLst>
          </p:cNvPr>
          <p:cNvSpPr txBox="1"/>
          <p:nvPr/>
        </p:nvSpPr>
        <p:spPr>
          <a:xfrm>
            <a:off x="387415" y="338702"/>
            <a:ext cx="2880052" cy="287066"/>
          </a:xfrm>
          <a:prstGeom prst="rect">
            <a:avLst/>
          </a:prstGeom>
          <a:noFill/>
        </p:spPr>
        <p:txBody>
          <a:bodyPr wrap="square" rtlCol="0">
            <a:spAutoFit/>
          </a:bodyPr>
          <a:lstStyle/>
          <a:p>
            <a:pPr marL="445770" indent="-445770">
              <a:lnSpc>
                <a:spcPct val="150000"/>
              </a:lnSpc>
            </a:pPr>
            <a:r>
              <a:rPr lang="en-US" altLang="zh-CN" sz="1000" b="1" dirty="0" err="1">
                <a:latin typeface="+mn-ea"/>
                <a:cs typeface="+mn-ea"/>
              </a:rPr>
              <a:t>Te</a:t>
            </a:r>
            <a:r>
              <a:rPr lang="zh-CN" altLang="en-US" sz="1000" b="1" dirty="0">
                <a:latin typeface="+mn-ea"/>
                <a:cs typeface="+mn-ea"/>
              </a:rPr>
              <a:t>系列</a:t>
            </a:r>
            <a:r>
              <a:rPr lang="zh-CN" altLang="zh-CN" sz="1000" b="1" dirty="0">
                <a:latin typeface="+mn-ea"/>
                <a:cs typeface="+mn-ea"/>
              </a:rPr>
              <a:t>通电</a:t>
            </a:r>
            <a:r>
              <a:rPr lang="zh-CN" altLang="en-US" sz="1000" b="1" dirty="0">
                <a:latin typeface="+mn-ea"/>
                <a:cs typeface="+mn-ea"/>
              </a:rPr>
              <a:t>传导</a:t>
            </a:r>
            <a:r>
              <a:rPr lang="zh-CN" altLang="zh-CN" sz="1000" b="1" dirty="0">
                <a:latin typeface="+mn-ea"/>
                <a:cs typeface="+mn-ea"/>
              </a:rPr>
              <a:t>式</a:t>
            </a:r>
            <a:r>
              <a:rPr lang="zh-CN" altLang="en-US" sz="1000" b="1" dirty="0">
                <a:latin typeface="+mn-ea"/>
                <a:cs typeface="+mn-ea"/>
              </a:rPr>
              <a:t>高低温模块</a:t>
            </a:r>
            <a:r>
              <a:rPr lang="en-US" altLang="zh-CN" sz="1000" b="1" dirty="0">
                <a:latin typeface="+mn-ea"/>
                <a:cs typeface="+mn-ea"/>
              </a:rPr>
              <a:t>-</a:t>
            </a:r>
            <a:r>
              <a:rPr lang="zh-CN" altLang="en-US" sz="1000" b="1" dirty="0">
                <a:latin typeface="+mn-ea"/>
                <a:cs typeface="+mn-ea"/>
              </a:rPr>
              <a:t>集成到主机系列</a:t>
            </a:r>
          </a:p>
        </p:txBody>
      </p:sp>
      <p:sp>
        <p:nvSpPr>
          <p:cNvPr id="33" name="矩形 32">
            <a:extLst>
              <a:ext uri="{FF2B5EF4-FFF2-40B4-BE49-F238E27FC236}">
                <a16:creationId xmlns:a16="http://schemas.microsoft.com/office/drawing/2014/main" id="{CE1D924C-97B9-4CBB-8832-FE678F9AD4CB}"/>
              </a:ext>
            </a:extLst>
          </p:cNvPr>
          <p:cNvSpPr/>
          <p:nvPr/>
        </p:nvSpPr>
        <p:spPr>
          <a:xfrm>
            <a:off x="803017" y="8547744"/>
            <a:ext cx="2688788" cy="1098634"/>
          </a:xfrm>
          <a:prstGeom prst="rect">
            <a:avLst/>
          </a:prstGeom>
        </p:spPr>
        <p:txBody>
          <a:bodyPr wrap="square">
            <a:spAutoFit/>
          </a:bodyPr>
          <a:lstStyle/>
          <a:p>
            <a:pPr lvl="0" indent="0" algn="just">
              <a:lnSpc>
                <a:spcPct val="150000"/>
              </a:lnSpc>
              <a:buFont typeface="Wingdings" panose="05000000000000000000" pitchFamily="2" charset="2"/>
              <a:buNone/>
              <a:tabLst>
                <a:tab pos="457200" algn="l"/>
              </a:tabLst>
            </a:pPr>
            <a:r>
              <a:rPr lang="zh-CN" altLang="en-US" sz="900" b="1" kern="100" dirty="0">
                <a:latin typeface="+mn-ea"/>
                <a:cs typeface="Times New Roman" panose="02020603050405020304"/>
              </a:rPr>
              <a:t>特点：</a:t>
            </a:r>
          </a:p>
          <a:p>
            <a:pPr marL="342900" lvl="0" indent="-342900" algn="l">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适用于金属等导热性良好的材料；</a:t>
            </a:r>
            <a:endParaRPr lang="en-US"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结构紧凑，占用空间小；</a:t>
            </a:r>
            <a:endParaRPr lang="en-US" altLang="zh-CN" sz="900" kern="100" dirty="0">
              <a:latin typeface="+mn-ea"/>
              <a:cs typeface="Times New Roman" panose="02020603050405020304"/>
            </a:endParaRPr>
          </a:p>
          <a:p>
            <a:pPr marL="34290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采用耐高温材质投射筒</a:t>
            </a:r>
            <a:endParaRPr lang="zh-CN" altLang="zh-CN" sz="900" kern="100" dirty="0">
              <a:latin typeface="+mn-ea"/>
              <a:cs typeface="Times New Roman" panose="02020603050405020304"/>
            </a:endParaRPr>
          </a:p>
          <a:p>
            <a:pPr marL="342900" lvl="0" indent="-342900" algn="just">
              <a:lnSpc>
                <a:spcPct val="150000"/>
              </a:lnSpc>
              <a:buFont typeface="Wingdings" panose="05000000000000000000" pitchFamily="2" charset="2"/>
              <a:buChar char="u"/>
              <a:tabLst>
                <a:tab pos="457200" algn="l"/>
              </a:tabLst>
            </a:pPr>
            <a:r>
              <a:rPr lang="zh-CN" altLang="en-US" sz="900" kern="100" dirty="0">
                <a:latin typeface="+mn-ea"/>
                <a:cs typeface="Times New Roman" panose="02020603050405020304"/>
              </a:rPr>
              <a:t>配备水冷系统，有效保护临近器件。</a:t>
            </a:r>
            <a:endParaRPr lang="zh-CN" altLang="zh-CN" sz="900" kern="100" dirty="0">
              <a:latin typeface="+mn-ea"/>
              <a:cs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6"/>
          <p:cNvSpPr txBox="1"/>
          <p:nvPr/>
        </p:nvSpPr>
        <p:spPr>
          <a:xfrm>
            <a:off x="2312949" y="1856037"/>
            <a:ext cx="2736310" cy="2247667"/>
          </a:xfrm>
          <a:prstGeom prst="rect">
            <a:avLst/>
          </a:prstGeom>
          <a:noFill/>
        </p:spPr>
        <p:txBody>
          <a:bodyPr wrap="square" rtlCol="0">
            <a:spAutoFit/>
          </a:bodyPr>
          <a:lstStyle/>
          <a:p>
            <a:pPr>
              <a:lnSpc>
                <a:spcPts val="4055"/>
              </a:lnSpc>
            </a:pPr>
            <a:r>
              <a:rPr lang="zh-CN" altLang="en-US" sz="900" b="1" dirty="0">
                <a:latin typeface="+mn-ea"/>
                <a:cs typeface="+mn-ea"/>
              </a:rPr>
              <a:t>主机技术参数：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静态力值：</a:t>
            </a:r>
            <a:r>
              <a:rPr lang="en-US" altLang="zh-CN" sz="900" dirty="0">
                <a:latin typeface="+mn-ea"/>
                <a:cs typeface="+mn-ea"/>
              </a:rPr>
              <a:t>20kN</a:t>
            </a:r>
          </a:p>
          <a:p>
            <a:pPr marL="445770" indent="-445770">
              <a:lnSpc>
                <a:spcPct val="150000"/>
              </a:lnSpc>
            </a:pPr>
            <a:r>
              <a:rPr lang="en-US" altLang="zh-CN" sz="900" dirty="0">
                <a:latin typeface="+mn-ea"/>
                <a:cs typeface="+mn-ea"/>
              </a:rPr>
              <a:t>2.</a:t>
            </a:r>
            <a:r>
              <a:rPr lang="zh-CN" altLang="en-US" sz="900" dirty="0">
                <a:latin typeface="+mn-ea"/>
                <a:cs typeface="+mn-ea"/>
              </a:rPr>
              <a:t>动态力值：</a:t>
            </a:r>
            <a:r>
              <a:rPr lang="en-US" altLang="zh-CN" sz="900" dirty="0">
                <a:latin typeface="+mn-ea"/>
                <a:cs typeface="+mn-ea"/>
              </a:rPr>
              <a:t>16kN</a:t>
            </a:r>
          </a:p>
          <a:p>
            <a:pPr marL="445770" indent="-445770">
              <a:lnSpc>
                <a:spcPct val="150000"/>
              </a:lnSpc>
            </a:pPr>
            <a:r>
              <a:rPr lang="en-US" altLang="zh-CN" sz="900" dirty="0">
                <a:latin typeface="+mn-ea"/>
                <a:cs typeface="+mn-ea"/>
              </a:rPr>
              <a:t>3.</a:t>
            </a:r>
            <a:r>
              <a:rPr lang="zh-CN" altLang="en-US" sz="900" dirty="0">
                <a:latin typeface="+mn-ea"/>
                <a:cs typeface="+mn-ea"/>
              </a:rPr>
              <a:t>力值精度：</a:t>
            </a:r>
            <a:r>
              <a:rPr lang="en-US" altLang="zh-CN" sz="900" dirty="0">
                <a:latin typeface="+mn-ea"/>
                <a:cs typeface="+mn-ea"/>
              </a:rPr>
              <a:t>0.5%</a:t>
            </a:r>
            <a:r>
              <a:rPr lang="zh-CN" altLang="en-US" sz="900" dirty="0">
                <a:latin typeface="+mn-ea"/>
                <a:cs typeface="+mn-ea"/>
              </a:rPr>
              <a:t>示值或</a:t>
            </a:r>
            <a:r>
              <a:rPr lang="en-US" altLang="zh-CN" sz="900" dirty="0">
                <a:latin typeface="+mn-ea"/>
                <a:cs typeface="+mn-ea"/>
              </a:rPr>
              <a:t>0.1%FS</a:t>
            </a:r>
          </a:p>
          <a:p>
            <a:pPr marL="445770" indent="-445770">
              <a:lnSpc>
                <a:spcPct val="150000"/>
              </a:lnSpc>
            </a:pPr>
            <a:r>
              <a:rPr lang="en-US" altLang="zh-CN" sz="900" dirty="0">
                <a:latin typeface="+mn-ea"/>
                <a:cs typeface="+mn-ea"/>
              </a:rPr>
              <a:t>4.</a:t>
            </a:r>
            <a:r>
              <a:rPr lang="zh-CN" altLang="en-US" sz="900" dirty="0">
                <a:latin typeface="+mn-ea"/>
                <a:cs typeface="+mn-ea"/>
              </a:rPr>
              <a:t>行</a:t>
            </a:r>
            <a:r>
              <a:rPr lang="en-US" altLang="zh-CN" sz="900" dirty="0">
                <a:latin typeface="+mn-ea"/>
                <a:cs typeface="+mn-ea"/>
              </a:rPr>
              <a:t>    </a:t>
            </a:r>
            <a:r>
              <a:rPr lang="zh-CN" altLang="en-US" sz="900" dirty="0">
                <a:latin typeface="+mn-ea"/>
                <a:cs typeface="+mn-ea"/>
              </a:rPr>
              <a:t>程：</a:t>
            </a:r>
            <a:r>
              <a:rPr lang="en-US" altLang="zh-CN" sz="900" dirty="0">
                <a:latin typeface="+mn-ea"/>
                <a:cs typeface="+mn-ea"/>
              </a:rPr>
              <a:t>20mm</a:t>
            </a:r>
          </a:p>
          <a:p>
            <a:pPr marL="445770" indent="-445770">
              <a:lnSpc>
                <a:spcPct val="150000"/>
              </a:lnSpc>
            </a:pPr>
            <a:r>
              <a:rPr lang="en-US" altLang="zh-CN" sz="900" dirty="0">
                <a:latin typeface="+mn-ea"/>
                <a:cs typeface="+mn-ea"/>
              </a:rPr>
              <a:t>5.</a:t>
            </a:r>
            <a:r>
              <a:rPr lang="zh-CN" altLang="en-US" sz="900" dirty="0">
                <a:latin typeface="+mn-ea"/>
                <a:cs typeface="+mn-ea"/>
              </a:rPr>
              <a:t>位移精度：</a:t>
            </a:r>
            <a:r>
              <a:rPr lang="en-US" altLang="zh-CN" sz="900" dirty="0">
                <a:latin typeface="+mn-ea"/>
                <a:cs typeface="+mn-ea"/>
              </a:rPr>
              <a:t>1μ</a:t>
            </a:r>
          </a:p>
          <a:p>
            <a:pPr marL="445770" indent="-445770">
              <a:lnSpc>
                <a:spcPct val="150000"/>
              </a:lnSpc>
            </a:pPr>
            <a:r>
              <a:rPr lang="en-US" altLang="zh-CN" sz="900" dirty="0">
                <a:latin typeface="+mn-ea"/>
                <a:cs typeface="+mn-ea"/>
              </a:rPr>
              <a:t>6.</a:t>
            </a:r>
            <a:r>
              <a:rPr lang="zh-CN" altLang="en-US" sz="900" dirty="0">
                <a:latin typeface="+mn-ea"/>
                <a:cs typeface="+mn-ea"/>
              </a:rPr>
              <a:t>最高线速度：</a:t>
            </a:r>
            <a:r>
              <a:rPr lang="en-US" altLang="zh-CN" sz="900" dirty="0">
                <a:latin typeface="+mn-ea"/>
                <a:cs typeface="+mn-ea"/>
                <a:sym typeface="+mn-ea"/>
              </a:rPr>
              <a:t>5</a:t>
            </a:r>
            <a:r>
              <a:rPr lang="en-US" altLang="zh-CN" sz="900" dirty="0">
                <a:latin typeface="+mn-ea"/>
                <a:cs typeface="+mn-ea"/>
              </a:rPr>
              <a:t>m/s</a:t>
            </a:r>
          </a:p>
          <a:p>
            <a:pPr marL="445770" indent="-445770">
              <a:lnSpc>
                <a:spcPct val="150000"/>
              </a:lnSpc>
            </a:pPr>
            <a:r>
              <a:rPr lang="en-US" altLang="zh-CN" sz="900" dirty="0">
                <a:latin typeface="+mn-ea"/>
                <a:cs typeface="+mn-ea"/>
              </a:rPr>
              <a:t>7.</a:t>
            </a:r>
            <a:r>
              <a:rPr lang="zh-CN" altLang="en-US" sz="900" dirty="0">
                <a:latin typeface="+mn-ea"/>
                <a:cs typeface="+mn-ea"/>
              </a:rPr>
              <a:t>工作频率：</a:t>
            </a:r>
            <a:r>
              <a:rPr lang="en-US" altLang="zh-CN" sz="900" dirty="0">
                <a:latin typeface="+mn-ea"/>
                <a:cs typeface="+mn-ea"/>
                <a:sym typeface="+mn-ea"/>
              </a:rPr>
              <a:t>0.01</a:t>
            </a:r>
            <a:r>
              <a:rPr lang="zh-CN" altLang="en-US" sz="900" dirty="0">
                <a:latin typeface="+mn-ea"/>
                <a:cs typeface="+mn-ea"/>
                <a:sym typeface="+mn-ea"/>
              </a:rPr>
              <a:t> ～</a:t>
            </a:r>
            <a:r>
              <a:rPr lang="en-US" altLang="zh-CN" sz="900" dirty="0">
                <a:latin typeface="+mn-ea"/>
                <a:cs typeface="+mn-ea"/>
                <a:sym typeface="+mn-ea"/>
              </a:rPr>
              <a:t>20Hz</a:t>
            </a:r>
            <a:r>
              <a:rPr lang="zh-CN" altLang="en-US" sz="900" dirty="0">
                <a:latin typeface="+mn-ea"/>
                <a:cs typeface="+mn-ea"/>
                <a:sym typeface="+mn-ea"/>
              </a:rPr>
              <a:t>（可定制高达</a:t>
            </a:r>
            <a:r>
              <a:rPr lang="en-US" altLang="zh-CN" sz="900" dirty="0">
                <a:latin typeface="+mn-ea"/>
                <a:cs typeface="+mn-ea"/>
                <a:sym typeface="+mn-ea"/>
              </a:rPr>
              <a:t>100Hz</a:t>
            </a:r>
            <a:r>
              <a:rPr lang="zh-CN" altLang="en-US" sz="900" dirty="0">
                <a:latin typeface="+mn-ea"/>
                <a:cs typeface="+mn-ea"/>
                <a:sym typeface="+mn-ea"/>
              </a:rPr>
              <a:t>）</a:t>
            </a:r>
            <a:endParaRPr lang="en-US" altLang="zh-CN" sz="900" dirty="0">
              <a:latin typeface="+mn-ea"/>
              <a:cs typeface="+mn-ea"/>
            </a:endParaRPr>
          </a:p>
          <a:p>
            <a:pPr marL="445770" indent="-445770">
              <a:lnSpc>
                <a:spcPct val="150000"/>
              </a:lnSpc>
            </a:pPr>
            <a:endParaRPr lang="zh-CN" altLang="en-US" sz="900" dirty="0">
              <a:latin typeface="+mn-ea"/>
              <a:cs typeface="+mn-ea"/>
              <a:sym typeface="+mn-ea"/>
            </a:endParaRPr>
          </a:p>
        </p:txBody>
      </p:sp>
      <p:graphicFrame>
        <p:nvGraphicFramePr>
          <p:cNvPr id="54" name="表格 53"/>
          <p:cNvGraphicFramePr/>
          <p:nvPr>
            <p:custDataLst>
              <p:tags r:id="rId1"/>
            </p:custDataLst>
          </p:nvPr>
        </p:nvGraphicFramePr>
        <p:xfrm>
          <a:off x="414019" y="4177393"/>
          <a:ext cx="6534170" cy="1928044"/>
        </p:xfrm>
        <a:graphic>
          <a:graphicData uri="http://schemas.openxmlformats.org/drawingml/2006/table">
            <a:tbl>
              <a:tblPr firstRow="1" bandRow="1">
                <a:tableStyleId>{616DA210-FB5B-4158-B5E0-FEB733F419BA}</a:tableStyleId>
              </a:tblPr>
              <a:tblGrid>
                <a:gridCol w="845538">
                  <a:extLst>
                    <a:ext uri="{9D8B030D-6E8A-4147-A177-3AD203B41FA5}">
                      <a16:colId xmlns:a16="http://schemas.microsoft.com/office/drawing/2014/main" val="20000"/>
                    </a:ext>
                  </a:extLst>
                </a:gridCol>
                <a:gridCol w="422919">
                  <a:extLst>
                    <a:ext uri="{9D8B030D-6E8A-4147-A177-3AD203B41FA5}">
                      <a16:colId xmlns:a16="http://schemas.microsoft.com/office/drawing/2014/main" val="20001"/>
                    </a:ext>
                  </a:extLst>
                </a:gridCol>
                <a:gridCol w="921719">
                  <a:extLst>
                    <a:ext uri="{9D8B030D-6E8A-4147-A177-3AD203B41FA5}">
                      <a16:colId xmlns:a16="http://schemas.microsoft.com/office/drawing/2014/main" val="20002"/>
                    </a:ext>
                  </a:extLst>
                </a:gridCol>
                <a:gridCol w="815602">
                  <a:extLst>
                    <a:ext uri="{9D8B030D-6E8A-4147-A177-3AD203B41FA5}">
                      <a16:colId xmlns:a16="http://schemas.microsoft.com/office/drawing/2014/main" val="20003"/>
                    </a:ext>
                  </a:extLst>
                </a:gridCol>
                <a:gridCol w="405052">
                  <a:extLst>
                    <a:ext uri="{9D8B030D-6E8A-4147-A177-3AD203B41FA5}">
                      <a16:colId xmlns:a16="http://schemas.microsoft.com/office/drawing/2014/main" val="20004"/>
                    </a:ext>
                  </a:extLst>
                </a:gridCol>
                <a:gridCol w="563534">
                  <a:extLst>
                    <a:ext uri="{9D8B030D-6E8A-4147-A177-3AD203B41FA5}">
                      <a16:colId xmlns:a16="http://schemas.microsoft.com/office/drawing/2014/main" val="20005"/>
                    </a:ext>
                  </a:extLst>
                </a:gridCol>
                <a:gridCol w="436958">
                  <a:extLst>
                    <a:ext uri="{9D8B030D-6E8A-4147-A177-3AD203B41FA5}">
                      <a16:colId xmlns:a16="http://schemas.microsoft.com/office/drawing/2014/main" val="20006"/>
                    </a:ext>
                  </a:extLst>
                </a:gridCol>
                <a:gridCol w="451096">
                  <a:extLst>
                    <a:ext uri="{9D8B030D-6E8A-4147-A177-3AD203B41FA5}">
                      <a16:colId xmlns:a16="http://schemas.microsoft.com/office/drawing/2014/main" val="20007"/>
                    </a:ext>
                  </a:extLst>
                </a:gridCol>
                <a:gridCol w="619417">
                  <a:extLst>
                    <a:ext uri="{9D8B030D-6E8A-4147-A177-3AD203B41FA5}">
                      <a16:colId xmlns:a16="http://schemas.microsoft.com/office/drawing/2014/main" val="20008"/>
                    </a:ext>
                  </a:extLst>
                </a:gridCol>
                <a:gridCol w="571614">
                  <a:extLst>
                    <a:ext uri="{9D8B030D-6E8A-4147-A177-3AD203B41FA5}">
                      <a16:colId xmlns:a16="http://schemas.microsoft.com/office/drawing/2014/main" val="20009"/>
                    </a:ext>
                  </a:extLst>
                </a:gridCol>
                <a:gridCol w="480721">
                  <a:extLst>
                    <a:ext uri="{9D8B030D-6E8A-4147-A177-3AD203B41FA5}">
                      <a16:colId xmlns:a16="http://schemas.microsoft.com/office/drawing/2014/main" val="20010"/>
                    </a:ext>
                  </a:extLst>
                </a:gridCol>
              </a:tblGrid>
              <a:tr h="234115">
                <a:tc gridSpan="11">
                  <a:txBody>
                    <a:bodyPr/>
                    <a:lstStyle/>
                    <a:p>
                      <a:pPr algn="ctr">
                        <a:buNone/>
                      </a:pPr>
                      <a:r>
                        <a:rPr lang="zh-CN" altLang="en-US" sz="1400" b="1" dirty="0"/>
                        <a:t>规格表</a:t>
                      </a:r>
                      <a:endParaRPr lang="zh-CN" altLang="en-US" sz="1400" b="1" dirty="0">
                        <a:latin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0"/>
                  </a:ext>
                </a:extLst>
              </a:tr>
              <a:tr h="241725">
                <a:tc rowSpan="2">
                  <a:txBody>
                    <a:bodyPr/>
                    <a:lstStyle/>
                    <a:p>
                      <a:pPr algn="ctr">
                        <a:buNone/>
                      </a:pPr>
                      <a:r>
                        <a:rPr lang="zh-CN" altLang="en-US" sz="900" b="1"/>
                        <a:t>型号</a:t>
                      </a:r>
                      <a:endParaRPr lang="zh-CN" altLang="en-US" sz="900" b="1">
                        <a:latin typeface="+mn-ea"/>
                      </a:endParaRPr>
                    </a:p>
                  </a:txBody>
                  <a:tcPr marL="64657" marR="64657" marT="32328" marB="32328" anchor="ctr"/>
                </a:tc>
                <a:tc rowSpan="2">
                  <a:txBody>
                    <a:bodyPr/>
                    <a:lstStyle/>
                    <a:p>
                      <a:pPr algn="ctr">
                        <a:buNone/>
                      </a:pPr>
                      <a:r>
                        <a:rPr lang="zh-CN" altLang="en-US" sz="900" b="1" dirty="0">
                          <a:sym typeface="+mn-ea"/>
                        </a:rPr>
                        <a:t>载荷</a:t>
                      </a:r>
                      <a:endParaRPr lang="en-US" altLang="zh-CN" sz="900" b="1" dirty="0">
                        <a:sym typeface="+mn-ea"/>
                      </a:endParaRPr>
                    </a:p>
                    <a:p>
                      <a:pPr algn="ctr">
                        <a:buNone/>
                      </a:pPr>
                      <a:r>
                        <a:rPr lang="zh-CN" altLang="en-US" sz="900" b="1" dirty="0">
                          <a:sym typeface="+mn-ea"/>
                        </a:rPr>
                        <a:t>（</a:t>
                      </a:r>
                      <a:r>
                        <a:rPr lang="en-US" altLang="zh-CN" sz="900" b="1" dirty="0">
                          <a:sym typeface="+mn-ea"/>
                        </a:rPr>
                        <a:t>N</a:t>
                      </a:r>
                      <a:r>
                        <a:rPr lang="zh-CN" altLang="en-US" sz="900" b="1" dirty="0">
                          <a:sym typeface="+mn-ea"/>
                        </a:rPr>
                        <a:t>）</a:t>
                      </a:r>
                      <a:endParaRPr lang="zh-CN" altLang="en-US" sz="900" b="1" dirty="0">
                        <a:latin typeface="+mn-ea"/>
                        <a:sym typeface="+mn-ea"/>
                      </a:endParaRPr>
                    </a:p>
                  </a:txBody>
                  <a:tcPr marL="64657" marR="64657" marT="32328" marB="32328" anchor="ctr"/>
                </a:tc>
                <a:tc rowSpan="2">
                  <a:txBody>
                    <a:bodyPr/>
                    <a:lstStyle/>
                    <a:p>
                      <a:pPr algn="ctr">
                        <a:buNone/>
                      </a:pPr>
                      <a:r>
                        <a:rPr lang="zh-CN" altLang="en-US" sz="900" b="1" dirty="0">
                          <a:sym typeface="+mn-ea"/>
                        </a:rPr>
                        <a:t>底座</a:t>
                      </a:r>
                      <a:endParaRPr lang="en-US" altLang="zh-CN" sz="900" b="1" dirty="0">
                        <a:sym typeface="+mn-ea"/>
                      </a:endParaRPr>
                    </a:p>
                    <a:p>
                      <a:pPr algn="ctr">
                        <a:buNone/>
                      </a:pPr>
                      <a:r>
                        <a:rPr lang="zh-CN" altLang="en-US" sz="900" b="1" dirty="0">
                          <a:sym typeface="+mn-ea"/>
                        </a:rPr>
                        <a:t>外径</a:t>
                      </a:r>
                      <a:r>
                        <a:rPr lang="zh-CN" altLang="en-US" sz="900"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txBody>
                  <a:tcPr marL="64657" marR="64657" marT="32328" marB="32328" anchor="ctr"/>
                </a:tc>
                <a:tc rowSpan="2">
                  <a:txBody>
                    <a:bodyPr/>
                    <a:lstStyle/>
                    <a:p>
                      <a:pPr algn="ctr">
                        <a:buNone/>
                      </a:pPr>
                      <a:r>
                        <a:rPr lang="zh-CN" altLang="en-US" sz="900" b="1" dirty="0">
                          <a:sym typeface="+mn-ea"/>
                        </a:rPr>
                        <a:t>承载筒</a:t>
                      </a:r>
                      <a:endParaRPr lang="en-US" altLang="zh-CN" sz="900" b="1" dirty="0">
                        <a:sym typeface="+mn-ea"/>
                      </a:endParaRPr>
                    </a:p>
                    <a:p>
                      <a:pPr algn="ctr">
                        <a:buNone/>
                      </a:pPr>
                      <a:r>
                        <a:rPr lang="zh-CN" altLang="en-US" sz="900" b="1" dirty="0">
                          <a:sym typeface="+mn-ea"/>
                        </a:rPr>
                        <a:t>外径</a:t>
                      </a:r>
                      <a:r>
                        <a:rPr lang="zh-CN" altLang="en-US" sz="900" b="1" dirty="0">
                          <a:latin typeface="+mn-ea"/>
                          <a:sym typeface="+mn-ea"/>
                        </a:rPr>
                        <a:t>×高度</a:t>
                      </a:r>
                      <a:r>
                        <a:rPr lang="zh-CN" altLang="en-US" sz="900" b="1" dirty="0">
                          <a:sym typeface="+mn-ea"/>
                        </a:rPr>
                        <a:t>（</a:t>
                      </a:r>
                      <a:r>
                        <a:rPr lang="en-US" altLang="zh-CN" sz="900" b="1" dirty="0">
                          <a:sym typeface="+mn-ea"/>
                        </a:rPr>
                        <a:t>mm</a:t>
                      </a:r>
                      <a:r>
                        <a:rPr lang="zh-CN" altLang="en-US" sz="900" b="1" dirty="0">
                          <a:sym typeface="+mn-ea"/>
                        </a:rPr>
                        <a:t>）</a:t>
                      </a:r>
                    </a:p>
                    <a:p>
                      <a:pPr algn="ctr">
                        <a:buNone/>
                      </a:pPr>
                      <a:r>
                        <a:rPr lang="zh-CN" altLang="en-US" sz="900" b="1" dirty="0">
                          <a:sym typeface="+mn-ea"/>
                        </a:rPr>
                        <a:t>可定制</a:t>
                      </a:r>
                    </a:p>
                  </a:txBody>
                  <a:tcPr marL="64657" marR="64657" marT="32328" marB="32328" anchor="ctr"/>
                </a:tc>
                <a:tc rowSpan="2">
                  <a:txBody>
                    <a:bodyPr/>
                    <a:lstStyle/>
                    <a:p>
                      <a:pPr algn="ctr">
                        <a:buNone/>
                      </a:pPr>
                      <a:r>
                        <a:rPr lang="zh-CN" altLang="en-US" sz="900" b="1" dirty="0">
                          <a:sym typeface="+mn-ea"/>
                        </a:rPr>
                        <a:t>总量（</a:t>
                      </a:r>
                      <a:r>
                        <a:rPr lang="en-US" altLang="zh-CN" sz="900" b="1" dirty="0">
                          <a:sym typeface="+mn-ea"/>
                        </a:rPr>
                        <a:t>kg</a:t>
                      </a:r>
                      <a:r>
                        <a:rPr lang="zh-CN" altLang="en-US" sz="900" b="1" dirty="0">
                          <a:sym typeface="+mn-ea"/>
                        </a:rPr>
                        <a:t>）</a:t>
                      </a:r>
                    </a:p>
                  </a:txBody>
                  <a:tcPr marL="64657" marR="64657" marT="32328" marB="32328" anchor="ctr"/>
                </a:tc>
                <a:tc gridSpan="3">
                  <a:txBody>
                    <a:bodyPr/>
                    <a:lstStyle/>
                    <a:p>
                      <a:pPr algn="ctr">
                        <a:buNone/>
                      </a:pPr>
                      <a:r>
                        <a:rPr lang="zh-CN" altLang="en-US" sz="900" b="1">
                          <a:latin typeface="+mn-ea"/>
                          <a:sym typeface="+mn-ea"/>
                        </a:rPr>
                        <a:t>成像系统</a:t>
                      </a: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tc gridSpan="3">
                  <a:txBody>
                    <a:bodyPr/>
                    <a:lstStyle/>
                    <a:p>
                      <a:pPr algn="ctr">
                        <a:buNone/>
                      </a:pPr>
                      <a:r>
                        <a:rPr lang="zh-CN" altLang="en-US" sz="900" b="1" dirty="0">
                          <a:sym typeface="+mn-ea"/>
                        </a:rPr>
                        <a:t>选配扩展模块</a:t>
                      </a:r>
                      <a:endParaRPr lang="zh-CN" altLang="en-US" sz="900" b="1" dirty="0">
                        <a:latin typeface="+mn-ea"/>
                        <a:sym typeface="+mn-ea"/>
                      </a:endParaRPr>
                    </a:p>
                  </a:txBody>
                  <a:tcPr marL="64657" marR="64657" marT="32328" marB="32328" anchor="ctr"/>
                </a:tc>
                <a:tc hMerge="1">
                  <a:txBody>
                    <a:bodyPr/>
                    <a:lstStyle/>
                    <a:p>
                      <a:endParaRPr lang="zh-CN"/>
                    </a:p>
                  </a:txBody>
                  <a:tcPr marL="64657" marR="64657" marT="32328" marB="32328" anchor="ctr"/>
                </a:tc>
                <a:tc hMerge="1">
                  <a:txBody>
                    <a:bodyPr/>
                    <a:lstStyle/>
                    <a:p>
                      <a:endParaRPr lang="zh-CN"/>
                    </a:p>
                  </a:txBody>
                  <a:tcPr marL="64657" marR="64657" marT="32328" marB="32328" anchor="ctr"/>
                </a:tc>
                <a:extLst>
                  <a:ext uri="{0D108BD9-81ED-4DB2-BD59-A6C34878D82A}">
                    <a16:rowId xmlns:a16="http://schemas.microsoft.com/office/drawing/2014/main" val="10001"/>
                  </a:ext>
                </a:extLst>
              </a:tr>
              <a:tr h="268163">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vMerge="1">
                  <a:txBody>
                    <a:bodyPr/>
                    <a:lstStyle/>
                    <a:p>
                      <a:endParaRPr lang="zh-CN"/>
                    </a:p>
                  </a:txBody>
                  <a:tcPr marL="64657" marR="64657" marT="32328" marB="32328" anchor="ctr"/>
                </a:tc>
                <a:tc>
                  <a:txBody>
                    <a:bodyPr/>
                    <a:lstStyle/>
                    <a:p>
                      <a:pPr algn="ctr">
                        <a:buNone/>
                      </a:pPr>
                      <a:r>
                        <a:rPr lang="zh-CN" altLang="en-US" sz="900" b="1">
                          <a:latin typeface="+mn-ea"/>
                          <a:sym typeface="+mn-ea"/>
                        </a:rPr>
                        <a:t>工业</a:t>
                      </a:r>
                      <a:r>
                        <a:rPr lang="en-US" altLang="zh-CN" sz="900" b="1">
                          <a:latin typeface="+mn-ea"/>
                          <a:sym typeface="+mn-ea"/>
                        </a:rPr>
                        <a:t>CT</a:t>
                      </a:r>
                    </a:p>
                  </a:txBody>
                  <a:tcPr marL="64657" marR="64657" marT="32328" marB="32328" anchor="ctr"/>
                </a:tc>
                <a:tc>
                  <a:txBody>
                    <a:bodyPr/>
                    <a:lstStyle/>
                    <a:p>
                      <a:pPr algn="ctr">
                        <a:buNone/>
                      </a:pPr>
                      <a:r>
                        <a:rPr lang="zh-CN" altLang="en-US" sz="900" b="1">
                          <a:latin typeface="+mn-ea"/>
                          <a:sym typeface="+mn-ea"/>
                        </a:rPr>
                        <a:t>同步辐射</a:t>
                      </a:r>
                    </a:p>
                  </a:txBody>
                  <a:tcPr marL="64657" marR="64657" marT="32328" marB="32328" anchor="ctr"/>
                </a:tc>
                <a:tc>
                  <a:txBody>
                    <a:bodyPr/>
                    <a:lstStyle/>
                    <a:p>
                      <a:pPr algn="ctr">
                        <a:buNone/>
                      </a:pPr>
                      <a:r>
                        <a:rPr lang="zh-CN" altLang="en-US" sz="900" b="1" dirty="0">
                          <a:latin typeface="+mn-ea"/>
                          <a:sym typeface="+mn-ea"/>
                        </a:rPr>
                        <a:t>中子衍射</a:t>
                      </a:r>
                    </a:p>
                  </a:txBody>
                  <a:tcPr marL="64657" marR="64657" marT="32328" marB="32328" anchor="ctr"/>
                </a:tc>
                <a:tc>
                  <a:txBody>
                    <a:bodyPr/>
                    <a:lstStyle/>
                    <a:p>
                      <a:pPr algn="ctr">
                        <a:buNone/>
                      </a:pPr>
                      <a:r>
                        <a:rPr lang="zh-CN" altLang="en-US" sz="900" b="1" dirty="0">
                          <a:latin typeface="+mn-ea"/>
                          <a:sym typeface="+mn-ea"/>
                        </a:rPr>
                        <a:t>渗流</a:t>
                      </a:r>
                    </a:p>
                  </a:txBody>
                  <a:tcPr marL="64657" marR="64657" marT="32328" marB="32328" anchor="ctr"/>
                </a:tc>
                <a:tc>
                  <a:txBody>
                    <a:bodyPr/>
                    <a:lstStyle/>
                    <a:p>
                      <a:pPr algn="ctr">
                        <a:buNone/>
                      </a:pPr>
                      <a:r>
                        <a:rPr lang="zh-CN" altLang="en-US" sz="900" b="1" dirty="0">
                          <a:latin typeface="+mn-ea"/>
                          <a:sym typeface="+mn-ea"/>
                        </a:rPr>
                        <a:t>高温围压室</a:t>
                      </a:r>
                    </a:p>
                  </a:txBody>
                  <a:tcPr marL="64657" marR="64657" marT="32328" marB="32328" anchor="ctr"/>
                </a:tc>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lang="zh-CN" altLang="en-US" sz="900" b="1" dirty="0">
                          <a:latin typeface="+mn-ea"/>
                          <a:sym typeface="+mn-ea"/>
                        </a:rPr>
                        <a:t>电脉冲</a:t>
                      </a:r>
                    </a:p>
                  </a:txBody>
                  <a:tcPr marL="64657" marR="64657" marT="32328" marB="32328" anchor="ctr"/>
                </a:tc>
                <a:extLst>
                  <a:ext uri="{0D108BD9-81ED-4DB2-BD59-A6C34878D82A}">
                    <a16:rowId xmlns:a16="http://schemas.microsoft.com/office/drawing/2014/main" val="10002"/>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CT2000D-H</a:t>
                      </a:r>
                    </a:p>
                  </a:txBody>
                  <a:tcPr marL="64657" marR="64657" marT="32328" marB="32328" anchor="ctr"/>
                </a:tc>
                <a:tc>
                  <a:txBody>
                    <a:bodyPr/>
                    <a:lstStyle/>
                    <a:p>
                      <a:pPr algn="ctr">
                        <a:buNone/>
                      </a:pPr>
                      <a:r>
                        <a:rPr lang="en-US" altLang="en-US" sz="900" b="0" dirty="0">
                          <a:sym typeface="+mn-ea"/>
                        </a:rPr>
                        <a:t>2k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b="0" dirty="0">
                          <a:sym typeface="+mn-ea"/>
                        </a:rPr>
                        <a:t>70</a:t>
                      </a:r>
                      <a:r>
                        <a:rPr lang="zh-CN" altLang="en-US" sz="900" dirty="0">
                          <a:latin typeface="+mn-ea"/>
                          <a:sym typeface="+mn-ea"/>
                        </a:rPr>
                        <a:t>×</a:t>
                      </a:r>
                      <a:r>
                        <a:rPr lang="en-US" altLang="zh-CN" sz="900" dirty="0">
                          <a:latin typeface="+mn-ea"/>
                          <a:sym typeface="+mn-ea"/>
                        </a:rPr>
                        <a:t>125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8.5</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4"/>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CT5000D-H</a:t>
                      </a:r>
                    </a:p>
                  </a:txBody>
                  <a:tcPr marL="64657" marR="64657" marT="32328" marB="32328" anchor="ctr"/>
                </a:tc>
                <a:tc>
                  <a:txBody>
                    <a:bodyPr/>
                    <a:lstStyle/>
                    <a:p>
                      <a:pPr algn="ctr">
                        <a:buNone/>
                      </a:pPr>
                      <a:r>
                        <a:rPr lang="en-US" altLang="zh-CN" sz="900" dirty="0">
                          <a:sym typeface="+mn-ea"/>
                        </a:rPr>
                        <a:t>5k</a:t>
                      </a:r>
                      <a:endParaRPr lang="en-US" alt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latin typeface="+mn-ea"/>
                          <a:sym typeface="+mn-ea"/>
                        </a:rPr>
                        <a:t>119</a:t>
                      </a:r>
                      <a:r>
                        <a:rPr lang="zh-CN" altLang="en-US" sz="900" dirty="0">
                          <a:latin typeface="+mn-ea"/>
                          <a:sym typeface="+mn-ea"/>
                        </a:rPr>
                        <a:t>×</a:t>
                      </a:r>
                      <a:r>
                        <a:rPr lang="en-US" altLang="zh-CN" sz="900" dirty="0">
                          <a:latin typeface="+mn-ea"/>
                          <a:sym typeface="+mn-ea"/>
                        </a:rPr>
                        <a:t>233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80</a:t>
                      </a:r>
                      <a:r>
                        <a:rPr lang="zh-CN" altLang="en-US" sz="900" dirty="0">
                          <a:latin typeface="+mn-ea"/>
                          <a:sym typeface="+mn-ea"/>
                        </a:rPr>
                        <a:t>×</a:t>
                      </a:r>
                      <a:r>
                        <a:rPr lang="en-US" altLang="zh-CN" sz="900" dirty="0">
                          <a:sym typeface="+mn-ea"/>
                        </a:rPr>
                        <a:t>145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9.2</a:t>
                      </a: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5"/>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CT10000kD-H</a:t>
                      </a:r>
                    </a:p>
                  </a:txBody>
                  <a:tcPr marL="64657" marR="64657" marT="32328" marB="32328" anchor="ctr"/>
                </a:tc>
                <a:tc>
                  <a:txBody>
                    <a:bodyPr/>
                    <a:lstStyle/>
                    <a:p>
                      <a:pPr algn="ctr">
                        <a:buNone/>
                      </a:pPr>
                      <a:r>
                        <a:rPr lang="en-US" altLang="zh-CN" sz="900" b="0" dirty="0">
                          <a:sym typeface="+mn-ea"/>
                        </a:rPr>
                        <a:t>10k</a:t>
                      </a:r>
                      <a:endParaRPr lang="en-US"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φ119</a:t>
                      </a:r>
                      <a:r>
                        <a:rPr lang="zh-CN" altLang="en-US" sz="900" dirty="0">
                          <a:latin typeface="+mn-ea"/>
                          <a:sym typeface="+mn-ea"/>
                        </a:rPr>
                        <a:t>×</a:t>
                      </a:r>
                      <a:r>
                        <a:rPr lang="en-US" altLang="zh-CN" sz="900" dirty="0">
                          <a:latin typeface="+mn-ea"/>
                          <a:sym typeface="+mn-ea"/>
                        </a:rPr>
                        <a:t>243</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90</a:t>
                      </a:r>
                      <a:r>
                        <a:rPr lang="zh-CN" altLang="en-US" sz="900" dirty="0">
                          <a:latin typeface="+mn-ea"/>
                          <a:sym typeface="+mn-ea"/>
                        </a:rPr>
                        <a:t>×</a:t>
                      </a:r>
                      <a:r>
                        <a:rPr lang="en-US" altLang="zh-CN" sz="900" dirty="0">
                          <a:latin typeface="+mn-ea"/>
                          <a:sym typeface="+mn-ea"/>
                        </a:rPr>
                        <a:t>155</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10.0</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6"/>
                  </a:ext>
                </a:extLst>
              </a:tr>
              <a:tr h="259183">
                <a:tc>
                  <a:txBody>
                    <a:bodyPr/>
                    <a:lstStyle/>
                    <a:p>
                      <a:pPr marL="0" marR="0" lvl="0" indent="0" algn="ctr" defTabSz="1007745"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CT20000D-H</a:t>
                      </a:r>
                    </a:p>
                  </a:txBody>
                  <a:tcPr marL="64657" marR="64657" marT="32328" marB="32328" anchor="ctr"/>
                </a:tc>
                <a:tc>
                  <a:txBody>
                    <a:bodyPr/>
                    <a:lstStyle/>
                    <a:p>
                      <a:pPr algn="ctr">
                        <a:buClrTx/>
                        <a:buSzTx/>
                        <a:buFontTx/>
                        <a:buNone/>
                      </a:pPr>
                      <a:r>
                        <a:rPr lang="en-US" altLang="zh-CN" sz="900" b="0" dirty="0">
                          <a:sym typeface="+mn-ea"/>
                        </a:rPr>
                        <a:t>20k</a:t>
                      </a:r>
                    </a:p>
                  </a:txBody>
                  <a:tcPr marL="64657" marR="64657" marT="32328" marB="32328" anchor="ctr"/>
                </a:tc>
                <a:tc>
                  <a:txBody>
                    <a:bodyPr/>
                    <a:lstStyle/>
                    <a:p>
                      <a:pPr algn="ctr">
                        <a:buNone/>
                      </a:pPr>
                      <a:r>
                        <a:rPr lang="en-US" altLang="zh-CN" sz="900" dirty="0">
                          <a:latin typeface="+mn-ea"/>
                          <a:cs typeface="+mn-ea"/>
                          <a:sym typeface="+mn-ea"/>
                        </a:rPr>
                        <a:t>φ145</a:t>
                      </a:r>
                      <a:r>
                        <a:rPr lang="zh-CN" altLang="en-US" sz="900" dirty="0">
                          <a:latin typeface="+mn-ea"/>
                          <a:sym typeface="+mn-ea"/>
                        </a:rPr>
                        <a:t>×</a:t>
                      </a:r>
                      <a:r>
                        <a:rPr lang="en-US" altLang="zh-CN" sz="900" dirty="0">
                          <a:latin typeface="+mn-ea"/>
                          <a:sym typeface="+mn-ea"/>
                        </a:rPr>
                        <a:t>250</a:t>
                      </a:r>
                      <a:endParaRPr lang="en-US" altLang="zh-CN" sz="900" b="0" dirty="0">
                        <a:latin typeface="+mn-ea"/>
                        <a:sym typeface="+mn-ea"/>
                      </a:endParaRPr>
                    </a:p>
                  </a:txBody>
                  <a:tcPr marL="64657" marR="64657" marT="32328" marB="32328" anchor="ctr"/>
                </a:tc>
                <a:tc>
                  <a:txBody>
                    <a:bodyPr/>
                    <a:lstStyle/>
                    <a:p>
                      <a:pPr algn="ctr">
                        <a:buNone/>
                      </a:pPr>
                      <a:r>
                        <a:rPr lang="en-US" altLang="zh-CN" sz="900" dirty="0">
                          <a:latin typeface="+mn-ea"/>
                          <a:cs typeface="+mn-ea"/>
                          <a:sym typeface="+mn-ea"/>
                        </a:rPr>
                        <a:t>φ</a:t>
                      </a:r>
                      <a:r>
                        <a:rPr lang="en-US" altLang="zh-CN" sz="900" dirty="0">
                          <a:sym typeface="+mn-ea"/>
                        </a:rPr>
                        <a:t>110</a:t>
                      </a:r>
                      <a:r>
                        <a:rPr lang="zh-CN" altLang="en-US" sz="900" dirty="0">
                          <a:latin typeface="+mn-ea"/>
                          <a:sym typeface="+mn-ea"/>
                        </a:rPr>
                        <a:t>×</a:t>
                      </a:r>
                      <a:r>
                        <a:rPr lang="en-US" altLang="zh-CN" sz="900" dirty="0">
                          <a:latin typeface="+mn-ea"/>
                          <a:sym typeface="+mn-ea"/>
                        </a:rPr>
                        <a:t>170</a:t>
                      </a:r>
                      <a:endParaRPr lang="en-US" altLang="zh-CN" sz="900" b="0" dirty="0">
                        <a:latin typeface="+mn-ea"/>
                        <a:sym typeface="+mn-ea"/>
                      </a:endParaRPr>
                    </a:p>
                  </a:txBody>
                  <a:tcPr marL="64657" marR="64657" marT="32328" marB="32328" anchor="ctr"/>
                </a:tc>
                <a:tc>
                  <a:txBody>
                    <a:bodyPr/>
                    <a:lstStyle/>
                    <a:p>
                      <a:pPr algn="ctr">
                        <a:buNone/>
                      </a:pPr>
                      <a:r>
                        <a:rPr lang="en-US" altLang="zh-CN" sz="900" b="0" dirty="0">
                          <a:latin typeface="+mn-ea"/>
                          <a:sym typeface="+mn-ea"/>
                        </a:rPr>
                        <a:t>13.5</a:t>
                      </a: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a:sym typeface="+mn-ea"/>
                        </a:rPr>
                        <a:t>√</a:t>
                      </a:r>
                      <a:endParaRPr lang="en-US" altLang="zh-CN" sz="900" b="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tc>
                  <a:txBody>
                    <a:bodyPr/>
                    <a:lstStyle/>
                    <a:p>
                      <a:pPr algn="ctr">
                        <a:buNone/>
                      </a:pPr>
                      <a:r>
                        <a:rPr lang="en-US" altLang="zh-CN" sz="900" dirty="0">
                          <a:sym typeface="+mn-ea"/>
                        </a:rPr>
                        <a:t>√</a:t>
                      </a:r>
                      <a:endParaRPr lang="en-US" altLang="zh-CN" sz="900" b="0" dirty="0">
                        <a:latin typeface="+mn-ea"/>
                        <a:sym typeface="+mn-ea"/>
                      </a:endParaRPr>
                    </a:p>
                  </a:txBody>
                  <a:tcPr marL="64657" marR="64657" marT="32328" marB="32328" anchor="ctr"/>
                </a:tc>
                <a:extLst>
                  <a:ext uri="{0D108BD9-81ED-4DB2-BD59-A6C34878D82A}">
                    <a16:rowId xmlns:a16="http://schemas.microsoft.com/office/drawing/2014/main" val="10007"/>
                  </a:ext>
                </a:extLst>
              </a:tr>
            </a:tbl>
          </a:graphicData>
        </a:graphic>
      </p:graphicFrame>
      <p:sp>
        <p:nvSpPr>
          <p:cNvPr id="3" name="矩形 2"/>
          <p:cNvSpPr/>
          <p:nvPr/>
        </p:nvSpPr>
        <p:spPr>
          <a:xfrm>
            <a:off x="2325269" y="669549"/>
            <a:ext cx="4571926" cy="1306383"/>
          </a:xfrm>
          <a:prstGeom prst="rect">
            <a:avLst/>
          </a:prstGeom>
        </p:spPr>
        <p:txBody>
          <a:bodyPr wrap="square">
            <a:spAutoFit/>
          </a:bodyPr>
          <a:lstStyle/>
          <a:p>
            <a:pPr algn="just">
              <a:lnSpc>
                <a:spcPct val="150000"/>
              </a:lnSpc>
            </a:pPr>
            <a:r>
              <a:rPr lang="zh-CN" altLang="en-US" sz="900" kern="100" dirty="0">
                <a:latin typeface="+mn-ea"/>
                <a:cs typeface="Times New Roman" panose="02020603050405020304"/>
                <a:sym typeface="+mn-ea"/>
              </a:rPr>
              <a:t>采用电液伺服加载方式，具备疲劳加载能力；</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碳纤维围压室，高强度、高刚度、高透射性、低质量；</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集成岩石围压渗流装置（可定制高温围压腔）；</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支持渗流功能；</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a:rPr>
              <a:t>可定制集成渗流功能；</a:t>
            </a:r>
            <a:endParaRPr lang="en-US" altLang="zh-CN" sz="900" kern="100" dirty="0">
              <a:latin typeface="+mn-ea"/>
              <a:cs typeface="Times New Roman" panose="02020603050405020304"/>
              <a:sym typeface="+mn-ea"/>
            </a:endParaRPr>
          </a:p>
          <a:p>
            <a:pPr algn="just">
              <a:lnSpc>
                <a:spcPct val="150000"/>
              </a:lnSpc>
            </a:pPr>
            <a:r>
              <a:rPr lang="zh-CN" altLang="en-US" sz="900" kern="100" dirty="0">
                <a:latin typeface="+mn-ea"/>
                <a:cs typeface="Times New Roman" panose="02020603050405020304"/>
                <a:sym typeface="+mn-ea"/>
              </a:rPr>
              <a:t>定制化夹具完全匹配试样直径，无需力平衡腔。</a:t>
            </a:r>
            <a:endParaRPr lang="en-US" altLang="zh-CN" sz="900" kern="100" dirty="0">
              <a:latin typeface="+mn-ea"/>
              <a:cs typeface="Times New Roman" panose="02020603050405020304"/>
              <a:sym typeface="+mn-ea"/>
            </a:endParaRPr>
          </a:p>
        </p:txBody>
      </p:sp>
      <p:pic>
        <p:nvPicPr>
          <p:cNvPr id="14" name="图片 13">
            <a:extLst>
              <a:ext uri="{FF2B5EF4-FFF2-40B4-BE49-F238E27FC236}">
                <a16:creationId xmlns:a16="http://schemas.microsoft.com/office/drawing/2014/main" id="{593681B2-0C4E-483A-A54A-DAB0E72938BD}"/>
              </a:ext>
            </a:extLst>
          </p:cNvPr>
          <p:cNvPicPr>
            <a:picLocks noChangeAspect="1"/>
          </p:cNvPicPr>
          <p:nvPr/>
        </p:nvPicPr>
        <p:blipFill>
          <a:blip r:embed="rId4"/>
          <a:stretch>
            <a:fillRect/>
          </a:stretch>
        </p:blipFill>
        <p:spPr>
          <a:xfrm>
            <a:off x="1622980" y="6615129"/>
            <a:ext cx="1877977" cy="3943752"/>
          </a:xfrm>
          <a:prstGeom prst="rect">
            <a:avLst/>
          </a:prstGeom>
        </p:spPr>
      </p:pic>
      <p:cxnSp>
        <p:nvCxnSpPr>
          <p:cNvPr id="15" name="直接箭头连接符 10">
            <a:extLst>
              <a:ext uri="{FF2B5EF4-FFF2-40B4-BE49-F238E27FC236}">
                <a16:creationId xmlns:a16="http://schemas.microsoft.com/office/drawing/2014/main" id="{2EB84B9B-179F-4D55-9064-7A1BB64446FD}"/>
              </a:ext>
            </a:extLst>
          </p:cNvPr>
          <p:cNvCxnSpPr>
            <a:cxnSpLocks/>
          </p:cNvCxnSpPr>
          <p:nvPr/>
        </p:nvCxnSpPr>
        <p:spPr>
          <a:xfrm>
            <a:off x="2488464" y="6783319"/>
            <a:ext cx="1180405" cy="194185"/>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46742C73-7CA8-449A-A424-66A4B5BBD888}"/>
              </a:ext>
            </a:extLst>
          </p:cNvPr>
          <p:cNvSpPr txBox="1"/>
          <p:nvPr/>
        </p:nvSpPr>
        <p:spPr>
          <a:xfrm>
            <a:off x="3624007" y="6870270"/>
            <a:ext cx="986850" cy="230832"/>
          </a:xfrm>
          <a:prstGeom prst="rect">
            <a:avLst/>
          </a:prstGeom>
          <a:noFill/>
        </p:spPr>
        <p:txBody>
          <a:bodyPr wrap="square" rtlCol="0">
            <a:spAutoFit/>
          </a:bodyPr>
          <a:lstStyle/>
          <a:p>
            <a:r>
              <a:rPr lang="zh-CN" altLang="en-US" sz="900" dirty="0"/>
              <a:t>渗流入口</a:t>
            </a:r>
          </a:p>
        </p:txBody>
      </p:sp>
      <p:cxnSp>
        <p:nvCxnSpPr>
          <p:cNvPr id="19" name="直接箭头连接符 10">
            <a:extLst>
              <a:ext uri="{FF2B5EF4-FFF2-40B4-BE49-F238E27FC236}">
                <a16:creationId xmlns:a16="http://schemas.microsoft.com/office/drawing/2014/main" id="{6AD3F5D2-36B9-4690-B723-92AF32B48C12}"/>
              </a:ext>
            </a:extLst>
          </p:cNvPr>
          <p:cNvCxnSpPr>
            <a:cxnSpLocks/>
          </p:cNvCxnSpPr>
          <p:nvPr/>
        </p:nvCxnSpPr>
        <p:spPr>
          <a:xfrm rot="10800000">
            <a:off x="1427631" y="8587005"/>
            <a:ext cx="996396" cy="112484"/>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D8EDFE95-1924-4F28-BB47-69C5D5428504}"/>
              </a:ext>
            </a:extLst>
          </p:cNvPr>
          <p:cNvSpPr txBox="1"/>
          <p:nvPr/>
        </p:nvSpPr>
        <p:spPr>
          <a:xfrm>
            <a:off x="570476" y="8424606"/>
            <a:ext cx="1013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内置力传感器</a:t>
            </a:r>
            <a:endParaRPr lang="en-US" altLang="zh-CN" sz="900" kern="100" dirty="0">
              <a:latin typeface="+mn-ea"/>
              <a:cs typeface="Times New Roman"/>
            </a:endParaRPr>
          </a:p>
        </p:txBody>
      </p:sp>
      <p:sp>
        <p:nvSpPr>
          <p:cNvPr id="21" name="文本框 20">
            <a:extLst>
              <a:ext uri="{FF2B5EF4-FFF2-40B4-BE49-F238E27FC236}">
                <a16:creationId xmlns:a16="http://schemas.microsoft.com/office/drawing/2014/main" id="{779946C5-A035-4777-AE01-97B277CE5704}"/>
              </a:ext>
            </a:extLst>
          </p:cNvPr>
          <p:cNvSpPr txBox="1"/>
          <p:nvPr/>
        </p:nvSpPr>
        <p:spPr>
          <a:xfrm>
            <a:off x="4078766" y="9369157"/>
            <a:ext cx="1064183"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伺服阀</a:t>
            </a:r>
            <a:endParaRPr lang="en-US" altLang="zh-CN" sz="900" kern="100" dirty="0">
              <a:latin typeface="+mn-ea"/>
              <a:cs typeface="Times New Roman"/>
            </a:endParaRPr>
          </a:p>
        </p:txBody>
      </p:sp>
      <p:cxnSp>
        <p:nvCxnSpPr>
          <p:cNvPr id="22" name="直接箭头连接符 10">
            <a:extLst>
              <a:ext uri="{FF2B5EF4-FFF2-40B4-BE49-F238E27FC236}">
                <a16:creationId xmlns:a16="http://schemas.microsoft.com/office/drawing/2014/main" id="{AAB431B0-971E-4EA6-B716-FE3DD3296355}"/>
              </a:ext>
            </a:extLst>
          </p:cNvPr>
          <p:cNvCxnSpPr>
            <a:cxnSpLocks/>
          </p:cNvCxnSpPr>
          <p:nvPr/>
        </p:nvCxnSpPr>
        <p:spPr>
          <a:xfrm flipV="1">
            <a:off x="3404150" y="9567287"/>
            <a:ext cx="636633" cy="157951"/>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23" name="直接箭头连接符 10">
            <a:extLst>
              <a:ext uri="{FF2B5EF4-FFF2-40B4-BE49-F238E27FC236}">
                <a16:creationId xmlns:a16="http://schemas.microsoft.com/office/drawing/2014/main" id="{40664F9C-E093-433F-8912-429C8346902D}"/>
              </a:ext>
            </a:extLst>
          </p:cNvPr>
          <p:cNvCxnSpPr>
            <a:cxnSpLocks/>
          </p:cNvCxnSpPr>
          <p:nvPr/>
        </p:nvCxnSpPr>
        <p:spPr>
          <a:xfrm flipV="1">
            <a:off x="2848177" y="8866089"/>
            <a:ext cx="1038989" cy="203004"/>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25" name="直接箭头连接符 10">
            <a:extLst>
              <a:ext uri="{FF2B5EF4-FFF2-40B4-BE49-F238E27FC236}">
                <a16:creationId xmlns:a16="http://schemas.microsoft.com/office/drawing/2014/main" id="{84C86AA2-BC05-4215-985C-C4090DD73637}"/>
              </a:ext>
            </a:extLst>
          </p:cNvPr>
          <p:cNvCxnSpPr>
            <a:cxnSpLocks/>
          </p:cNvCxnSpPr>
          <p:nvPr/>
        </p:nvCxnSpPr>
        <p:spPr>
          <a:xfrm rot="10800000" flipV="1">
            <a:off x="1439301" y="9627535"/>
            <a:ext cx="845484" cy="236763"/>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F94CC730-3C07-48A2-AEC3-F3418C304D80}"/>
              </a:ext>
            </a:extLst>
          </p:cNvPr>
          <p:cNvSpPr txBox="1"/>
          <p:nvPr/>
        </p:nvSpPr>
        <p:spPr>
          <a:xfrm>
            <a:off x="636778" y="9674205"/>
            <a:ext cx="1464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内置作动器</a:t>
            </a:r>
            <a:endParaRPr lang="en-US" altLang="zh-CN" sz="900" kern="100" dirty="0">
              <a:latin typeface="+mn-ea"/>
              <a:cs typeface="Times New Roman"/>
            </a:endParaRPr>
          </a:p>
        </p:txBody>
      </p:sp>
      <p:cxnSp>
        <p:nvCxnSpPr>
          <p:cNvPr id="27" name="直接箭头连接符 10">
            <a:extLst>
              <a:ext uri="{FF2B5EF4-FFF2-40B4-BE49-F238E27FC236}">
                <a16:creationId xmlns:a16="http://schemas.microsoft.com/office/drawing/2014/main" id="{A8B0CA57-7F32-4978-A540-0E34AFB97F0B}"/>
              </a:ext>
            </a:extLst>
          </p:cNvPr>
          <p:cNvCxnSpPr>
            <a:cxnSpLocks/>
          </p:cNvCxnSpPr>
          <p:nvPr/>
        </p:nvCxnSpPr>
        <p:spPr>
          <a:xfrm flipV="1">
            <a:off x="2429049" y="8174156"/>
            <a:ext cx="1156707" cy="94983"/>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a16="http://schemas.microsoft.com/office/drawing/2014/main" id="{2ACFD726-485D-4AE3-895E-1BE376F67AF4}"/>
              </a:ext>
            </a:extLst>
          </p:cNvPr>
          <p:cNvSpPr txBox="1"/>
          <p:nvPr/>
        </p:nvSpPr>
        <p:spPr>
          <a:xfrm>
            <a:off x="3821550" y="8063371"/>
            <a:ext cx="986850" cy="369332"/>
          </a:xfrm>
          <a:prstGeom prst="rect">
            <a:avLst/>
          </a:prstGeom>
          <a:noFill/>
        </p:spPr>
        <p:txBody>
          <a:bodyPr wrap="square" rtlCol="0">
            <a:spAutoFit/>
          </a:bodyPr>
          <a:lstStyle/>
          <a:p>
            <a:r>
              <a:rPr lang="zh-CN" altLang="en-US" sz="900" dirty="0"/>
              <a:t>下压头</a:t>
            </a:r>
            <a:endParaRPr lang="en-US" altLang="zh-CN" sz="900" dirty="0"/>
          </a:p>
          <a:p>
            <a:r>
              <a:rPr lang="zh-CN" altLang="en-US" sz="900" dirty="0"/>
              <a:t>含渗流出口</a:t>
            </a:r>
          </a:p>
        </p:txBody>
      </p:sp>
      <p:cxnSp>
        <p:nvCxnSpPr>
          <p:cNvPr id="29" name="直接箭头连接符 10">
            <a:extLst>
              <a:ext uri="{FF2B5EF4-FFF2-40B4-BE49-F238E27FC236}">
                <a16:creationId xmlns:a16="http://schemas.microsoft.com/office/drawing/2014/main" id="{FE411D97-CCCB-431C-9F02-BE5B3A691559}"/>
              </a:ext>
            </a:extLst>
          </p:cNvPr>
          <p:cNvCxnSpPr>
            <a:cxnSpLocks/>
          </p:cNvCxnSpPr>
          <p:nvPr/>
        </p:nvCxnSpPr>
        <p:spPr>
          <a:xfrm>
            <a:off x="2816484" y="7244288"/>
            <a:ext cx="877041" cy="208591"/>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D3734846-CEFB-4004-BE95-51F0E1929FB0}"/>
              </a:ext>
            </a:extLst>
          </p:cNvPr>
          <p:cNvSpPr txBox="1"/>
          <p:nvPr/>
        </p:nvSpPr>
        <p:spPr>
          <a:xfrm>
            <a:off x="3684636" y="7312262"/>
            <a:ext cx="1420127"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围压承载</a:t>
            </a:r>
            <a:r>
              <a:rPr lang="en-US" altLang="zh-CN" sz="900" kern="100" dirty="0">
                <a:latin typeface="+mn-ea"/>
                <a:cs typeface="Times New Roman"/>
              </a:rPr>
              <a:t>X</a:t>
            </a:r>
            <a:r>
              <a:rPr lang="zh-CN" altLang="en-US" sz="900" kern="100" dirty="0">
                <a:latin typeface="+mn-ea"/>
                <a:cs typeface="Times New Roman"/>
              </a:rPr>
              <a:t>射线透射筒</a:t>
            </a:r>
            <a:endParaRPr lang="en-US" altLang="zh-CN" sz="900" kern="100" dirty="0">
              <a:latin typeface="+mn-ea"/>
              <a:cs typeface="Times New Roman"/>
            </a:endParaRPr>
          </a:p>
        </p:txBody>
      </p:sp>
      <p:sp>
        <p:nvSpPr>
          <p:cNvPr id="31" name="文本框 30">
            <a:extLst>
              <a:ext uri="{FF2B5EF4-FFF2-40B4-BE49-F238E27FC236}">
                <a16:creationId xmlns:a16="http://schemas.microsoft.com/office/drawing/2014/main" id="{9F4B4BB5-10EF-4F7D-BBC3-040085349129}"/>
              </a:ext>
            </a:extLst>
          </p:cNvPr>
          <p:cNvSpPr txBox="1"/>
          <p:nvPr/>
        </p:nvSpPr>
        <p:spPr>
          <a:xfrm>
            <a:off x="3982805" y="8699487"/>
            <a:ext cx="1651191"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主机体</a:t>
            </a:r>
            <a:endParaRPr lang="en-US" altLang="zh-CN" sz="900" kern="100" dirty="0">
              <a:latin typeface="+mn-ea"/>
              <a:cs typeface="Times New Roman"/>
            </a:endParaRPr>
          </a:p>
        </p:txBody>
      </p:sp>
      <p:sp>
        <p:nvSpPr>
          <p:cNvPr id="32" name="文本框 31">
            <a:extLst>
              <a:ext uri="{FF2B5EF4-FFF2-40B4-BE49-F238E27FC236}">
                <a16:creationId xmlns:a16="http://schemas.microsoft.com/office/drawing/2014/main" id="{0A0A3948-A3D7-44AD-B0A3-53F2E9700438}"/>
              </a:ext>
            </a:extLst>
          </p:cNvPr>
          <p:cNvSpPr txBox="1"/>
          <p:nvPr/>
        </p:nvSpPr>
        <p:spPr>
          <a:xfrm>
            <a:off x="4273375" y="9719345"/>
            <a:ext cx="986850" cy="230832"/>
          </a:xfrm>
          <a:prstGeom prst="rect">
            <a:avLst/>
          </a:prstGeom>
          <a:noFill/>
        </p:spPr>
        <p:txBody>
          <a:bodyPr wrap="square" rtlCol="0">
            <a:spAutoFit/>
          </a:bodyPr>
          <a:lstStyle/>
          <a:p>
            <a:r>
              <a:rPr lang="zh-CN" altLang="en-US" sz="900" dirty="0"/>
              <a:t>连接</a:t>
            </a:r>
            <a:r>
              <a:rPr lang="en-US" altLang="zh-CN" sz="900" dirty="0"/>
              <a:t>CT</a:t>
            </a:r>
            <a:r>
              <a:rPr lang="zh-CN" altLang="en-US" sz="900" dirty="0"/>
              <a:t>转台</a:t>
            </a:r>
          </a:p>
        </p:txBody>
      </p:sp>
      <p:cxnSp>
        <p:nvCxnSpPr>
          <p:cNvPr id="33" name="直接箭头连接符 10">
            <a:extLst>
              <a:ext uri="{FF2B5EF4-FFF2-40B4-BE49-F238E27FC236}">
                <a16:creationId xmlns:a16="http://schemas.microsoft.com/office/drawing/2014/main" id="{DFAA6ACD-0B04-4923-B921-54CD45D21260}"/>
              </a:ext>
            </a:extLst>
          </p:cNvPr>
          <p:cNvCxnSpPr>
            <a:cxnSpLocks/>
          </p:cNvCxnSpPr>
          <p:nvPr/>
        </p:nvCxnSpPr>
        <p:spPr>
          <a:xfrm flipV="1">
            <a:off x="3448690" y="9864299"/>
            <a:ext cx="794817" cy="476546"/>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34" name="直接箭头连接符 10">
            <a:extLst>
              <a:ext uri="{FF2B5EF4-FFF2-40B4-BE49-F238E27FC236}">
                <a16:creationId xmlns:a16="http://schemas.microsoft.com/office/drawing/2014/main" id="{09F2CBF0-8E40-4705-839F-3F0A4DDD153A}"/>
              </a:ext>
            </a:extLst>
          </p:cNvPr>
          <p:cNvCxnSpPr>
            <a:cxnSpLocks/>
          </p:cNvCxnSpPr>
          <p:nvPr/>
        </p:nvCxnSpPr>
        <p:spPr>
          <a:xfrm rot="10800000">
            <a:off x="1427631" y="9074320"/>
            <a:ext cx="382549" cy="116190"/>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319B90E-8638-4ADB-941B-A43791266A60}"/>
              </a:ext>
            </a:extLst>
          </p:cNvPr>
          <p:cNvSpPr txBox="1"/>
          <p:nvPr/>
        </p:nvSpPr>
        <p:spPr>
          <a:xfrm>
            <a:off x="640924" y="8910757"/>
            <a:ext cx="1287299"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位移传感器</a:t>
            </a:r>
            <a:endParaRPr lang="en-US" altLang="zh-CN" sz="900" kern="100" dirty="0">
              <a:latin typeface="+mn-ea"/>
              <a:cs typeface="Times New Roman"/>
            </a:endParaRPr>
          </a:p>
        </p:txBody>
      </p:sp>
      <p:cxnSp>
        <p:nvCxnSpPr>
          <p:cNvPr id="36" name="直接箭头连接符 10">
            <a:extLst>
              <a:ext uri="{FF2B5EF4-FFF2-40B4-BE49-F238E27FC236}">
                <a16:creationId xmlns:a16="http://schemas.microsoft.com/office/drawing/2014/main" id="{A8083900-7A0E-4DFD-B977-A80CAE2BCDC2}"/>
              </a:ext>
            </a:extLst>
          </p:cNvPr>
          <p:cNvCxnSpPr>
            <a:cxnSpLocks/>
          </p:cNvCxnSpPr>
          <p:nvPr/>
        </p:nvCxnSpPr>
        <p:spPr>
          <a:xfrm>
            <a:off x="1246878" y="7516935"/>
            <a:ext cx="1010264" cy="58384"/>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66000C4D-4D60-4F0B-A8A4-998DB81BEC4E}"/>
              </a:ext>
            </a:extLst>
          </p:cNvPr>
          <p:cNvSpPr txBox="1"/>
          <p:nvPr/>
        </p:nvSpPr>
        <p:spPr>
          <a:xfrm>
            <a:off x="716824" y="7375555"/>
            <a:ext cx="1013740"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热缩管</a:t>
            </a:r>
            <a:endParaRPr lang="en-US" altLang="zh-CN" sz="900" kern="100" dirty="0">
              <a:latin typeface="+mn-ea"/>
              <a:cs typeface="Times New Roman"/>
            </a:endParaRPr>
          </a:p>
        </p:txBody>
      </p:sp>
      <p:cxnSp>
        <p:nvCxnSpPr>
          <p:cNvPr id="38" name="直接箭头连接符 10">
            <a:extLst>
              <a:ext uri="{FF2B5EF4-FFF2-40B4-BE49-F238E27FC236}">
                <a16:creationId xmlns:a16="http://schemas.microsoft.com/office/drawing/2014/main" id="{56D8E1C6-DBBB-438C-AAF7-E57E601CBE9C}"/>
              </a:ext>
            </a:extLst>
          </p:cNvPr>
          <p:cNvCxnSpPr>
            <a:cxnSpLocks/>
          </p:cNvCxnSpPr>
          <p:nvPr/>
        </p:nvCxnSpPr>
        <p:spPr>
          <a:xfrm rot="10800000" flipV="1">
            <a:off x="1236772" y="7786588"/>
            <a:ext cx="1088497" cy="85735"/>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D82C5332-4E65-4AFB-8479-E327471917A7}"/>
              </a:ext>
            </a:extLst>
          </p:cNvPr>
          <p:cNvSpPr txBox="1"/>
          <p:nvPr/>
        </p:nvSpPr>
        <p:spPr>
          <a:xfrm>
            <a:off x="779499" y="7743499"/>
            <a:ext cx="856203" cy="267637"/>
          </a:xfrm>
          <a:prstGeom prst="rect">
            <a:avLst/>
          </a:prstGeom>
          <a:noFill/>
        </p:spPr>
        <p:txBody>
          <a:bodyPr wrap="square" rtlCol="0">
            <a:spAutoFit/>
          </a:bodyPr>
          <a:lstStyle/>
          <a:p>
            <a:pPr algn="just">
              <a:lnSpc>
                <a:spcPct val="150000"/>
              </a:lnSpc>
            </a:pPr>
            <a:r>
              <a:rPr lang="zh-CN" altLang="en-US" sz="900" kern="100" dirty="0">
                <a:latin typeface="+mn-ea"/>
                <a:cs typeface="Times New Roman"/>
              </a:rPr>
              <a:t>试样</a:t>
            </a:r>
            <a:endParaRPr lang="en-US" altLang="zh-CN" sz="900" kern="100" dirty="0">
              <a:latin typeface="+mn-ea"/>
              <a:cs typeface="Times New Roman"/>
            </a:endParaRPr>
          </a:p>
        </p:txBody>
      </p:sp>
      <p:cxnSp>
        <p:nvCxnSpPr>
          <p:cNvPr id="40" name="直接箭头连接符 10">
            <a:extLst>
              <a:ext uri="{FF2B5EF4-FFF2-40B4-BE49-F238E27FC236}">
                <a16:creationId xmlns:a16="http://schemas.microsoft.com/office/drawing/2014/main" id="{7A0DE517-ECAB-4D99-B87D-3BB23DB30630}"/>
              </a:ext>
            </a:extLst>
          </p:cNvPr>
          <p:cNvCxnSpPr>
            <a:cxnSpLocks/>
          </p:cNvCxnSpPr>
          <p:nvPr/>
        </p:nvCxnSpPr>
        <p:spPr>
          <a:xfrm rot="10800000">
            <a:off x="1171552" y="7211404"/>
            <a:ext cx="1127036" cy="121062"/>
          </a:xfrm>
          <a:prstGeom prst="bentConnector3">
            <a:avLst>
              <a:gd name="adj1" fmla="val 50000"/>
            </a:avLst>
          </a:prstGeom>
          <a:ln>
            <a:headEnd type="oval"/>
            <a:tailEnd type="oval"/>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076D13BA-FAE5-4BEC-929D-C26ADCA2B203}"/>
              </a:ext>
            </a:extLst>
          </p:cNvPr>
          <p:cNvSpPr txBox="1"/>
          <p:nvPr/>
        </p:nvSpPr>
        <p:spPr>
          <a:xfrm>
            <a:off x="640924" y="7077993"/>
            <a:ext cx="986850" cy="230832"/>
          </a:xfrm>
          <a:prstGeom prst="rect">
            <a:avLst/>
          </a:prstGeom>
          <a:noFill/>
        </p:spPr>
        <p:txBody>
          <a:bodyPr wrap="square" rtlCol="0">
            <a:spAutoFit/>
          </a:bodyPr>
          <a:lstStyle/>
          <a:p>
            <a:r>
              <a:rPr lang="zh-CN" altLang="en-US" sz="900" dirty="0"/>
              <a:t>透水石</a:t>
            </a:r>
          </a:p>
        </p:txBody>
      </p:sp>
      <p:pic>
        <p:nvPicPr>
          <p:cNvPr id="43" name="图片 42">
            <a:extLst>
              <a:ext uri="{FF2B5EF4-FFF2-40B4-BE49-F238E27FC236}">
                <a16:creationId xmlns:a16="http://schemas.microsoft.com/office/drawing/2014/main" id="{3BA92FE4-3171-4A0C-8CDB-1A929F36E511}"/>
              </a:ext>
            </a:extLst>
          </p:cNvPr>
          <p:cNvPicPr>
            <a:picLocks noChangeAspect="1"/>
          </p:cNvPicPr>
          <p:nvPr/>
        </p:nvPicPr>
        <p:blipFill>
          <a:blip r:embed="rId5"/>
          <a:stretch>
            <a:fillRect/>
          </a:stretch>
        </p:blipFill>
        <p:spPr>
          <a:xfrm>
            <a:off x="5072545" y="7105969"/>
            <a:ext cx="1617015" cy="3172547"/>
          </a:xfrm>
          <a:prstGeom prst="rect">
            <a:avLst/>
          </a:prstGeom>
        </p:spPr>
      </p:pic>
      <p:pic>
        <p:nvPicPr>
          <p:cNvPr id="5" name="图片 4">
            <a:extLst>
              <a:ext uri="{FF2B5EF4-FFF2-40B4-BE49-F238E27FC236}">
                <a16:creationId xmlns:a16="http://schemas.microsoft.com/office/drawing/2014/main" id="{8C662DB5-FDAC-46EB-9C6B-BD5BBD67FE6F}"/>
              </a:ext>
            </a:extLst>
          </p:cNvPr>
          <p:cNvPicPr>
            <a:picLocks noChangeAspect="1"/>
          </p:cNvPicPr>
          <p:nvPr/>
        </p:nvPicPr>
        <p:blipFill>
          <a:blip r:embed="rId6"/>
          <a:stretch>
            <a:fillRect/>
          </a:stretch>
        </p:blipFill>
        <p:spPr>
          <a:xfrm>
            <a:off x="636778" y="660686"/>
            <a:ext cx="1371653" cy="2855934"/>
          </a:xfrm>
          <a:prstGeom prst="rect">
            <a:avLst/>
          </a:prstGeom>
        </p:spPr>
      </p:pic>
      <p:sp>
        <p:nvSpPr>
          <p:cNvPr id="44" name="矩形 43">
            <a:extLst>
              <a:ext uri="{FF2B5EF4-FFF2-40B4-BE49-F238E27FC236}">
                <a16:creationId xmlns:a16="http://schemas.microsoft.com/office/drawing/2014/main" id="{E961C7EB-CDEB-4AA8-B53C-189D7FCD41C8}"/>
              </a:ext>
            </a:extLst>
          </p:cNvPr>
          <p:cNvSpPr/>
          <p:nvPr/>
        </p:nvSpPr>
        <p:spPr>
          <a:xfrm>
            <a:off x="344906" y="117299"/>
            <a:ext cx="3513224" cy="403957"/>
          </a:xfrm>
          <a:prstGeom prst="rect">
            <a:avLst/>
          </a:prstGeom>
        </p:spPr>
        <p:txBody>
          <a:bodyPr wrap="square">
            <a:spAutoFit/>
          </a:bodyPr>
          <a:lstStyle/>
          <a:p>
            <a:pPr algn="just">
              <a:lnSpc>
                <a:spcPct val="150000"/>
              </a:lnSpc>
            </a:pPr>
            <a:r>
              <a:rPr lang="en-US" altLang="zh-CN" sz="1600" b="1" kern="100" dirty="0">
                <a:latin typeface="+mn-ea"/>
                <a:cs typeface="Times New Roman"/>
              </a:rPr>
              <a:t>CT-Rock</a:t>
            </a:r>
            <a:r>
              <a:rPr lang="zh-CN" altLang="en-US" sz="1600" b="1" kern="100" dirty="0">
                <a:latin typeface="+mn-ea"/>
                <a:cs typeface="Times New Roman"/>
              </a:rPr>
              <a:t>岩石围压动静加载台</a:t>
            </a:r>
            <a:endParaRPr lang="en-US" altLang="zh-CN" sz="1600" b="1" kern="100" dirty="0">
              <a:latin typeface="+mn-ea"/>
              <a:cs typeface="Times New Roman"/>
            </a:endParaRPr>
          </a:p>
        </p:txBody>
      </p:sp>
      <p:sp>
        <p:nvSpPr>
          <p:cNvPr id="46" name="TextBox 6">
            <a:extLst>
              <a:ext uri="{FF2B5EF4-FFF2-40B4-BE49-F238E27FC236}">
                <a16:creationId xmlns:a16="http://schemas.microsoft.com/office/drawing/2014/main" id="{95790A52-7AD7-4625-ACE3-ADAF634C4246}"/>
              </a:ext>
            </a:extLst>
          </p:cNvPr>
          <p:cNvSpPr txBox="1"/>
          <p:nvPr/>
        </p:nvSpPr>
        <p:spPr>
          <a:xfrm>
            <a:off x="4950534" y="2323273"/>
            <a:ext cx="2736310" cy="1832168"/>
          </a:xfrm>
          <a:prstGeom prst="rect">
            <a:avLst/>
          </a:prstGeom>
          <a:noFill/>
        </p:spPr>
        <p:txBody>
          <a:bodyPr wrap="square" rtlCol="0">
            <a:spAutoFit/>
          </a:bodyPr>
          <a:lstStyle/>
          <a:p>
            <a:pPr>
              <a:lnSpc>
                <a:spcPts val="4055"/>
              </a:lnSpc>
            </a:pPr>
            <a:r>
              <a:rPr lang="zh-CN" altLang="en-US" sz="900" b="1" dirty="0">
                <a:latin typeface="+mn-ea"/>
                <a:cs typeface="+mn-ea"/>
              </a:rPr>
              <a:t>围压室技术参数：</a:t>
            </a:r>
            <a:endParaRPr lang="en-US" altLang="zh-CN" sz="900" b="1" dirty="0">
              <a:latin typeface="+mn-ea"/>
              <a:cs typeface="+mn-ea"/>
            </a:endParaRPr>
          </a:p>
          <a:p>
            <a:pPr marL="445770" indent="-445770">
              <a:lnSpc>
                <a:spcPct val="150000"/>
              </a:lnSpc>
            </a:pPr>
            <a:r>
              <a:rPr lang="en-US" altLang="zh-CN" sz="900" dirty="0">
                <a:latin typeface="+mn-ea"/>
                <a:cs typeface="+mn-ea"/>
              </a:rPr>
              <a:t>1.</a:t>
            </a:r>
            <a:r>
              <a:rPr lang="zh-CN" altLang="en-US" sz="900" dirty="0">
                <a:latin typeface="+mn-ea"/>
                <a:cs typeface="+mn-ea"/>
              </a:rPr>
              <a:t>压盘最大间距：</a:t>
            </a:r>
            <a:r>
              <a:rPr lang="en-US" altLang="zh-CN" sz="900" dirty="0">
                <a:latin typeface="+mn-ea"/>
                <a:cs typeface="+mn-ea"/>
              </a:rPr>
              <a:t>80mm</a:t>
            </a:r>
          </a:p>
          <a:p>
            <a:pPr marL="445770" indent="-445770">
              <a:lnSpc>
                <a:spcPct val="150000"/>
              </a:lnSpc>
            </a:pPr>
            <a:r>
              <a:rPr lang="en-US" altLang="zh-CN" sz="900" dirty="0">
                <a:latin typeface="+mn-ea"/>
                <a:cs typeface="+mn-ea"/>
              </a:rPr>
              <a:t>2.</a:t>
            </a:r>
            <a:r>
              <a:rPr lang="zh-CN" altLang="en-US" sz="900" b="0" i="0" u="none" strike="noStrike" dirty="0">
                <a:solidFill>
                  <a:srgbClr val="000000"/>
                </a:solidFill>
                <a:effectLst/>
                <a:latin typeface="宋体" panose="02010600030101010101" pitchFamily="2" charset="-122"/>
                <a:ea typeface="宋体" panose="02010600030101010101" pitchFamily="2" charset="-122"/>
              </a:rPr>
              <a:t>围压压力</a:t>
            </a:r>
            <a:r>
              <a:rPr lang="zh-CN" altLang="en-US" sz="900" dirty="0">
                <a:latin typeface="+mn-ea"/>
                <a:cs typeface="+mn-ea"/>
              </a:rPr>
              <a:t>：</a:t>
            </a:r>
            <a:r>
              <a:rPr lang="en-US" altLang="zh-CN" sz="900" dirty="0">
                <a:latin typeface="+mn-ea"/>
                <a:cs typeface="+mn-ea"/>
              </a:rPr>
              <a:t>16MPa</a:t>
            </a:r>
          </a:p>
          <a:p>
            <a:pPr marL="445770" indent="-445770">
              <a:lnSpc>
                <a:spcPct val="150000"/>
              </a:lnSpc>
            </a:pPr>
            <a:r>
              <a:rPr lang="en-US" altLang="zh-CN" sz="900" dirty="0">
                <a:latin typeface="+mn-ea"/>
                <a:cs typeface="+mn-ea"/>
              </a:rPr>
              <a:t>3.</a:t>
            </a:r>
            <a:r>
              <a:rPr lang="zh-CN" altLang="en-US" sz="900" b="0" i="0" u="none" strike="noStrike" dirty="0">
                <a:solidFill>
                  <a:srgbClr val="000000"/>
                </a:solidFill>
                <a:effectLst/>
                <a:latin typeface="宋体" panose="02010600030101010101" pitchFamily="2" charset="-122"/>
                <a:ea typeface="宋体" panose="02010600030101010101" pitchFamily="2" charset="-122"/>
              </a:rPr>
              <a:t>围压</a:t>
            </a:r>
            <a:r>
              <a:rPr lang="zh-CN" altLang="en-US" sz="900" dirty="0">
                <a:latin typeface="+mn-ea"/>
                <a:cs typeface="+mn-ea"/>
              </a:rPr>
              <a:t>精度：</a:t>
            </a:r>
            <a:r>
              <a:rPr lang="en-US" altLang="zh-CN" sz="900" dirty="0">
                <a:latin typeface="+mn-ea"/>
                <a:cs typeface="+mn-ea"/>
              </a:rPr>
              <a:t>0.25%FS</a:t>
            </a:r>
          </a:p>
          <a:p>
            <a:pPr marL="445770" indent="-445770">
              <a:lnSpc>
                <a:spcPct val="150000"/>
              </a:lnSpc>
            </a:pPr>
            <a:r>
              <a:rPr lang="en-US" altLang="zh-CN" sz="900" dirty="0">
                <a:latin typeface="+mn-ea"/>
                <a:cs typeface="+mn-ea"/>
              </a:rPr>
              <a:t>4.</a:t>
            </a:r>
            <a:r>
              <a:rPr lang="zh-CN" altLang="en-US" sz="900" dirty="0">
                <a:latin typeface="+mn-ea"/>
                <a:cs typeface="+mn-ea"/>
              </a:rPr>
              <a:t>围压温度：</a:t>
            </a:r>
            <a:r>
              <a:rPr lang="en-US" altLang="zh-CN" sz="900" dirty="0">
                <a:latin typeface="+mn-ea"/>
                <a:cs typeface="+mn-ea"/>
              </a:rPr>
              <a:t>100</a:t>
            </a:r>
            <a:r>
              <a:rPr lang="zh-CN" altLang="en-US" sz="900" dirty="0">
                <a:latin typeface="+mn-ea"/>
                <a:cs typeface="+mn-ea"/>
              </a:rPr>
              <a:t>℃（可定制更高）</a:t>
            </a:r>
            <a:endParaRPr lang="en-US" altLang="zh-CN" sz="900" dirty="0">
              <a:latin typeface="+mn-ea"/>
              <a:cs typeface="+mn-ea"/>
            </a:endParaRPr>
          </a:p>
          <a:p>
            <a:pPr marL="445770" indent="-445770">
              <a:lnSpc>
                <a:spcPct val="150000"/>
              </a:lnSpc>
            </a:pPr>
            <a:r>
              <a:rPr lang="en-US" altLang="zh-CN" sz="900" dirty="0">
                <a:latin typeface="+mn-ea"/>
                <a:cs typeface="+mn-ea"/>
              </a:rPr>
              <a:t>5.</a:t>
            </a:r>
            <a:r>
              <a:rPr lang="zh-CN" altLang="en-US" sz="900" dirty="0">
                <a:latin typeface="+mn-ea"/>
                <a:cs typeface="+mn-ea"/>
              </a:rPr>
              <a:t>试样直径：</a:t>
            </a:r>
            <a:r>
              <a:rPr lang="en-US" altLang="zh-CN" sz="900" dirty="0">
                <a:latin typeface="+mn-ea"/>
                <a:cs typeface="+mn-ea"/>
                <a:sym typeface="+mn-ea"/>
              </a:rPr>
              <a:t> </a:t>
            </a:r>
            <a:r>
              <a:rPr lang="en-US" altLang="zh-CN" sz="800" dirty="0">
                <a:latin typeface="+mn-ea"/>
                <a:cs typeface="+mn-ea"/>
                <a:sym typeface="+mn-ea"/>
              </a:rPr>
              <a:t>φ</a:t>
            </a:r>
            <a:r>
              <a:rPr lang="en-US" altLang="zh-CN" sz="900" dirty="0">
                <a:latin typeface="+mn-ea"/>
                <a:cs typeface="+mn-ea"/>
                <a:sym typeface="+mn-ea"/>
              </a:rPr>
              <a:t>39.1</a:t>
            </a:r>
            <a:r>
              <a:rPr lang="zh-CN" altLang="en-US" sz="900" dirty="0">
                <a:latin typeface="+mn-ea"/>
                <a:cs typeface="+mn-ea"/>
                <a:sym typeface="+mn-ea"/>
              </a:rPr>
              <a:t>、</a:t>
            </a:r>
            <a:r>
              <a:rPr lang="en-US" altLang="zh-CN" sz="900" dirty="0">
                <a:latin typeface="+mn-ea"/>
                <a:cs typeface="+mn-ea"/>
                <a:sym typeface="+mn-ea"/>
              </a:rPr>
              <a:t>φ20</a:t>
            </a:r>
            <a:endParaRPr lang="en-US" altLang="zh-CN" sz="900" b="0" dirty="0">
              <a:sym typeface="+mn-ea"/>
            </a:endParaRPr>
          </a:p>
          <a:p>
            <a:pPr marL="445770" indent="-445770">
              <a:lnSpc>
                <a:spcPct val="150000"/>
              </a:lnSpc>
            </a:pPr>
            <a:endParaRPr lang="zh-CN" altLang="en-US" sz="900" dirty="0">
              <a:latin typeface="+mn-ea"/>
              <a:cs typeface="+mn-ea"/>
              <a:sym typeface="+mn-ea"/>
            </a:endParaRPr>
          </a:p>
        </p:txBody>
      </p:sp>
    </p:spTree>
    <p:extLst>
      <p:ext uri="{BB962C8B-B14F-4D97-AF65-F5344CB8AC3E}">
        <p14:creationId xmlns:p14="http://schemas.microsoft.com/office/powerpoint/2010/main" val="223926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03*168"/>
  <p:tag name="TABLE_ENDDRAG_RECT" val="65*386*403*168"/>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710,&quot;width&quot;:430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03*168"/>
  <p:tag name="TABLE_ENDDRAG_RECT" val="65*386*403*168"/>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03*168"/>
  <p:tag name="TABLE_ENDDRAG_RECT" val="65*386*403*168"/>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cc3edfa-93db-42ba-9edd-6c038f54c9d4}"/>
  <p:tag name="TABLE_ENDDRAG_ORIGIN_RECT" val="448*302"/>
  <p:tag name="TABLE_ENDDRAG_RECT" val="36*403*448*3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2819</Words>
  <Application>Microsoft Office PowerPoint</Application>
  <PresentationFormat>自定义</PresentationFormat>
  <Paragraphs>786</Paragraphs>
  <Slides>14</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宋体</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18804316369@163.com</cp:lastModifiedBy>
  <cp:revision>2748</cp:revision>
  <cp:lastPrinted>2021-01-18T07:36:00Z</cp:lastPrinted>
  <dcterms:created xsi:type="dcterms:W3CDTF">2021-11-22T02:41:00Z</dcterms:created>
  <dcterms:modified xsi:type="dcterms:W3CDTF">2022-04-08T08:00:43Z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4EB650A1815A458AB743D5BB331A3E00</vt:lpwstr>
  </property>
  <property fmtid="{D5CDD505-2E9C-101B-9397-08002B2CF9AE}" pid="3" name="KSOProductBuildVer">
    <vt:lpwstr>2052-11.1.0.11365</vt:lpwstr>
  </property>
</Properties>
</file>