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18"/>
  </p:handoutMasterIdLst>
  <p:sldIdLst>
    <p:sldId id="256" r:id="rId3"/>
    <p:sldId id="279" r:id="rId4"/>
    <p:sldId id="280" r:id="rId5"/>
    <p:sldId id="281" r:id="rId6"/>
    <p:sldId id="265" r:id="rId8"/>
    <p:sldId id="267" r:id="rId9"/>
    <p:sldId id="268" r:id="rId10"/>
    <p:sldId id="273" r:id="rId11"/>
    <p:sldId id="272" r:id="rId12"/>
    <p:sldId id="269" r:id="rId13"/>
    <p:sldId id="276" r:id="rId14"/>
    <p:sldId id="271" r:id="rId15"/>
    <p:sldId id="277" r:id="rId16"/>
    <p:sldId id="282" r:id="rId17"/>
  </p:sldIdLst>
  <p:sldSz cx="7559675" cy="10691495"/>
  <p:notesSz cx="6889750" cy="1002157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4" autoAdjust="0"/>
    <p:restoredTop sz="96913" autoAdjust="0"/>
  </p:normalViewPr>
  <p:slideViewPr>
    <p:cSldViewPr snapToGrid="0">
      <p:cViewPr varScale="1">
        <p:scale>
          <a:sx n="69" d="100"/>
          <a:sy n="69" d="100"/>
        </p:scale>
        <p:origin x="2856" y="72"/>
      </p:cViewPr>
      <p:guideLst>
        <p:guide orient="horz" pos="3367"/>
        <p:guide pos="2381"/>
      </p:guideLst>
    </p:cSldViewPr>
  </p:slideViewPr>
  <p:notesTextViewPr>
    <p:cViewPr>
      <p:scale>
        <a:sx n="200" d="100"/>
        <a:sy n="200" d="100"/>
      </p:scale>
      <p:origin x="0" y="0"/>
    </p:cViewPr>
  </p:notesTextViewPr>
  <p:notesViewPr>
    <p:cSldViewPr snapToGrid="0">
      <p:cViewPr varScale="1">
        <p:scale>
          <a:sx n="84" d="100"/>
          <a:sy n="84" d="100"/>
        </p:scale>
        <p:origin x="3828"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85558" cy="502835"/>
          </a:xfrm>
          <a:prstGeom prst="rect">
            <a:avLst/>
          </a:prstGeom>
        </p:spPr>
        <p:txBody>
          <a:bodyPr vert="horz" lIns="92464" tIns="46232" rIns="92464" bIns="46232" rtlCol="0"/>
          <a:lstStyle>
            <a:lvl1pPr algn="l">
              <a:defRPr sz="1200"/>
            </a:lvl1pPr>
          </a:lstStyle>
          <a:p>
            <a:endParaRPr lang="zh-CN" altLang="en-US"/>
          </a:p>
        </p:txBody>
      </p:sp>
      <p:sp>
        <p:nvSpPr>
          <p:cNvPr id="3" name="日期占位符 2"/>
          <p:cNvSpPr>
            <a:spLocks noGrp="1"/>
          </p:cNvSpPr>
          <p:nvPr>
            <p:ph type="dt" sz="quarter" idx="1"/>
          </p:nvPr>
        </p:nvSpPr>
        <p:spPr>
          <a:xfrm>
            <a:off x="3902598" y="0"/>
            <a:ext cx="2985558" cy="502835"/>
          </a:xfrm>
          <a:prstGeom prst="rect">
            <a:avLst/>
          </a:prstGeom>
        </p:spPr>
        <p:txBody>
          <a:bodyPr vert="horz" lIns="92464" tIns="46232" rIns="92464" bIns="46232" rtlCol="0"/>
          <a:lstStyle>
            <a:lvl1pPr algn="r">
              <a:defRPr sz="1200"/>
            </a:lvl1pPr>
          </a:lstStyle>
          <a:p>
            <a:fld id="{2C936045-D31E-4C6C-B759-F0692F310D8D}" type="datetimeFigureOut">
              <a:rPr lang="zh-CN" altLang="en-US" smtClean="0"/>
            </a:fld>
            <a:endParaRPr lang="zh-CN" altLang="en-US"/>
          </a:p>
        </p:txBody>
      </p:sp>
      <p:sp>
        <p:nvSpPr>
          <p:cNvPr id="4" name="页脚占位符 3"/>
          <p:cNvSpPr>
            <a:spLocks noGrp="1"/>
          </p:cNvSpPr>
          <p:nvPr>
            <p:ph type="ftr" sz="quarter" idx="2"/>
          </p:nvPr>
        </p:nvSpPr>
        <p:spPr>
          <a:xfrm>
            <a:off x="1" y="9519055"/>
            <a:ext cx="2985558" cy="502834"/>
          </a:xfrm>
          <a:prstGeom prst="rect">
            <a:avLst/>
          </a:prstGeom>
        </p:spPr>
        <p:txBody>
          <a:bodyPr vert="horz" lIns="92464" tIns="46232" rIns="92464" bIns="46232"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02598" y="9519055"/>
            <a:ext cx="2985558" cy="502834"/>
          </a:xfrm>
          <a:prstGeom prst="rect">
            <a:avLst/>
          </a:prstGeom>
        </p:spPr>
        <p:txBody>
          <a:bodyPr vert="horz" lIns="92464" tIns="46232" rIns="92464" bIns="46232" rtlCol="0" anchor="b"/>
          <a:lstStyle>
            <a:lvl1pPr algn="r">
              <a:defRPr sz="1200"/>
            </a:lvl1pPr>
          </a:lstStyle>
          <a:p>
            <a:fld id="{AD17825E-53C4-4D2D-944E-FB9337E6E24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85558" cy="502835"/>
          </a:xfrm>
          <a:prstGeom prst="rect">
            <a:avLst/>
          </a:prstGeom>
        </p:spPr>
        <p:txBody>
          <a:bodyPr vert="horz" lIns="92464" tIns="46232" rIns="92464" bIns="46232" rtlCol="0"/>
          <a:lstStyle>
            <a:lvl1pPr algn="l">
              <a:defRPr sz="1200"/>
            </a:lvl1pPr>
          </a:lstStyle>
          <a:p>
            <a:endParaRPr lang="zh-CN" altLang="en-US"/>
          </a:p>
        </p:txBody>
      </p:sp>
      <p:sp>
        <p:nvSpPr>
          <p:cNvPr id="3" name="日期占位符 2"/>
          <p:cNvSpPr>
            <a:spLocks noGrp="1"/>
          </p:cNvSpPr>
          <p:nvPr>
            <p:ph type="dt" idx="1"/>
          </p:nvPr>
        </p:nvSpPr>
        <p:spPr>
          <a:xfrm>
            <a:off x="3902598" y="0"/>
            <a:ext cx="2985558" cy="502835"/>
          </a:xfrm>
          <a:prstGeom prst="rect">
            <a:avLst/>
          </a:prstGeom>
        </p:spPr>
        <p:txBody>
          <a:bodyPr vert="horz" lIns="92464" tIns="46232" rIns="92464" bIns="46232" rtlCol="0"/>
          <a:lstStyle>
            <a:lvl1pPr algn="r">
              <a:defRPr sz="1200"/>
            </a:lvl1pPr>
          </a:lstStyle>
          <a:p>
            <a:fld id="{35B4095F-19C5-446D-8FD0-7335611B3A4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49488" y="1254125"/>
            <a:ext cx="2390775" cy="3381375"/>
          </a:xfrm>
          <a:prstGeom prst="rect">
            <a:avLst/>
          </a:prstGeom>
          <a:noFill/>
          <a:ln w="12700">
            <a:solidFill>
              <a:prstClr val="black"/>
            </a:solidFill>
          </a:ln>
        </p:spPr>
        <p:txBody>
          <a:bodyPr vert="horz" lIns="92464" tIns="46232" rIns="92464" bIns="46232" rtlCol="0" anchor="ctr"/>
          <a:lstStyle/>
          <a:p>
            <a:endParaRPr lang="zh-CN" altLang="en-US"/>
          </a:p>
        </p:txBody>
      </p:sp>
      <p:sp>
        <p:nvSpPr>
          <p:cNvPr id="5" name="备注占位符 4"/>
          <p:cNvSpPr>
            <a:spLocks noGrp="1"/>
          </p:cNvSpPr>
          <p:nvPr>
            <p:ph type="body" sz="quarter" idx="3"/>
          </p:nvPr>
        </p:nvSpPr>
        <p:spPr>
          <a:xfrm>
            <a:off x="688976" y="4823033"/>
            <a:ext cx="5511800" cy="3946119"/>
          </a:xfrm>
          <a:prstGeom prst="rect">
            <a:avLst/>
          </a:prstGeom>
        </p:spPr>
        <p:txBody>
          <a:bodyPr vert="horz" lIns="92464" tIns="46232" rIns="92464" bIns="46232"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1" y="9519055"/>
            <a:ext cx="2985558" cy="502834"/>
          </a:xfrm>
          <a:prstGeom prst="rect">
            <a:avLst/>
          </a:prstGeom>
        </p:spPr>
        <p:txBody>
          <a:bodyPr vert="horz" lIns="92464" tIns="46232" rIns="92464" bIns="46232"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02598" y="9519055"/>
            <a:ext cx="2985558" cy="502834"/>
          </a:xfrm>
          <a:prstGeom prst="rect">
            <a:avLst/>
          </a:prstGeom>
        </p:spPr>
        <p:txBody>
          <a:bodyPr vert="horz" lIns="92464" tIns="46232" rIns="92464" bIns="46232" rtlCol="0" anchor="b"/>
          <a:lstStyle>
            <a:lvl1pPr algn="r">
              <a:defRPr sz="1200"/>
            </a:lvl1pPr>
          </a:lstStyle>
          <a:p>
            <a:fld id="{CF569F6C-1F73-449F-B3CA-62D08C056B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586740" rtl="0" eaLnBrk="1" latinLnBrk="0" hangingPunct="1">
      <a:defRPr sz="770" kern="1200">
        <a:solidFill>
          <a:schemeClr val="tx1"/>
        </a:solidFill>
        <a:latin typeface="+mn-lt"/>
        <a:ea typeface="+mn-ea"/>
        <a:cs typeface="+mn-cs"/>
      </a:defRPr>
    </a:lvl1pPr>
    <a:lvl2pPr marL="293370" algn="l" defTabSz="586740" rtl="0" eaLnBrk="1" latinLnBrk="0" hangingPunct="1">
      <a:defRPr sz="770" kern="1200">
        <a:solidFill>
          <a:schemeClr val="tx1"/>
        </a:solidFill>
        <a:latin typeface="+mn-lt"/>
        <a:ea typeface="+mn-ea"/>
        <a:cs typeface="+mn-cs"/>
      </a:defRPr>
    </a:lvl2pPr>
    <a:lvl3pPr marL="586740" algn="l" defTabSz="586740" rtl="0" eaLnBrk="1" latinLnBrk="0" hangingPunct="1">
      <a:defRPr sz="770" kern="1200">
        <a:solidFill>
          <a:schemeClr val="tx1"/>
        </a:solidFill>
        <a:latin typeface="+mn-lt"/>
        <a:ea typeface="+mn-ea"/>
        <a:cs typeface="+mn-cs"/>
      </a:defRPr>
    </a:lvl3pPr>
    <a:lvl4pPr marL="880110" algn="l" defTabSz="586740" rtl="0" eaLnBrk="1" latinLnBrk="0" hangingPunct="1">
      <a:defRPr sz="770" kern="1200">
        <a:solidFill>
          <a:schemeClr val="tx1"/>
        </a:solidFill>
        <a:latin typeface="+mn-lt"/>
        <a:ea typeface="+mn-ea"/>
        <a:cs typeface="+mn-cs"/>
      </a:defRPr>
    </a:lvl4pPr>
    <a:lvl5pPr marL="1173480" algn="l" defTabSz="586740" rtl="0" eaLnBrk="1" latinLnBrk="0" hangingPunct="1">
      <a:defRPr sz="770" kern="1200">
        <a:solidFill>
          <a:schemeClr val="tx1"/>
        </a:solidFill>
        <a:latin typeface="+mn-lt"/>
        <a:ea typeface="+mn-ea"/>
        <a:cs typeface="+mn-cs"/>
      </a:defRPr>
    </a:lvl5pPr>
    <a:lvl6pPr marL="1466215" algn="l" defTabSz="586740" rtl="0" eaLnBrk="1" latinLnBrk="0" hangingPunct="1">
      <a:defRPr sz="770" kern="1200">
        <a:solidFill>
          <a:schemeClr val="tx1"/>
        </a:solidFill>
        <a:latin typeface="+mn-lt"/>
        <a:ea typeface="+mn-ea"/>
        <a:cs typeface="+mn-cs"/>
      </a:defRPr>
    </a:lvl6pPr>
    <a:lvl7pPr marL="1759585" algn="l" defTabSz="586740" rtl="0" eaLnBrk="1" latinLnBrk="0" hangingPunct="1">
      <a:defRPr sz="770" kern="1200">
        <a:solidFill>
          <a:schemeClr val="tx1"/>
        </a:solidFill>
        <a:latin typeface="+mn-lt"/>
        <a:ea typeface="+mn-ea"/>
        <a:cs typeface="+mn-cs"/>
      </a:defRPr>
    </a:lvl7pPr>
    <a:lvl8pPr marL="2052955" algn="l" defTabSz="586740" rtl="0" eaLnBrk="1" latinLnBrk="0" hangingPunct="1">
      <a:defRPr sz="770" kern="1200">
        <a:solidFill>
          <a:schemeClr val="tx1"/>
        </a:solidFill>
        <a:latin typeface="+mn-lt"/>
        <a:ea typeface="+mn-ea"/>
        <a:cs typeface="+mn-cs"/>
      </a:defRPr>
    </a:lvl8pPr>
    <a:lvl9pPr marL="2346325" algn="l" defTabSz="586740" rtl="0" eaLnBrk="1" latinLnBrk="0" hangingPunct="1">
      <a:defRPr sz="7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F569F6C-1F73-449F-B3CA-62D08C056B9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8" name="直接连接符 7"/>
          <p:cNvCxnSpPr/>
          <p:nvPr userDrawn="1"/>
        </p:nvCxnSpPr>
        <p:spPr>
          <a:xfrm>
            <a:off x="0" y="1219203"/>
            <a:ext cx="7530276"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userDrawn="1"/>
        </p:nvSpPr>
        <p:spPr>
          <a:xfrm>
            <a:off x="4103700" y="809193"/>
            <a:ext cx="2277766"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高端显微镜供应商</a:t>
            </a:r>
            <a:endParaRPr lang="zh-CN" altLang="en-US" sz="2000" dirty="0">
              <a:latin typeface="微软雅黑" panose="020B0503020204020204" pitchFamily="34" charset="-122"/>
              <a:ea typeface="微软雅黑" panose="020B0503020204020204" pitchFamily="34" charset="-122"/>
            </a:endParaRPr>
          </a:p>
        </p:txBody>
      </p:sp>
      <p:sp>
        <p:nvSpPr>
          <p:cNvPr id="4" name="文本框 3"/>
          <p:cNvSpPr txBox="1"/>
          <p:nvPr userDrawn="1"/>
        </p:nvSpPr>
        <p:spPr>
          <a:xfrm>
            <a:off x="1186477" y="9666375"/>
            <a:ext cx="5157322" cy="673005"/>
          </a:xfrm>
          <a:prstGeom prst="rect">
            <a:avLst/>
          </a:prstGeom>
          <a:noFill/>
        </p:spPr>
        <p:txBody>
          <a:bodyPr wrap="square">
            <a:spAutoFit/>
          </a:bodyPr>
          <a:lstStyle/>
          <a:p>
            <a:pPr>
              <a:lnSpc>
                <a:spcPct val="130000"/>
              </a:lnSpc>
            </a:pPr>
            <a:r>
              <a:rPr lang="zh-CN" altLang="en-US" sz="1000" dirty="0">
                <a:latin typeface="微软雅黑" panose="020B0503020204020204" pitchFamily="34" charset="-122"/>
                <a:ea typeface="微软雅黑" panose="020B0503020204020204" pitchFamily="34" charset="-122"/>
              </a:rPr>
              <a:t>联系电话：</a:t>
            </a:r>
            <a:r>
              <a:rPr lang="en-US" altLang="zh-CN" sz="1000" dirty="0">
                <a:latin typeface="微软雅黑" panose="020B0503020204020204" pitchFamily="34" charset="-122"/>
                <a:ea typeface="微软雅黑" panose="020B0503020204020204" pitchFamily="34" charset="-122"/>
              </a:rPr>
              <a:t>18520370391</a:t>
            </a:r>
            <a:endParaRPr lang="en-US" altLang="zh-CN" sz="1000" dirty="0">
              <a:latin typeface="微软雅黑" panose="020B0503020204020204" pitchFamily="34" charset="-122"/>
              <a:ea typeface="微软雅黑" panose="020B0503020204020204" pitchFamily="34" charset="-122"/>
            </a:endParaRPr>
          </a:p>
          <a:p>
            <a:pPr>
              <a:lnSpc>
                <a:spcPct val="130000"/>
              </a:lnSpc>
            </a:pPr>
            <a:r>
              <a:rPr lang="zh-CN" altLang="en-US" sz="1000" dirty="0">
                <a:latin typeface="微软雅黑" panose="020B0503020204020204" pitchFamily="34" charset="-122"/>
                <a:ea typeface="微软雅黑" panose="020B0503020204020204" pitchFamily="34" charset="-122"/>
              </a:rPr>
              <a:t>地       址：广东省广州市黄埔区连云路</a:t>
            </a:r>
            <a:r>
              <a:rPr lang="en-US" altLang="zh-CN" sz="1000" dirty="0">
                <a:latin typeface="微软雅黑" panose="020B0503020204020204" pitchFamily="34" charset="-122"/>
                <a:ea typeface="微软雅黑" panose="020B0503020204020204" pitchFamily="34" charset="-122"/>
              </a:rPr>
              <a:t>388</a:t>
            </a:r>
            <a:r>
              <a:rPr lang="zh-CN" altLang="en-US" sz="1000" dirty="0">
                <a:latin typeface="微软雅黑" panose="020B0503020204020204" pitchFamily="34" charset="-122"/>
                <a:ea typeface="微软雅黑" panose="020B0503020204020204" pitchFamily="34" charset="-122"/>
              </a:rPr>
              <a:t>号黄埔材料院</a:t>
            </a:r>
            <a:endParaRPr lang="en-US" altLang="zh-CN" sz="1000" dirty="0">
              <a:latin typeface="微软雅黑" panose="020B0503020204020204" pitchFamily="34" charset="-122"/>
              <a:ea typeface="微软雅黑" panose="020B0503020204020204" pitchFamily="34" charset="-122"/>
            </a:endParaRPr>
          </a:p>
          <a:p>
            <a:pPr>
              <a:lnSpc>
                <a:spcPct val="130000"/>
              </a:lnSpc>
            </a:pPr>
            <a:r>
              <a:rPr lang="en-US" altLang="zh-CN" sz="1000" dirty="0">
                <a:latin typeface="微软雅黑" panose="020B0503020204020204" pitchFamily="34" charset="-122"/>
                <a:ea typeface="微软雅黑" panose="020B0503020204020204" pitchFamily="34" charset="-122"/>
              </a:rPr>
              <a:t>Email</a:t>
            </a:r>
            <a:r>
              <a:rPr lang="zh-CN" altLang="en-US" sz="1000" dirty="0">
                <a:latin typeface="微软雅黑" panose="020B0503020204020204" pitchFamily="34" charset="-122"/>
                <a:ea typeface="微软雅黑" panose="020B0503020204020204" pitchFamily="34" charset="-122"/>
              </a:rPr>
              <a:t>：</a:t>
            </a:r>
            <a:r>
              <a:rPr lang="en-US" altLang="zh-CN" sz="1000" b="0" i="0" dirty="0">
                <a:solidFill>
                  <a:srgbClr val="333333"/>
                </a:solidFill>
                <a:effectLst/>
                <a:latin typeface="微软雅黑" panose="020B0503020204020204" pitchFamily="34" charset="-122"/>
                <a:ea typeface="微软雅黑" panose="020B0503020204020204" pitchFamily="34" charset="-122"/>
              </a:rPr>
              <a:t>microfields@163.com</a:t>
            </a:r>
            <a:endParaRPr lang="en-US" altLang="zh-CN" sz="1000" b="0" dirty="0">
              <a:latin typeface="微软雅黑" panose="020B0503020204020204" pitchFamily="34" charset="-122"/>
              <a:ea typeface="微软雅黑" panose="020B0503020204020204" pitchFamily="34" charset="-122"/>
            </a:endParaRPr>
          </a:p>
        </p:txBody>
      </p:sp>
      <p:sp>
        <p:nvSpPr>
          <p:cNvPr id="2" name="矩形 1"/>
          <p:cNvSpPr/>
          <p:nvPr userDrawn="1"/>
        </p:nvSpPr>
        <p:spPr>
          <a:xfrm>
            <a:off x="1114618" y="9325171"/>
            <a:ext cx="5330437" cy="1987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0">
                <a:solidFill>
                  <a:schemeClr val="tx1">
                    <a:tint val="75000"/>
                  </a:schemeClr>
                </a:solidFill>
              </a:defRPr>
            </a:lvl1pPr>
          </a:lstStyle>
          <a:p>
            <a:fld id="{00374598-A8E7-436E-A6C9-F6AC7DAB9EFC}" type="datetimeFigureOut">
              <a:rPr lang="zh-CN" altLang="en-US" smtClean="0"/>
            </a:fld>
            <a:endParaRPr lang="zh-CN"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0">
                <a:solidFill>
                  <a:schemeClr val="tx1">
                    <a:tint val="75000"/>
                  </a:schemeClr>
                </a:solidFill>
              </a:defRPr>
            </a:lvl1pPr>
          </a:lstStyle>
          <a:p>
            <a:fld id="{5FDEE29E-A146-432B-82CC-B61F015E628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755650" rtl="0" eaLnBrk="1" latinLnBrk="0" hangingPunct="1">
        <a:lnSpc>
          <a:spcPct val="90000"/>
        </a:lnSpc>
        <a:spcBef>
          <a:spcPct val="0"/>
        </a:spcBef>
        <a:buNone/>
        <a:defRPr sz="3635" kern="1200">
          <a:solidFill>
            <a:schemeClr val="tx1"/>
          </a:solidFill>
          <a:latin typeface="+mj-lt"/>
          <a:ea typeface="+mj-ea"/>
          <a:cs typeface="+mj-cs"/>
        </a:defRPr>
      </a:lvl1pPr>
    </p:titleStyle>
    <p:bodyStyle>
      <a:lvl1pPr marL="189230" indent="-189230" algn="l" defTabSz="755650" rtl="0" eaLnBrk="1" latinLnBrk="0" hangingPunct="1">
        <a:lnSpc>
          <a:spcPct val="90000"/>
        </a:lnSpc>
        <a:spcBef>
          <a:spcPts val="825"/>
        </a:spcBef>
        <a:buFont typeface="Arial" panose="020B0604020202020204" pitchFamily="34" charset="0"/>
        <a:buChar char="•"/>
        <a:defRPr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5650" rtl="0" eaLnBrk="1" latinLnBrk="0" hangingPunct="1">
        <a:defRPr sz="1490" kern="1200">
          <a:solidFill>
            <a:schemeClr val="tx1"/>
          </a:solidFill>
          <a:latin typeface="+mn-lt"/>
          <a:ea typeface="+mn-ea"/>
          <a:cs typeface="+mn-cs"/>
        </a:defRPr>
      </a:lvl1pPr>
      <a:lvl2pPr marL="377825" algn="l" defTabSz="755650" rtl="0" eaLnBrk="1" latinLnBrk="0" hangingPunct="1">
        <a:defRPr sz="1490" kern="1200">
          <a:solidFill>
            <a:schemeClr val="tx1"/>
          </a:solidFill>
          <a:latin typeface="+mn-lt"/>
          <a:ea typeface="+mn-ea"/>
          <a:cs typeface="+mn-cs"/>
        </a:defRPr>
      </a:lvl2pPr>
      <a:lvl3pPr marL="755650" algn="l" defTabSz="755650" rtl="0" eaLnBrk="1" latinLnBrk="0" hangingPunct="1">
        <a:defRPr sz="1490" kern="1200">
          <a:solidFill>
            <a:schemeClr val="tx1"/>
          </a:solidFill>
          <a:latin typeface="+mn-lt"/>
          <a:ea typeface="+mn-ea"/>
          <a:cs typeface="+mn-cs"/>
        </a:defRPr>
      </a:lvl3pPr>
      <a:lvl4pPr marL="1134110" algn="l" defTabSz="755650" rtl="0" eaLnBrk="1" latinLnBrk="0" hangingPunct="1">
        <a:defRPr sz="1490" kern="1200">
          <a:solidFill>
            <a:schemeClr val="tx1"/>
          </a:solidFill>
          <a:latin typeface="+mn-lt"/>
          <a:ea typeface="+mn-ea"/>
          <a:cs typeface="+mn-cs"/>
        </a:defRPr>
      </a:lvl4pPr>
      <a:lvl5pPr marL="1511935" algn="l" defTabSz="755650" rtl="0" eaLnBrk="1" latinLnBrk="0" hangingPunct="1">
        <a:defRPr sz="1490" kern="1200">
          <a:solidFill>
            <a:schemeClr val="tx1"/>
          </a:solidFill>
          <a:latin typeface="+mn-lt"/>
          <a:ea typeface="+mn-ea"/>
          <a:cs typeface="+mn-cs"/>
        </a:defRPr>
      </a:lvl5pPr>
      <a:lvl6pPr marL="1889760" algn="l" defTabSz="755650" rtl="0" eaLnBrk="1" latinLnBrk="0" hangingPunct="1">
        <a:defRPr sz="1490" kern="1200">
          <a:solidFill>
            <a:schemeClr val="tx1"/>
          </a:solidFill>
          <a:latin typeface="+mn-lt"/>
          <a:ea typeface="+mn-ea"/>
          <a:cs typeface="+mn-cs"/>
        </a:defRPr>
      </a:lvl6pPr>
      <a:lvl7pPr marL="2267585" algn="l" defTabSz="755650" rtl="0" eaLnBrk="1" latinLnBrk="0" hangingPunct="1">
        <a:defRPr sz="1490" kern="1200">
          <a:solidFill>
            <a:schemeClr val="tx1"/>
          </a:solidFill>
          <a:latin typeface="+mn-lt"/>
          <a:ea typeface="+mn-ea"/>
          <a:cs typeface="+mn-cs"/>
        </a:defRPr>
      </a:lvl7pPr>
      <a:lvl8pPr marL="2646045" algn="l" defTabSz="755650" rtl="0" eaLnBrk="1" latinLnBrk="0" hangingPunct="1">
        <a:defRPr sz="1490" kern="1200">
          <a:solidFill>
            <a:schemeClr val="tx1"/>
          </a:solidFill>
          <a:latin typeface="+mn-lt"/>
          <a:ea typeface="+mn-ea"/>
          <a:cs typeface="+mn-cs"/>
        </a:defRPr>
      </a:lvl8pPr>
      <a:lvl9pPr marL="3023870" algn="l" defTabSz="755650"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3.png"/><Relationship Id="rId4" Type="http://schemas.microsoft.com/office/2007/relationships/hdphoto" Target="../media/image32.wdp"/><Relationship Id="rId3" Type="http://schemas.openxmlformats.org/officeDocument/2006/relationships/image" Target="../media/image31.png"/><Relationship Id="rId2" Type="http://schemas.microsoft.com/office/2007/relationships/hdphoto" Target="../media/image30.wdp"/><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image38.wdp"/><Relationship Id="rId3" Type="http://schemas.openxmlformats.org/officeDocument/2006/relationships/image" Target="../media/image37.png"/><Relationship Id="rId2" Type="http://schemas.microsoft.com/office/2007/relationships/hdphoto" Target="../media/image36.wdp"/><Relationship Id="rId1" Type="http://schemas.openxmlformats.org/officeDocument/2006/relationships/image" Target="../media/image35.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5.jpeg"/><Relationship Id="rId1" Type="http://schemas.openxmlformats.org/officeDocument/2006/relationships/image" Target="../media/image44.jpeg"/></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png"/><Relationship Id="rId12" Type="http://schemas.openxmlformats.org/officeDocument/2006/relationships/slideLayout" Target="../slideLayouts/slideLayout1.xml"/><Relationship Id="rId11" Type="http://schemas.openxmlformats.org/officeDocument/2006/relationships/image" Target="../media/image12.png"/><Relationship Id="rId10" Type="http://schemas.openxmlformats.org/officeDocument/2006/relationships/image" Target="../media/image1.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tiff"/><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GIF"/></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8.png"/><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 y="8937880"/>
            <a:ext cx="7559676" cy="1753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3200" dirty="0"/>
          </a:p>
          <a:p>
            <a:endParaRPr lang="en-US" altLang="zh-CN" sz="3200" dirty="0"/>
          </a:p>
          <a:p>
            <a:pPr>
              <a:spcBef>
                <a:spcPts val="2400"/>
              </a:spcBef>
            </a:pPr>
            <a:r>
              <a:rPr lang="zh-CN" altLang="en-US" sz="3200" dirty="0">
                <a:latin typeface="微软雅黑" panose="020B0503020204020204" pitchFamily="34" charset="-122"/>
                <a:ea typeface="微软雅黑" panose="020B0503020204020204" pitchFamily="34" charset="-122"/>
              </a:rPr>
              <a:t>  广州微视光学科技有限公司</a:t>
            </a:r>
            <a:endParaRPr lang="en-US" altLang="zh-CN" sz="3200" dirty="0">
              <a:latin typeface="微软雅黑" panose="020B0503020204020204" pitchFamily="34" charset="-122"/>
              <a:ea typeface="微软雅黑" panose="020B0503020204020204" pitchFamily="34" charset="-122"/>
            </a:endParaRPr>
          </a:p>
          <a:p>
            <a:endParaRPr lang="zh-CN" altLang="en-US" sz="3200" dirty="0"/>
          </a:p>
          <a:p>
            <a:endParaRPr lang="en-US" altLang="zh-CN" sz="2800" dirty="0"/>
          </a:p>
          <a:p>
            <a:endParaRPr lang="zh-CN" altLang="en-US" sz="2800" dirty="0"/>
          </a:p>
        </p:txBody>
      </p:sp>
      <p:pic>
        <p:nvPicPr>
          <p:cNvPr id="3" name="图片 2"/>
          <p:cNvPicPr>
            <a:picLocks noChangeAspect="1"/>
          </p:cNvPicPr>
          <p:nvPr/>
        </p:nvPicPr>
        <p:blipFill rotWithShape="1">
          <a:blip r:embed="rId1"/>
          <a:srcRect l="-1496" t="15843" r="7210" b="14288"/>
          <a:stretch>
            <a:fillRect/>
          </a:stretch>
        </p:blipFill>
        <p:spPr>
          <a:xfrm>
            <a:off x="-1" y="471054"/>
            <a:ext cx="1395385" cy="787545"/>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4712" t="19534" r="13740" b="4676"/>
          <a:stretch>
            <a:fillRect/>
          </a:stretch>
        </p:blipFill>
        <p:spPr>
          <a:xfrm>
            <a:off x="66905" y="1622680"/>
            <a:ext cx="7425864" cy="7315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表格 6"/>
          <p:cNvGraphicFramePr>
            <a:graphicFrameLocks noGrp="1"/>
          </p:cNvGraphicFramePr>
          <p:nvPr/>
        </p:nvGraphicFramePr>
        <p:xfrm>
          <a:off x="1399897" y="2561292"/>
          <a:ext cx="4587942" cy="2578735"/>
        </p:xfrm>
        <a:graphic>
          <a:graphicData uri="http://schemas.openxmlformats.org/drawingml/2006/table">
            <a:tbl>
              <a:tblPr firstRow="1" bandRow="1">
                <a:tableStyleId>{5FD0F851-EC5A-4D38-B0AD-8093EC10F338}</a:tableStyleId>
              </a:tblPr>
              <a:tblGrid>
                <a:gridCol w="1863718"/>
                <a:gridCol w="2724224"/>
              </a:tblGrid>
              <a:tr h="198816">
                <a:tc>
                  <a:txBody>
                    <a:bodyPr/>
                    <a:lstStyle/>
                    <a:p>
                      <a:pPr algn="ctr"/>
                      <a:r>
                        <a:rPr lang="zh-CN" altLang="en-US" sz="1100" b="0" dirty="0">
                          <a:latin typeface="微软雅黑" panose="020B0503020204020204" pitchFamily="34" charset="-122"/>
                          <a:ea typeface="微软雅黑" panose="020B0503020204020204" pitchFamily="34" charset="-122"/>
                        </a:rPr>
                        <a:t>联用系统成像范围</a:t>
                      </a:r>
                      <a:endParaRPr lang="zh-CN" altLang="en-US" sz="11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b="0" dirty="0">
                          <a:latin typeface="微软雅黑" panose="020B0503020204020204" pitchFamily="34" charset="-122"/>
                          <a:ea typeface="微软雅黑" panose="020B0503020204020204" pitchFamily="34" charset="-122"/>
                        </a:rPr>
                        <a:t>50 </a:t>
                      </a:r>
                      <a:r>
                        <a:rPr lang="en-US" altLang="zh-CN" sz="1100" b="0" dirty="0">
                          <a:latin typeface="Symbol" panose="05050102010706020507" pitchFamily="18" charset="2"/>
                          <a:ea typeface="微软雅黑" panose="020B0503020204020204" pitchFamily="34" charset="-122"/>
                        </a:rPr>
                        <a:t>m</a:t>
                      </a:r>
                      <a:r>
                        <a:rPr lang="en-US" altLang="zh-CN" sz="1100" b="0" dirty="0">
                          <a:latin typeface="微软雅黑" panose="020B0503020204020204" pitchFamily="34" charset="-122"/>
                          <a:ea typeface="微软雅黑" panose="020B0503020204020204" pitchFamily="34" charset="-122"/>
                        </a:rPr>
                        <a:t>m×50 </a:t>
                      </a:r>
                      <a:r>
                        <a:rPr lang="en-US" altLang="zh-CN" sz="1100" b="0" dirty="0">
                          <a:latin typeface="Symbol" panose="05050102010706020507" pitchFamily="18" charset="2"/>
                          <a:ea typeface="微软雅黑" panose="020B0503020204020204" pitchFamily="34" charset="-122"/>
                        </a:rPr>
                        <a:t>m</a:t>
                      </a:r>
                      <a:r>
                        <a:rPr lang="en-US" altLang="zh-CN" sz="1100" b="0" dirty="0">
                          <a:latin typeface="微软雅黑" panose="020B0503020204020204" pitchFamily="34" charset="-122"/>
                          <a:ea typeface="微软雅黑" panose="020B0503020204020204" pitchFamily="34" charset="-122"/>
                        </a:rPr>
                        <a:t>m</a:t>
                      </a:r>
                      <a:endParaRPr lang="zh-CN" altLang="en-US" sz="11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88373">
                <a:tc>
                  <a:txBody>
                    <a:bodyPr/>
                    <a:lstStyle/>
                    <a:p>
                      <a:pPr algn="ctr">
                        <a:lnSpc>
                          <a:spcPct val="130000"/>
                        </a:lnSpc>
                      </a:pPr>
                      <a:r>
                        <a:rPr lang="en-US" altLang="zh-CN" sz="1100" b="0" dirty="0">
                          <a:latin typeface="微软雅黑" panose="020B0503020204020204" pitchFamily="34" charset="-122"/>
                          <a:ea typeface="微软雅黑" panose="020B0503020204020204" pitchFamily="34" charset="-122"/>
                        </a:rPr>
                        <a:t>AFM</a:t>
                      </a:r>
                      <a:r>
                        <a:rPr lang="zh-CN" altLang="en-US" sz="1100" b="0" dirty="0">
                          <a:latin typeface="微软雅黑" panose="020B0503020204020204" pitchFamily="34" charset="-122"/>
                          <a:ea typeface="微软雅黑" panose="020B0503020204020204" pitchFamily="34" charset="-122"/>
                        </a:rPr>
                        <a:t>显微镜分辨率</a:t>
                      </a:r>
                      <a:endParaRPr lang="zh-CN" altLang="en-US" sz="11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lnSpc>
                          <a:spcPct val="130000"/>
                        </a:lnSpc>
                      </a:pPr>
                      <a:r>
                        <a:rPr lang="zh-CN" altLang="en-US" sz="1100" b="0" dirty="0">
                          <a:latin typeface="微软雅黑" panose="020B0503020204020204" pitchFamily="34" charset="-122"/>
                          <a:ea typeface="微软雅黑" panose="020B0503020204020204" pitchFamily="34" charset="-122"/>
                        </a:rPr>
                        <a:t>横向分辨率为 </a:t>
                      </a:r>
                      <a:r>
                        <a:rPr lang="en-US" altLang="zh-CN" sz="1100" b="0" dirty="0">
                          <a:latin typeface="微软雅黑" panose="020B0503020204020204" pitchFamily="34" charset="-122"/>
                          <a:ea typeface="微软雅黑" panose="020B0503020204020204" pitchFamily="34" charset="-122"/>
                        </a:rPr>
                        <a:t>10 nm</a:t>
                      </a:r>
                      <a:endParaRPr lang="en-US" altLang="zh-CN" sz="1100" b="0" dirty="0">
                        <a:latin typeface="微软雅黑" panose="020B0503020204020204" pitchFamily="34" charset="-122"/>
                        <a:ea typeface="微软雅黑" panose="020B0503020204020204" pitchFamily="34" charset="-122"/>
                      </a:endParaRPr>
                    </a:p>
                    <a:p>
                      <a:pPr algn="l">
                        <a:lnSpc>
                          <a:spcPct val="130000"/>
                        </a:lnSpc>
                      </a:pPr>
                      <a:r>
                        <a:rPr lang="zh-CN" altLang="en-US" sz="1100" b="0" dirty="0">
                          <a:latin typeface="微软雅黑" panose="020B0503020204020204" pitchFamily="34" charset="-122"/>
                          <a:ea typeface="微软雅黑" panose="020B0503020204020204" pitchFamily="34" charset="-122"/>
                        </a:rPr>
                        <a:t>垂直分辨率为 </a:t>
                      </a:r>
                      <a:r>
                        <a:rPr lang="en-US" altLang="zh-CN" sz="1100" b="0" dirty="0">
                          <a:latin typeface="微软雅黑" panose="020B0503020204020204" pitchFamily="34" charset="-122"/>
                          <a:ea typeface="微软雅黑" panose="020B0503020204020204" pitchFamily="34" charset="-122"/>
                        </a:rPr>
                        <a:t>0.1 nm</a:t>
                      </a:r>
                      <a:endParaRPr lang="zh-CN" altLang="en-US" sz="11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8816">
                <a:tc>
                  <a:txBody>
                    <a:bodyPr/>
                    <a:lstStyle/>
                    <a:p>
                      <a:pPr algn="ctr"/>
                      <a:r>
                        <a:rPr lang="en-US" altLang="zh-CN" sz="1100" dirty="0">
                          <a:latin typeface="微软雅黑" panose="020B0503020204020204" pitchFamily="34" charset="-122"/>
                          <a:ea typeface="微软雅黑" panose="020B0503020204020204" pitchFamily="34" charset="-122"/>
                        </a:rPr>
                        <a:t>STORM </a:t>
                      </a:r>
                      <a:r>
                        <a:rPr lang="zh-CN" altLang="en-US" sz="1100" dirty="0">
                          <a:latin typeface="微软雅黑" panose="020B0503020204020204" pitchFamily="34" charset="-122"/>
                          <a:ea typeface="微软雅黑" panose="020B0503020204020204" pitchFamily="34" charset="-122"/>
                        </a:rPr>
                        <a:t>成像分辨率</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dirty="0">
                          <a:latin typeface="微软雅黑" panose="020B0503020204020204" pitchFamily="34" charset="-122"/>
                          <a:ea typeface="微软雅黑" panose="020B0503020204020204" pitchFamily="34" charset="-122"/>
                        </a:rPr>
                        <a:t>20nm</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8816">
                <a:tc>
                  <a:txBody>
                    <a:bodyPr/>
                    <a:lstStyle/>
                    <a:p>
                      <a:pPr algn="ctr"/>
                      <a:r>
                        <a:rPr lang="en-US" altLang="zh-CN" sz="1100" dirty="0">
                          <a:latin typeface="微软雅黑" panose="020B0503020204020204" pitchFamily="34" charset="-122"/>
                          <a:ea typeface="微软雅黑" panose="020B0503020204020204" pitchFamily="34" charset="-122"/>
                        </a:rPr>
                        <a:t>AFM</a:t>
                      </a:r>
                      <a:r>
                        <a:rPr lang="zh-CN" altLang="en-US" sz="1100" dirty="0">
                          <a:latin typeface="微软雅黑" panose="020B0503020204020204" pitchFamily="34" charset="-122"/>
                          <a:ea typeface="微软雅黑" panose="020B0503020204020204" pitchFamily="34" charset="-122"/>
                        </a:rPr>
                        <a:t>显微镜采集速度</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60s  @ 128 point / line</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8816">
                <a:tc>
                  <a:txBody>
                    <a:bodyPr/>
                    <a:lstStyle/>
                    <a:p>
                      <a:pPr algn="ctr"/>
                      <a:r>
                        <a:rPr lang="en-US" altLang="zh-CN" sz="1100" dirty="0">
                          <a:latin typeface="微软雅黑" panose="020B0503020204020204" pitchFamily="34" charset="-122"/>
                          <a:ea typeface="微软雅黑" panose="020B0503020204020204" pitchFamily="34" charset="-122"/>
                        </a:rPr>
                        <a:t>AFM</a:t>
                      </a:r>
                      <a:r>
                        <a:rPr lang="zh-CN" altLang="en-US" sz="1100" dirty="0">
                          <a:latin typeface="微软雅黑" panose="020B0503020204020204" pitchFamily="34" charset="-122"/>
                          <a:ea typeface="微软雅黑" panose="020B0503020204020204" pitchFamily="34" charset="-122"/>
                        </a:rPr>
                        <a:t>最大可测样品深度</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dirty="0">
                          <a:latin typeface="微软雅黑" panose="020B0503020204020204" pitchFamily="34" charset="-122"/>
                          <a:ea typeface="微软雅黑" panose="020B0503020204020204" pitchFamily="34" charset="-122"/>
                        </a:rPr>
                        <a:t>6mm</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8816">
                <a:tc>
                  <a:txBody>
                    <a:bodyPr/>
                    <a:lstStyle/>
                    <a:p>
                      <a:pPr algn="ctr"/>
                      <a:r>
                        <a:rPr lang="en-US" altLang="zh-CN" sz="1100" dirty="0">
                          <a:latin typeface="微软雅黑" panose="020B0503020204020204" pitchFamily="34" charset="-122"/>
                          <a:ea typeface="微软雅黑" panose="020B0503020204020204" pitchFamily="34" charset="-122"/>
                        </a:rPr>
                        <a:t>AFM</a:t>
                      </a:r>
                      <a:r>
                        <a:rPr lang="zh-CN" altLang="en-US" sz="1100" dirty="0">
                          <a:latin typeface="微软雅黑" panose="020B0503020204020204" pitchFamily="34" charset="-122"/>
                          <a:ea typeface="微软雅黑" panose="020B0503020204020204" pitchFamily="34" charset="-122"/>
                        </a:rPr>
                        <a:t>扫描范围</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zh-CN" altLang="en-US" sz="1100" dirty="0">
                          <a:latin typeface="微软雅黑" panose="020B0503020204020204" pitchFamily="34" charset="-122"/>
                          <a:ea typeface="微软雅黑" panose="020B0503020204020204" pitchFamily="34" charset="-122"/>
                        </a:rPr>
                        <a:t>不小于</a:t>
                      </a:r>
                      <a:r>
                        <a:rPr lang="en-US" altLang="zh-CN" sz="1100" dirty="0">
                          <a:latin typeface="微软雅黑" panose="020B0503020204020204" pitchFamily="34" charset="-122"/>
                          <a:ea typeface="微软雅黑" panose="020B0503020204020204" pitchFamily="34" charset="-122"/>
                        </a:rPr>
                        <a:t>100</a:t>
                      </a:r>
                      <a:r>
                        <a:rPr lang="en-US" altLang="zh-CN" sz="1100" dirty="0">
                          <a:latin typeface="Symbol" panose="05050102010706020507" pitchFamily="18" charset="2"/>
                          <a:ea typeface="微软雅黑" panose="020B0503020204020204" pitchFamily="34" charset="-122"/>
                        </a:rPr>
                        <a:t>m</a:t>
                      </a:r>
                      <a:r>
                        <a:rPr lang="en-US" altLang="zh-CN" sz="1100" dirty="0">
                          <a:latin typeface="微软雅黑" panose="020B0503020204020204" pitchFamily="34" charset="-122"/>
                          <a:ea typeface="微软雅黑" panose="020B0503020204020204" pitchFamily="34" charset="-122"/>
                        </a:rPr>
                        <a:t>m×100</a:t>
                      </a:r>
                      <a:r>
                        <a:rPr lang="en-US" altLang="zh-CN" sz="1100" dirty="0">
                          <a:latin typeface="Symbol" panose="05050102010706020507" pitchFamily="18" charset="2"/>
                          <a:ea typeface="微软雅黑" panose="020B0503020204020204" pitchFamily="34" charset="-122"/>
                        </a:rPr>
                        <a:t>m</a:t>
                      </a:r>
                      <a:r>
                        <a:rPr lang="en-US" altLang="zh-CN" sz="1100" dirty="0">
                          <a:latin typeface="微软雅黑" panose="020B0503020204020204" pitchFamily="34" charset="-122"/>
                          <a:ea typeface="微软雅黑" panose="020B0503020204020204" pitchFamily="34" charset="-122"/>
                        </a:rPr>
                        <a:t>m×10</a:t>
                      </a:r>
                      <a:r>
                        <a:rPr lang="en-US" altLang="zh-CN" sz="1100" dirty="0">
                          <a:latin typeface="Symbol" panose="05050102010706020507" pitchFamily="18" charset="2"/>
                          <a:ea typeface="微软雅黑" panose="020B0503020204020204" pitchFamily="34" charset="-122"/>
                        </a:rPr>
                        <a:t>m</a:t>
                      </a:r>
                      <a:r>
                        <a:rPr lang="en-US" altLang="zh-CN" sz="1100" dirty="0">
                          <a:latin typeface="微软雅黑" panose="020B0503020204020204" pitchFamily="34" charset="-122"/>
                          <a:ea typeface="微软雅黑" panose="020B0503020204020204" pitchFamily="34" charset="-122"/>
                        </a:rPr>
                        <a:t>m</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8816">
                <a:tc>
                  <a:txBody>
                    <a:bodyPr/>
                    <a:lstStyle/>
                    <a:p>
                      <a:pPr algn="ctr"/>
                      <a:r>
                        <a:rPr lang="en-US" altLang="zh-CN" sz="1100" dirty="0">
                          <a:latin typeface="微软雅黑" panose="020B0503020204020204" pitchFamily="34" charset="-122"/>
                          <a:ea typeface="微软雅黑" panose="020B0503020204020204" pitchFamily="34" charset="-122"/>
                        </a:rPr>
                        <a:t>AFM</a:t>
                      </a:r>
                      <a:r>
                        <a:rPr lang="zh-CN" altLang="en-US" sz="1100" dirty="0">
                          <a:latin typeface="微软雅黑" panose="020B0503020204020204" pitchFamily="34" charset="-122"/>
                          <a:ea typeface="微软雅黑" panose="020B0503020204020204" pitchFamily="34" charset="-122"/>
                        </a:rPr>
                        <a:t>测量头尺寸</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dirty="0">
                          <a:latin typeface="微软雅黑" panose="020B0503020204020204" pitchFamily="34" charset="-122"/>
                          <a:ea typeface="微软雅黑" panose="020B0503020204020204" pitchFamily="34" charset="-122"/>
                        </a:rPr>
                        <a:t>143mm×158mm×53mm</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8816">
                <a:tc>
                  <a:txBody>
                    <a:bodyPr/>
                    <a:lstStyle/>
                    <a:p>
                      <a:pPr algn="ctr"/>
                      <a:r>
                        <a:rPr lang="en-US" altLang="zh-CN" sz="1100" dirty="0">
                          <a:latin typeface="微软雅黑" panose="020B0503020204020204" pitchFamily="34" charset="-122"/>
                          <a:ea typeface="微软雅黑" panose="020B0503020204020204" pitchFamily="34" charset="-122"/>
                        </a:rPr>
                        <a:t>AFM</a:t>
                      </a:r>
                      <a:r>
                        <a:rPr lang="zh-CN" altLang="en-US" sz="1100" dirty="0">
                          <a:latin typeface="微软雅黑" panose="020B0503020204020204" pitchFamily="34" charset="-122"/>
                          <a:ea typeface="微软雅黑" panose="020B0503020204020204" pitchFamily="34" charset="-122"/>
                        </a:rPr>
                        <a:t>测量头重量</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dirty="0">
                          <a:latin typeface="微软雅黑" panose="020B0503020204020204" pitchFamily="34" charset="-122"/>
                          <a:ea typeface="微软雅黑" panose="020B0503020204020204" pitchFamily="34" charset="-122"/>
                        </a:rPr>
                        <a:t>1.25kg</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8816">
                <a:tc>
                  <a:txBody>
                    <a:bodyPr/>
                    <a:lstStyle/>
                    <a:p>
                      <a:pPr algn="ctr"/>
                      <a:r>
                        <a:rPr lang="zh-CN" altLang="en-US" sz="1100" dirty="0">
                          <a:latin typeface="微软雅黑" panose="020B0503020204020204" pitchFamily="34" charset="-122"/>
                          <a:ea typeface="微软雅黑" panose="020B0503020204020204" pitchFamily="34" charset="-122"/>
                        </a:rPr>
                        <a:t>联用样品台行程</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dirty="0">
                          <a:latin typeface="微软雅黑" panose="020B0503020204020204" pitchFamily="34" charset="-122"/>
                          <a:ea typeface="微软雅黑" panose="020B0503020204020204" pitchFamily="34" charset="-122"/>
                        </a:rPr>
                        <a:t>12mm×12mm</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bl>
          </a:graphicData>
        </a:graphic>
      </p:graphicFrame>
      <p:sp>
        <p:nvSpPr>
          <p:cNvPr id="8" name="文本框 7"/>
          <p:cNvSpPr txBox="1"/>
          <p:nvPr/>
        </p:nvSpPr>
        <p:spPr>
          <a:xfrm>
            <a:off x="1115881" y="1568300"/>
            <a:ext cx="5155973" cy="783590"/>
          </a:xfrm>
          <a:prstGeom prst="rect">
            <a:avLst/>
          </a:prstGeom>
          <a:noFill/>
        </p:spPr>
        <p:txBody>
          <a:bodyPr wrap="square">
            <a:spAutoFit/>
          </a:bodyPr>
          <a:lstStyle/>
          <a:p>
            <a:pPr algn="just">
              <a:lnSpc>
                <a:spcPct val="150000"/>
              </a:lnSpc>
            </a:pP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原子力显微镜（</a:t>
            </a:r>
            <a:r>
              <a:rPr lang="en-US" altLang="zh-CN" sz="1000" dirty="0">
                <a:latin typeface="微软雅黑" panose="020B0503020204020204" pitchFamily="34" charset="-122"/>
                <a:ea typeface="微软雅黑" panose="020B0503020204020204" pitchFamily="34" charset="-122"/>
              </a:rPr>
              <a:t>AFM</a:t>
            </a:r>
            <a:r>
              <a:rPr lang="zh-CN" altLang="en-US" sz="1000" dirty="0">
                <a:latin typeface="微软雅黑" panose="020B0503020204020204" pitchFamily="34" charset="-122"/>
                <a:ea typeface="微软雅黑" panose="020B0503020204020204" pitchFamily="34" charset="-122"/>
              </a:rPr>
              <a:t>）是一种高空间分辨率的形貌成像技术，并能进行力学研究，但</a:t>
            </a:r>
            <a:r>
              <a:rPr lang="en-US" altLang="zh-CN" sz="1000" dirty="0">
                <a:latin typeface="微软雅黑" panose="020B0503020204020204" pitchFamily="34" charset="-122"/>
                <a:ea typeface="微软雅黑" panose="020B0503020204020204" pitchFamily="34" charset="-122"/>
              </a:rPr>
              <a:t>AFM</a:t>
            </a:r>
            <a:r>
              <a:rPr lang="zh-CN" altLang="en-US" sz="1000" dirty="0">
                <a:latin typeface="微软雅黑" panose="020B0503020204020204" pitchFamily="34" charset="-122"/>
                <a:ea typeface="微软雅黑" panose="020B0503020204020204" pitchFamily="34" charset="-122"/>
              </a:rPr>
              <a:t>难以提供分子种类信息。根据</a:t>
            </a:r>
            <a:r>
              <a:rPr lang="en-US" altLang="zh-CN" sz="1000" dirty="0">
                <a:latin typeface="微软雅黑" panose="020B0503020204020204" pitchFamily="34" charset="-122"/>
                <a:ea typeface="微软雅黑" panose="020B0503020204020204" pitchFamily="34" charset="-122"/>
              </a:rPr>
              <a:t>STORM</a:t>
            </a:r>
            <a:r>
              <a:rPr lang="zh-CN" altLang="en-US" sz="1000" dirty="0">
                <a:latin typeface="微软雅黑" panose="020B0503020204020204" pitchFamily="34" charset="-122"/>
                <a:ea typeface="微软雅黑" panose="020B0503020204020204" pitchFamily="34" charset="-122"/>
              </a:rPr>
              <a:t>和</a:t>
            </a:r>
            <a:r>
              <a:rPr lang="en-US" altLang="zh-CN" sz="1000" dirty="0">
                <a:latin typeface="微软雅黑" panose="020B0503020204020204" pitchFamily="34" charset="-122"/>
                <a:ea typeface="微软雅黑" panose="020B0503020204020204" pitchFamily="34" charset="-122"/>
              </a:rPr>
              <a:t>AFM</a:t>
            </a:r>
            <a:r>
              <a:rPr lang="zh-CN" altLang="en-US" sz="1000" dirty="0">
                <a:latin typeface="微软雅黑" panose="020B0503020204020204" pitchFamily="34" charset="-122"/>
                <a:ea typeface="微软雅黑" panose="020B0503020204020204" pitchFamily="34" charset="-122"/>
              </a:rPr>
              <a:t>各自的优缺点，提出一种新型的超分辨荧光和形貌显微镜（</a:t>
            </a:r>
            <a:r>
              <a:rPr lang="en-US" altLang="zh-CN" sz="1000" dirty="0">
                <a:latin typeface="微软雅黑" panose="020B0503020204020204" pitchFamily="34" charset="-122"/>
                <a:ea typeface="微软雅黑" panose="020B0503020204020204" pitchFamily="34" charset="-122"/>
              </a:rPr>
              <a:t>AFM-STORM</a:t>
            </a:r>
            <a:r>
              <a:rPr lang="zh-CN" altLang="en-US" sz="1000" dirty="0">
                <a:latin typeface="微软雅黑" panose="020B0503020204020204" pitchFamily="34" charset="-122"/>
                <a:ea typeface="微软雅黑" panose="020B0503020204020204" pitchFamily="34" charset="-122"/>
              </a:rPr>
              <a:t>）联用技术，同步实现超高分辨的荧光和形貌成像。</a:t>
            </a:r>
            <a:endParaRPr lang="zh-CN" altLang="en-US" sz="100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0000" l="10000" r="90000">
                        <a14:backgroundMark x1="64989" y1="79832" x2="64989" y2="79832"/>
                        <a14:backgroundMark x1="36324" y1="85714" x2="36324" y2="85714"/>
                        <a14:backgroundMark x1="75711" y1="75630" x2="75711" y2="75630"/>
                        <a14:backgroundMark x1="78775" y1="74790" x2="78775" y2="74790"/>
                        <a14:backgroundMark x1="79650" y1="73950" x2="79650" y2="73950"/>
                        <a14:backgroundMark x1="80525" y1="73529" x2="80525" y2="73529"/>
                        <a14:backgroundMark x1="82276" y1="73950" x2="82276" y2="73950"/>
                        <a14:backgroundMark x1="80306" y1="71008" x2="80306" y2="71008"/>
                        <a14:backgroundMark x1="75711" y1="71008" x2="75711" y2="71008"/>
                        <a14:backgroundMark x1="25383" y1="70168" x2="25383" y2="70168"/>
                        <a14:backgroundMark x1="28009" y1="70168" x2="28009" y2="70168"/>
                        <a14:backgroundMark x1="30197" y1="71008" x2="30197" y2="71008"/>
                        <a14:backgroundMark x1="31510" y1="71849" x2="31510" y2="71849"/>
                        <a14:backgroundMark x1="31510" y1="71429" x2="31510" y2="71429"/>
                        <a14:backgroundMark x1="32385" y1="72689" x2="32385" y2="72689"/>
                        <a14:backgroundMark x1="64770" y1="80252" x2="64770" y2="80252"/>
                      </a14:backgroundRemoval>
                    </a14:imgEffect>
                  </a14:imgLayer>
                </a14:imgProps>
              </a:ext>
            </a:extLst>
          </a:blip>
          <a:srcRect l="20969" r="17289"/>
          <a:stretch>
            <a:fillRect/>
          </a:stretch>
        </p:blipFill>
        <p:spPr>
          <a:xfrm>
            <a:off x="1260699" y="5739822"/>
            <a:ext cx="1274841" cy="1075302"/>
          </a:xfrm>
          <a:prstGeom prst="rect">
            <a:avLst/>
          </a:prstGeom>
        </p:spPr>
      </p:pic>
      <p:pic>
        <p:nvPicPr>
          <p:cNvPr id="6" name="图片 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59766" y1="85938" x2="51641" y2="83301"/>
                        <a14:foregroundMark x1="45938" y1="82520" x2="46250" y2="83301"/>
                        <a14:backgroundMark x1="56094" y1="87891" x2="56094" y2="87891"/>
                        <a14:backgroundMark x1="55547" y1="86719" x2="49141" y2="85547"/>
                        <a14:backgroundMark x1="49141" y1="85547" x2="49141" y2="85547"/>
                        <a14:backgroundMark x1="57344" y1="87402" x2="61875" y2="89746"/>
                        <a14:backgroundMark x1="58281" y1="87012" x2="63281" y2="89648"/>
                        <a14:backgroundMark x1="71719" y1="87598" x2="68750" y2="87891"/>
                        <a14:backgroundMark x1="68359" y1="87598" x2="61875" y2="87891"/>
                        <a14:backgroundMark x1="61875" y1="87891" x2="61875" y2="87891"/>
                      </a14:backgroundRemoval>
                    </a14:imgEffect>
                  </a14:imgLayer>
                </a14:imgProps>
              </a:ext>
              <a:ext uri="{28A0092B-C50C-407E-A947-70E740481C1C}">
                <a14:useLocalDpi xmlns:a14="http://schemas.microsoft.com/office/drawing/2010/main" val="0"/>
              </a:ext>
            </a:extLst>
          </a:blip>
          <a:srcRect l="27293" t="13300" r="17252"/>
          <a:stretch>
            <a:fillRect/>
          </a:stretch>
        </p:blipFill>
        <p:spPr>
          <a:xfrm>
            <a:off x="1485823" y="5259248"/>
            <a:ext cx="2697103" cy="3373360"/>
          </a:xfrm>
          <a:prstGeom prst="rect">
            <a:avLst/>
          </a:prstGeom>
        </p:spPr>
      </p:pic>
      <p:sp>
        <p:nvSpPr>
          <p:cNvPr id="2" name="文本框 1"/>
          <p:cNvSpPr txBox="1"/>
          <p:nvPr/>
        </p:nvSpPr>
        <p:spPr>
          <a:xfrm>
            <a:off x="1195754" y="8370999"/>
            <a:ext cx="5155973" cy="752514"/>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相关专利：</a:t>
            </a:r>
            <a:endParaRPr lang="en-US" altLang="zh-CN" sz="1100" dirty="0">
              <a:latin typeface="微软雅黑" panose="020B0503020204020204" pitchFamily="34" charset="-122"/>
              <a:ea typeface="微软雅黑" panose="020B0503020204020204" pitchFamily="34" charset="-122"/>
            </a:endParaRPr>
          </a:p>
          <a:p>
            <a:pPr marL="228600" indent="-228600">
              <a:lnSpc>
                <a:spcPct val="130000"/>
              </a:lnSpc>
              <a:buAutoNum type="arabicPeriod"/>
            </a:pPr>
            <a:r>
              <a:rPr lang="zh-CN" altLang="en-US" sz="1100" dirty="0">
                <a:latin typeface="微软雅黑" panose="020B0503020204020204" pitchFamily="34" charset="-122"/>
                <a:ea typeface="微软雅黑" panose="020B0503020204020204" pitchFamily="34" charset="-122"/>
              </a:rPr>
              <a:t>一种原子力显微镜与超分辨荧光显微镜联用成像样品盘专利号：</a:t>
            </a:r>
            <a:endParaRPr lang="en-US" altLang="zh-CN" sz="1100" dirty="0">
              <a:latin typeface="微软雅黑" panose="020B0503020204020204" pitchFamily="34" charset="-122"/>
              <a:ea typeface="微软雅黑" panose="020B0503020204020204" pitchFamily="34" charset="-122"/>
            </a:endParaRPr>
          </a:p>
          <a:p>
            <a:pPr>
              <a:lnSpc>
                <a:spcPct val="130000"/>
              </a:lnSpc>
            </a:pPr>
            <a:r>
              <a:rPr lang="en-US" altLang="zh-CN" sz="1100" dirty="0">
                <a:latin typeface="微软雅黑" panose="020B0503020204020204" pitchFamily="34" charset="-122"/>
                <a:ea typeface="微软雅黑" panose="020B0503020204020204" pitchFamily="34" charset="-122"/>
              </a:rPr>
              <a:t>      ZL 201620251187.7</a:t>
            </a:r>
            <a:endParaRPr lang="zh-CN" altLang="en-US" sz="11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rcRect t="500" b="1709"/>
          <a:stretch>
            <a:fillRect/>
          </a:stretch>
        </p:blipFill>
        <p:spPr bwMode="auto">
          <a:xfrm>
            <a:off x="4027760" y="5658293"/>
            <a:ext cx="2244095" cy="2194439"/>
          </a:xfrm>
          <a:prstGeom prst="rect">
            <a:avLst/>
          </a:prstGeom>
          <a:noFill/>
          <a:ln>
            <a:noFill/>
          </a:ln>
        </p:spPr>
      </p:pic>
      <p:sp>
        <p:nvSpPr>
          <p:cNvPr id="15" name="文本框 14"/>
          <p:cNvSpPr txBox="1"/>
          <p:nvPr/>
        </p:nvSpPr>
        <p:spPr>
          <a:xfrm>
            <a:off x="4540232" y="8005556"/>
            <a:ext cx="1447607" cy="246221"/>
          </a:xfrm>
          <a:prstGeom prst="rect">
            <a:avLst/>
          </a:prstGeom>
          <a:noFill/>
        </p:spPr>
        <p:txBody>
          <a:bodyPr wrap="square">
            <a:spAutoFit/>
          </a:bodyPr>
          <a:lstStyle/>
          <a:p>
            <a:pPr algn="ctr"/>
            <a:r>
              <a:rPr lang="zh-CN" altLang="en-US" sz="1000" dirty="0">
                <a:latin typeface="微软雅黑" panose="020B0503020204020204" pitchFamily="34" charset="-122"/>
                <a:ea typeface="微软雅黑" panose="020B0503020204020204" pitchFamily="34" charset="-122"/>
              </a:rPr>
              <a:t>联用系统成像分辨率</a:t>
            </a:r>
            <a:endParaRPr lang="zh-CN" altLang="en-US" sz="1000" dirty="0"/>
          </a:p>
        </p:txBody>
      </p:sp>
      <p:sp>
        <p:nvSpPr>
          <p:cNvPr id="3" name="TextBox 2"/>
          <p:cNvSpPr txBox="1"/>
          <p:nvPr/>
        </p:nvSpPr>
        <p:spPr>
          <a:xfrm>
            <a:off x="1128517" y="5296023"/>
            <a:ext cx="1539204" cy="369332"/>
          </a:xfrm>
          <a:prstGeom prst="rect">
            <a:avLst/>
          </a:prstGeom>
          <a:noFill/>
        </p:spPr>
        <p:txBody>
          <a:bodyPr wrap="none" rtlCol="0">
            <a:spAutoFit/>
          </a:bodyPr>
          <a:lstStyle/>
          <a:p>
            <a:r>
              <a:rPr lang="en-US" altLang="zh-CN" dirty="0" err="1"/>
              <a:t>Nanosurf</a:t>
            </a:r>
            <a:r>
              <a:rPr lang="en-US" altLang="zh-CN" dirty="0"/>
              <a:t> AFM</a:t>
            </a:r>
            <a:endParaRPr lang="zh-CN" altLang="en-US" dirty="0"/>
          </a:p>
        </p:txBody>
      </p:sp>
      <p:sp>
        <p:nvSpPr>
          <p:cNvPr id="18" name="文本框 17"/>
          <p:cNvSpPr txBox="1"/>
          <p:nvPr/>
        </p:nvSpPr>
        <p:spPr>
          <a:xfrm>
            <a:off x="345278" y="800176"/>
            <a:ext cx="4508545" cy="400110"/>
          </a:xfrm>
          <a:prstGeom prst="rect">
            <a:avLst/>
          </a:prstGeom>
          <a:noFill/>
        </p:spPr>
        <p:txBody>
          <a:bodyPr wrap="square" rtlCol="0">
            <a:spAutoFit/>
          </a:bodyPr>
          <a:lstStyle/>
          <a:p>
            <a:r>
              <a:rPr lang="zh-CN" altLang="en-US" sz="2000" dirty="0">
                <a:solidFill>
                  <a:schemeClr val="tx1"/>
                </a:solidFill>
                <a:latin typeface="微软雅黑" panose="020B0503020204020204" pitchFamily="34" charset="-122"/>
                <a:ea typeface="微软雅黑" panose="020B0503020204020204" pitchFamily="34" charset="-122"/>
              </a:rPr>
              <a:t>形貌</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超分辨联用成像显微镜</a:t>
            </a:r>
            <a:endParaRPr lang="zh-CN" altLang="en-US" sz="2000" dirty="0">
              <a:latin typeface="微软雅黑" panose="020B0503020204020204" pitchFamily="34" charset="-122"/>
              <a:ea typeface="微软雅黑" panose="020B0503020204020204" pitchFamily="34" charset="-122"/>
            </a:endParaRPr>
          </a:p>
        </p:txBody>
      </p:sp>
      <p:sp>
        <p:nvSpPr>
          <p:cNvPr id="19"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08</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表格 4"/>
          <p:cNvGraphicFramePr>
            <a:graphicFrameLocks noGrp="1"/>
          </p:cNvGraphicFramePr>
          <p:nvPr/>
        </p:nvGraphicFramePr>
        <p:xfrm>
          <a:off x="1330325" y="3502723"/>
          <a:ext cx="4876800" cy="1642578"/>
        </p:xfrm>
        <a:graphic>
          <a:graphicData uri="http://schemas.openxmlformats.org/drawingml/2006/table">
            <a:tbl>
              <a:tblPr firstRow="1" bandRow="1">
                <a:tableStyleId>{5FD0F851-EC5A-4D38-B0AD-8093EC10F338}</a:tableStyleId>
              </a:tblPr>
              <a:tblGrid>
                <a:gridCol w="4876800"/>
              </a:tblGrid>
              <a:tr h="365922">
                <a:tc>
                  <a:txBody>
                    <a:bodyPr/>
                    <a:lstStyle/>
                    <a:p>
                      <a:pPr algn="l"/>
                      <a:r>
                        <a:rPr lang="zh-CN" altLang="en-US" sz="1000" b="0" dirty="0">
                          <a:latin typeface="微软雅黑" panose="020B0503020204020204" pitchFamily="34" charset="-122"/>
                          <a:ea typeface="微软雅黑" panose="020B0503020204020204" pitchFamily="34" charset="-122"/>
                        </a:rPr>
                        <a:t>检测分子或纳米颗粒的相对和绝对浓度：</a:t>
                      </a:r>
                      <a:r>
                        <a:rPr lang="en-US" altLang="zh-CN" sz="1000" b="0" dirty="0">
                          <a:latin typeface="微软雅黑" panose="020B0503020204020204" pitchFamily="34" charset="-122"/>
                          <a:ea typeface="微软雅黑" panose="020B0503020204020204" pitchFamily="34" charset="-122"/>
                        </a:rPr>
                        <a:t>10pM-100nM</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19164">
                <a:tc>
                  <a:txBody>
                    <a:bodyPr/>
                    <a:lstStyle/>
                    <a:p>
                      <a:pPr algn="l"/>
                      <a:r>
                        <a:rPr lang="zh-CN" altLang="en-US" sz="1000" dirty="0">
                          <a:latin typeface="微软雅黑" panose="020B0503020204020204" pitchFamily="34" charset="-122"/>
                          <a:ea typeface="微软雅黑" panose="020B0503020204020204" pitchFamily="34" charset="-122"/>
                        </a:rPr>
                        <a:t>检测分子或纳米颗粒的流体动力学半径：＜</a:t>
                      </a:r>
                      <a:r>
                        <a:rPr lang="en-US" altLang="zh-CN" sz="1000" dirty="0">
                          <a:latin typeface="微软雅黑" panose="020B0503020204020204" pitchFamily="34" charset="-122"/>
                          <a:ea typeface="微软雅黑" panose="020B0503020204020204" pitchFamily="34" charset="-122"/>
                        </a:rPr>
                        <a:t>100nm</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19164">
                <a:tc>
                  <a:txBody>
                    <a:bodyPr/>
                    <a:lstStyle/>
                    <a:p>
                      <a:pPr algn="l"/>
                      <a:r>
                        <a:rPr lang="zh-CN" altLang="en-US" sz="1000" dirty="0">
                          <a:latin typeface="微软雅黑" panose="020B0503020204020204" pitchFamily="34" charset="-122"/>
                          <a:ea typeface="微软雅黑" panose="020B0503020204020204" pitchFamily="34" charset="-122"/>
                        </a:rPr>
                        <a:t>检测分子</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分子相互作用解离常数（</a:t>
                      </a:r>
                      <a:r>
                        <a:rPr lang="en-US" altLang="zh-CN" sz="1000" dirty="0">
                          <a:latin typeface="微软雅黑" panose="020B0503020204020204" pitchFamily="34" charset="-122"/>
                          <a:ea typeface="微软雅黑" panose="020B0503020204020204" pitchFamily="34" charset="-122"/>
                        </a:rPr>
                        <a:t>K</a:t>
                      </a:r>
                      <a:r>
                        <a:rPr lang="en-US" altLang="zh-CN" sz="1000" baseline="-25000" dirty="0">
                          <a:latin typeface="微软雅黑" panose="020B0503020204020204" pitchFamily="34" charset="-122"/>
                          <a:ea typeface="微软雅黑" panose="020B0503020204020204" pitchFamily="34" charset="-122"/>
                        </a:rPr>
                        <a:t>D</a:t>
                      </a:r>
                      <a:r>
                        <a:rPr lang="zh-CN" altLang="en-US" sz="1000" dirty="0">
                          <a:latin typeface="微软雅黑" panose="020B0503020204020204" pitchFamily="34" charset="-122"/>
                          <a:ea typeface="微软雅黑" panose="020B0503020204020204" pitchFamily="34" charset="-122"/>
                        </a:rPr>
                        <a:t>）：</a:t>
                      </a:r>
                      <a:r>
                        <a:rPr lang="en-US" altLang="zh-CN" sz="1000" dirty="0" err="1">
                          <a:latin typeface="微软雅黑" panose="020B0503020204020204" pitchFamily="34" charset="-122"/>
                          <a:ea typeface="微软雅黑" panose="020B0503020204020204" pitchFamily="34" charset="-122"/>
                        </a:rPr>
                        <a:t>pM</a:t>
                      </a:r>
                      <a:r>
                        <a:rPr lang="en-US" altLang="zh-CN" sz="1000" dirty="0">
                          <a:latin typeface="微软雅黑" panose="020B0503020204020204" pitchFamily="34" charset="-122"/>
                          <a:ea typeface="微软雅黑" panose="020B0503020204020204" pitchFamily="34" charset="-122"/>
                        </a:rPr>
                        <a:t>-</a:t>
                      </a:r>
                      <a:r>
                        <a:rPr lang="en-US" altLang="zh-CN" sz="1000" dirty="0">
                          <a:latin typeface="Symbol" panose="05050102010706020507" pitchFamily="18" charset="2"/>
                          <a:ea typeface="微软雅黑" panose="020B0503020204020204" pitchFamily="34" charset="-122"/>
                        </a:rPr>
                        <a:t>m</a:t>
                      </a:r>
                      <a:r>
                        <a:rPr lang="en-US" altLang="zh-CN" sz="1000" dirty="0">
                          <a:latin typeface="微软雅黑" panose="020B0503020204020204" pitchFamily="34" charset="-122"/>
                          <a:ea typeface="微软雅黑" panose="020B0503020204020204" pitchFamily="34" charset="-122"/>
                        </a:rPr>
                        <a:t>M</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19164">
                <a:tc>
                  <a:txBody>
                    <a:bodyPr/>
                    <a:lstStyle/>
                    <a:p>
                      <a:pPr algn="l"/>
                      <a:r>
                        <a:rPr lang="zh-CN" altLang="en-US" sz="1000" dirty="0">
                          <a:latin typeface="微软雅黑" panose="020B0503020204020204" pitchFamily="34" charset="-122"/>
                          <a:ea typeface="微软雅黑" panose="020B0503020204020204" pitchFamily="34" charset="-122"/>
                        </a:rPr>
                        <a:t>在溶液样品或活细胞中以</a:t>
                      </a:r>
                      <a:r>
                        <a:rPr lang="en-US" altLang="zh-CN" sz="1000" dirty="0">
                          <a:latin typeface="微软雅黑" panose="020B0503020204020204" pitchFamily="34" charset="-122"/>
                          <a:ea typeface="微软雅黑" panose="020B0503020204020204" pitchFamily="34" charset="-122"/>
                        </a:rPr>
                        <a:t>ns</a:t>
                      </a:r>
                      <a:r>
                        <a:rPr lang="zh-CN" altLang="en-US" sz="1000" dirty="0">
                          <a:latin typeface="微软雅黑" panose="020B0503020204020204" pitchFamily="34" charset="-122"/>
                          <a:ea typeface="微软雅黑" panose="020B0503020204020204" pitchFamily="34" charset="-122"/>
                        </a:rPr>
                        <a:t>时间分辨率实现单分子短促荧光信号分析</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19164">
                <a:tc>
                  <a:txBody>
                    <a:bodyPr/>
                    <a:lstStyle/>
                    <a:p>
                      <a:pPr algn="l"/>
                      <a:r>
                        <a:rPr lang="zh-CN" altLang="en-US" sz="1000" dirty="0">
                          <a:latin typeface="微软雅黑" panose="020B0503020204020204" pitchFamily="34" charset="-122"/>
                          <a:ea typeface="微软雅黑" panose="020B0503020204020204" pitchFamily="34" charset="-122"/>
                        </a:rPr>
                        <a:t>多功能，一次检测可同时获取分子浓度、大小和相互作用的定量信息  </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bl>
          </a:graphicData>
        </a:graphic>
      </p:graphicFrame>
      <p:sp>
        <p:nvSpPr>
          <p:cNvPr id="5" name="文本框 4"/>
          <p:cNvSpPr txBox="1"/>
          <p:nvPr/>
        </p:nvSpPr>
        <p:spPr>
          <a:xfrm>
            <a:off x="1193800" y="1871010"/>
            <a:ext cx="5149850" cy="1245235"/>
          </a:xfrm>
          <a:prstGeom prst="rect">
            <a:avLst/>
          </a:prstGeom>
          <a:noFill/>
        </p:spPr>
        <p:txBody>
          <a:bodyPr wrap="square">
            <a:spAutoFit/>
          </a:bodyPr>
          <a:lstStyle/>
          <a:p>
            <a:pPr algn="just">
              <a:lnSpc>
                <a:spcPct val="150000"/>
              </a:lnSpc>
            </a:pPr>
            <a:r>
              <a:rPr lang="en-US" altLang="zh-CN" sz="1000" dirty="0">
                <a:latin typeface="微软雅黑" panose="020B0503020204020204" pitchFamily="34" charset="-122"/>
                <a:ea typeface="微软雅黑" panose="020B0503020204020204" pitchFamily="34" charset="-122"/>
              </a:rPr>
              <a:t>       </a:t>
            </a:r>
            <a:r>
              <a:rPr lang="zh-CN" altLang="zh-CN" sz="1000" dirty="0">
                <a:latin typeface="微软雅黑" panose="020B0503020204020204" pitchFamily="34" charset="-122"/>
                <a:ea typeface="微软雅黑" panose="020B0503020204020204" pitchFamily="34" charset="-122"/>
              </a:rPr>
              <a:t>荧光相关光谱（</a:t>
            </a:r>
            <a:r>
              <a:rPr lang="en-US" altLang="zh-CN" sz="1000" dirty="0">
                <a:latin typeface="微软雅黑" panose="020B0503020204020204" pitchFamily="34" charset="-122"/>
                <a:ea typeface="微软雅黑" panose="020B0503020204020204" pitchFamily="34" charset="-122"/>
              </a:rPr>
              <a:t>Fluorescence Correlation Spectroscopy</a:t>
            </a:r>
            <a:r>
              <a:rPr lang="zh-CN" altLang="zh-CN"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FCS</a:t>
            </a:r>
            <a:r>
              <a:rPr lang="zh-CN" altLang="zh-CN" sz="1000" dirty="0">
                <a:latin typeface="微软雅黑" panose="020B0503020204020204" pitchFamily="34" charset="-122"/>
                <a:ea typeface="微软雅黑" panose="020B0503020204020204" pitchFamily="34" charset="-122"/>
              </a:rPr>
              <a:t>）是一种对荧光信号随时间波动的规律进行自相关或交相关分析从而得到受测分子特性的一种技术</a:t>
            </a:r>
            <a:r>
              <a:rPr lang="zh-CN" altLang="en-US" sz="1000" dirty="0">
                <a:latin typeface="微软雅黑" panose="020B0503020204020204" pitchFamily="34" charset="-122"/>
                <a:ea typeface="微软雅黑" panose="020B0503020204020204" pitchFamily="34" charset="-122"/>
              </a:rPr>
              <a:t>，可以完成</a:t>
            </a:r>
            <a:r>
              <a:rPr lang="zh-CN" altLang="en-US" sz="1000" b="1" dirty="0">
                <a:latin typeface="微软雅黑" panose="020B0503020204020204" pitchFamily="34" charset="-122"/>
                <a:ea typeface="微软雅黑" panose="020B0503020204020204" pitchFamily="34" charset="-122"/>
              </a:rPr>
              <a:t>活细胞内分子间相互作用检测</a:t>
            </a:r>
            <a:r>
              <a:rPr lang="zh-CN" altLang="zh-CN"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FCS</a:t>
            </a:r>
            <a:r>
              <a:rPr lang="zh-CN" altLang="zh-CN" sz="1000" dirty="0">
                <a:latin typeface="微软雅黑" panose="020B0503020204020204" pitchFamily="34" charset="-122"/>
                <a:ea typeface="微软雅黑" panose="020B0503020204020204" pitchFamily="34" charset="-122"/>
              </a:rPr>
              <a:t>技术的最高检测灵敏度是单分子，可在微量（</a:t>
            </a:r>
            <a:r>
              <a:rPr lang="en-US" altLang="zh-CN" sz="1000" dirty="0">
                <a:latin typeface="微软雅黑" panose="020B0503020204020204" pitchFamily="34" charset="-122"/>
                <a:ea typeface="微软雅黑" panose="020B0503020204020204" pitchFamily="34" charset="-122"/>
              </a:rPr>
              <a:t>≥5</a:t>
            </a:r>
            <a:r>
              <a:rPr lang="zh-CN" altLang="zh-CN" sz="1000" dirty="0">
                <a:latin typeface="微软雅黑" panose="020B0503020204020204" pitchFamily="34" charset="-122"/>
                <a:ea typeface="微软雅黑" panose="020B0503020204020204" pitchFamily="34" charset="-122"/>
              </a:rPr>
              <a:t>μ</a:t>
            </a:r>
            <a:r>
              <a:rPr lang="en-US" altLang="zh-CN" sz="1000" dirty="0">
                <a:latin typeface="微软雅黑" panose="020B0503020204020204" pitchFamily="34" charset="-122"/>
                <a:ea typeface="微软雅黑" panose="020B0503020204020204" pitchFamily="34" charset="-122"/>
              </a:rPr>
              <a:t>L</a:t>
            </a:r>
            <a:r>
              <a:rPr lang="zh-CN" altLang="zh-CN" sz="1000" dirty="0">
                <a:latin typeface="微软雅黑" panose="020B0503020204020204" pitchFamily="34" charset="-122"/>
                <a:ea typeface="微软雅黑" panose="020B0503020204020204" pitchFamily="34" charset="-122"/>
              </a:rPr>
              <a:t>）溶液样品中或单个活细胞内定量分析分子（或纳米颗粒）的浓度、大小（水动力学半径）、相互作用亲和力（</a:t>
            </a:r>
            <a:r>
              <a:rPr lang="en-US" altLang="zh-CN" sz="1000" dirty="0">
                <a:latin typeface="微软雅黑" panose="020B0503020204020204" pitchFamily="34" charset="-122"/>
                <a:ea typeface="微软雅黑" panose="020B0503020204020204" pitchFamily="34" charset="-122"/>
              </a:rPr>
              <a:t>KD</a:t>
            </a:r>
            <a:r>
              <a:rPr lang="zh-CN" altLang="zh-CN" sz="1000" dirty="0">
                <a:latin typeface="微软雅黑" panose="020B0503020204020204" pitchFamily="34" charset="-122"/>
                <a:ea typeface="微软雅黑" panose="020B0503020204020204" pitchFamily="34" charset="-122"/>
              </a:rPr>
              <a:t>值）、生物大分子构象及构象转变动力学常数等特性。</a:t>
            </a:r>
            <a:endParaRPr lang="en-US" altLang="zh-CN" sz="1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80042" y="5672187"/>
            <a:ext cx="5383022" cy="2920484"/>
          </a:xfrm>
          <a:prstGeom prst="rect">
            <a:avLst/>
          </a:prstGeom>
        </p:spPr>
      </p:pic>
      <p:sp>
        <p:nvSpPr>
          <p:cNvPr id="8" name="文本框 8"/>
          <p:cNvSpPr txBox="1"/>
          <p:nvPr/>
        </p:nvSpPr>
        <p:spPr>
          <a:xfrm>
            <a:off x="328367" y="1212390"/>
            <a:ext cx="4274289"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广东中科奥辉科技有限公司联合展品</a:t>
            </a:r>
            <a:endParaRPr lang="zh-CN" altLang="en-US" dirty="0">
              <a:latin typeface="微软雅黑" panose="020B0503020204020204" pitchFamily="34" charset="-122"/>
              <a:ea typeface="微软雅黑" panose="020B0503020204020204" pitchFamily="34" charset="-122"/>
            </a:endParaRPr>
          </a:p>
        </p:txBody>
      </p:sp>
      <p:sp>
        <p:nvSpPr>
          <p:cNvPr id="2" name="TextBox 1"/>
          <p:cNvSpPr txBox="1"/>
          <p:nvPr/>
        </p:nvSpPr>
        <p:spPr>
          <a:xfrm>
            <a:off x="2765892" y="6095041"/>
            <a:ext cx="15760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成像式</a:t>
            </a:r>
            <a:r>
              <a:rPr lang="en-US" altLang="zh-CN" sz="1600" dirty="0">
                <a:latin typeface="微软雅黑" panose="020B0503020204020204" pitchFamily="34" charset="-122"/>
                <a:ea typeface="微软雅黑" panose="020B0503020204020204" pitchFamily="34" charset="-122"/>
              </a:rPr>
              <a:t>FCS</a:t>
            </a:r>
            <a:r>
              <a:rPr lang="zh-CN" altLang="en-US" sz="1600" dirty="0">
                <a:latin typeface="微软雅黑" panose="020B0503020204020204" pitchFamily="34" charset="-122"/>
                <a:ea typeface="微软雅黑" panose="020B0503020204020204" pitchFamily="34" charset="-122"/>
              </a:rPr>
              <a:t>仪器</a:t>
            </a:r>
            <a:endParaRPr lang="zh-CN" altLang="en-US" sz="1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328367" y="812280"/>
            <a:ext cx="450854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方案：单分子荧光</a:t>
            </a:r>
            <a:r>
              <a:rPr lang="en-US" altLang="zh-CN" sz="2000" dirty="0">
                <a:solidFill>
                  <a:schemeClr val="tx1"/>
                </a:solidFill>
                <a:latin typeface="微软雅黑" panose="020B0503020204020204" pitchFamily="34" charset="-122"/>
                <a:ea typeface="微软雅黑" panose="020B0503020204020204" pitchFamily="34" charset="-122"/>
              </a:rPr>
              <a:t>FCS</a:t>
            </a:r>
            <a:r>
              <a:rPr lang="zh-CN" altLang="en-US" sz="2000" dirty="0">
                <a:solidFill>
                  <a:schemeClr val="tx1"/>
                </a:solidFill>
                <a:latin typeface="微软雅黑" panose="020B0503020204020204" pitchFamily="34" charset="-122"/>
                <a:ea typeface="微软雅黑" panose="020B0503020204020204" pitchFamily="34" charset="-122"/>
              </a:rPr>
              <a:t>单元</a:t>
            </a:r>
            <a:endParaRPr lang="zh-CN" altLang="en-US" sz="2000" dirty="0">
              <a:latin typeface="微软雅黑" panose="020B0503020204020204" pitchFamily="34" charset="-122"/>
              <a:ea typeface="微软雅黑" panose="020B0503020204020204" pitchFamily="34" charset="-122"/>
            </a:endParaRPr>
          </a:p>
        </p:txBody>
      </p:sp>
      <p:sp>
        <p:nvSpPr>
          <p:cNvPr id="14"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09</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1202365" y="1664359"/>
            <a:ext cx="5154944" cy="1014730"/>
          </a:xfrm>
          <a:prstGeom prst="rect">
            <a:avLst/>
          </a:prstGeom>
          <a:noFill/>
        </p:spPr>
        <p:txBody>
          <a:bodyPr wrap="square" rtlCol="0">
            <a:spAutoFit/>
          </a:bodyPr>
          <a:lstStyle/>
          <a:p>
            <a:pPr algn="just">
              <a:lnSpc>
                <a:spcPct val="150000"/>
              </a:lnSpc>
            </a:pP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无标记成像技术不受荧光标记的限制，是研究活细胞动态过程以及生理活动的最佳手段，也是未来发展趋势。傅里叶叠层显微成像技术（</a:t>
            </a:r>
            <a:r>
              <a:rPr lang="en-US" altLang="zh-CN" sz="1000" dirty="0">
                <a:latin typeface="微软雅黑" panose="020B0503020204020204" pitchFamily="34" charset="-122"/>
                <a:ea typeface="微软雅黑" panose="020B0503020204020204" pitchFamily="34" charset="-122"/>
              </a:rPr>
              <a:t>FPM</a:t>
            </a:r>
            <a:r>
              <a:rPr lang="zh-CN" altLang="en-US" sz="1000" dirty="0">
                <a:latin typeface="微软雅黑" panose="020B0503020204020204" pitchFamily="34" charset="-122"/>
                <a:ea typeface="微软雅黑" panose="020B0503020204020204" pitchFamily="34" charset="-122"/>
              </a:rPr>
              <a:t>）通过结合结构光照明技术和相干孔径合成技术，利用</a:t>
            </a:r>
            <a:r>
              <a:rPr lang="en-US" altLang="zh-CN" sz="1000" dirty="0">
                <a:latin typeface="微软雅黑" panose="020B0503020204020204" pitchFamily="34" charset="-122"/>
                <a:ea typeface="微软雅黑" panose="020B0503020204020204" pitchFamily="34" charset="-122"/>
              </a:rPr>
              <a:t>LED</a:t>
            </a:r>
            <a:r>
              <a:rPr lang="zh-CN" altLang="en-US" sz="1000" dirty="0">
                <a:latin typeface="微软雅黑" panose="020B0503020204020204" pitchFamily="34" charset="-122"/>
                <a:ea typeface="微软雅黑" panose="020B0503020204020204" pitchFamily="34" charset="-122"/>
              </a:rPr>
              <a:t>阵列替代传统聚光镜多角度照明进行叠层衍射成像相位恢复，最终实现高分辨率的无标记成像。</a:t>
            </a:r>
            <a:endParaRPr lang="zh-CN" altLang="en-US" sz="1000" dirty="0">
              <a:latin typeface="微软雅黑" panose="020B0503020204020204" pitchFamily="34" charset="-122"/>
              <a:ea typeface="微软雅黑" panose="020B0503020204020204" pitchFamily="34" charset="-122"/>
            </a:endParaRPr>
          </a:p>
        </p:txBody>
      </p:sp>
      <p:graphicFrame>
        <p:nvGraphicFramePr>
          <p:cNvPr id="5" name="表格 6"/>
          <p:cNvGraphicFramePr>
            <a:graphicFrameLocks noGrp="1"/>
          </p:cNvGraphicFramePr>
          <p:nvPr/>
        </p:nvGraphicFramePr>
        <p:xfrm>
          <a:off x="1825101" y="2830177"/>
          <a:ext cx="3784209" cy="2165356"/>
        </p:xfrm>
        <a:graphic>
          <a:graphicData uri="http://schemas.openxmlformats.org/drawingml/2006/table">
            <a:tbl>
              <a:tblPr firstRow="1" bandRow="1">
                <a:tableStyleId>{5FD0F851-EC5A-4D38-B0AD-8093EC10F338}</a:tableStyleId>
              </a:tblPr>
              <a:tblGrid>
                <a:gridCol w="1049920"/>
                <a:gridCol w="2734289"/>
              </a:tblGrid>
              <a:tr h="197449">
                <a:tc>
                  <a:txBody>
                    <a:bodyPr/>
                    <a:lstStyle/>
                    <a:p>
                      <a:pPr algn="ctr"/>
                      <a:r>
                        <a:rPr lang="zh-CN" altLang="en-US" sz="1100" b="0" dirty="0">
                          <a:latin typeface="微软雅黑" panose="020B0503020204020204" pitchFamily="34" charset="-122"/>
                          <a:ea typeface="微软雅黑" panose="020B0503020204020204" pitchFamily="34" charset="-122"/>
                        </a:rPr>
                        <a:t>波长范围</a:t>
                      </a:r>
                      <a:endParaRPr lang="zh-CN" altLang="en-US" sz="11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b="0" dirty="0">
                          <a:latin typeface="微软雅黑" panose="020B0503020204020204" pitchFamily="34" charset="-122"/>
                          <a:ea typeface="微软雅黑" panose="020B0503020204020204" pitchFamily="34" charset="-122"/>
                        </a:rPr>
                        <a:t>465nm±10nm</a:t>
                      </a:r>
                      <a:endParaRPr lang="zh-CN" altLang="en-US" sz="11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7449">
                <a:tc>
                  <a:txBody>
                    <a:bodyPr/>
                    <a:lstStyle/>
                    <a:p>
                      <a:pPr algn="ctr"/>
                      <a:r>
                        <a:rPr lang="zh-CN" altLang="en-US" sz="1100" b="0" dirty="0">
                          <a:latin typeface="微软雅黑" panose="020B0503020204020204" pitchFamily="34" charset="-122"/>
                          <a:ea typeface="微软雅黑" panose="020B0503020204020204" pitchFamily="34" charset="-122"/>
                        </a:rPr>
                        <a:t>视场范围</a:t>
                      </a:r>
                      <a:endParaRPr lang="zh-CN" altLang="en-US" sz="11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b="0" dirty="0">
                          <a:latin typeface="微软雅黑" panose="020B0503020204020204" pitchFamily="34" charset="-122"/>
                          <a:ea typeface="微软雅黑" panose="020B0503020204020204" pitchFamily="34" charset="-122"/>
                        </a:rPr>
                        <a:t>200</a:t>
                      </a:r>
                      <a:r>
                        <a:rPr lang="en-US" altLang="zh-CN" sz="1100" b="0" dirty="0">
                          <a:latin typeface="Symbol" panose="05050102010706020507" pitchFamily="18" charset="2"/>
                          <a:ea typeface="微软雅黑" panose="020B0503020204020204" pitchFamily="34" charset="-122"/>
                        </a:rPr>
                        <a:t>m</a:t>
                      </a:r>
                      <a:r>
                        <a:rPr lang="en-US" altLang="zh-CN" sz="1100" b="0" dirty="0">
                          <a:latin typeface="微软雅黑" panose="020B0503020204020204" pitchFamily="34" charset="-122"/>
                          <a:ea typeface="微软雅黑" panose="020B0503020204020204" pitchFamily="34" charset="-122"/>
                        </a:rPr>
                        <a:t>m@Apo 100x/1.49 NA</a:t>
                      </a:r>
                      <a:endParaRPr lang="zh-CN" altLang="en-US" sz="11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72373">
                <a:tc>
                  <a:txBody>
                    <a:bodyPr/>
                    <a:lstStyle/>
                    <a:p>
                      <a:pPr algn="ctr"/>
                      <a:r>
                        <a:rPr lang="zh-CN" altLang="en-US" sz="1100" dirty="0">
                          <a:latin typeface="微软雅黑" panose="020B0503020204020204" pitchFamily="34" charset="-122"/>
                          <a:ea typeface="微软雅黑" panose="020B0503020204020204" pitchFamily="34" charset="-122"/>
                        </a:rPr>
                        <a:t>峰值功率</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dirty="0">
                          <a:latin typeface="微软雅黑" panose="020B0503020204020204" pitchFamily="34" charset="-122"/>
                          <a:ea typeface="微软雅黑" panose="020B0503020204020204" pitchFamily="34" charset="-122"/>
                        </a:rPr>
                        <a:t>≥400mW</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72373">
                <a:tc>
                  <a:txBody>
                    <a:bodyPr/>
                    <a:lstStyle/>
                    <a:p>
                      <a:pPr algn="ctr"/>
                      <a:r>
                        <a:rPr lang="zh-CN" altLang="en-US" sz="1100" dirty="0">
                          <a:latin typeface="微软雅黑" panose="020B0503020204020204" pitchFamily="34" charset="-122"/>
                          <a:ea typeface="微软雅黑" panose="020B0503020204020204" pitchFamily="34" charset="-122"/>
                        </a:rPr>
                        <a:t>控制方式</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zh-CN" altLang="en-US" sz="1100" dirty="0">
                          <a:latin typeface="微软雅黑" panose="020B0503020204020204" pitchFamily="34" charset="-122"/>
                          <a:ea typeface="微软雅黑" panose="020B0503020204020204" pitchFamily="34" charset="-122"/>
                        </a:rPr>
                        <a:t>恒流模式</a:t>
                      </a:r>
                      <a:endParaRPr lang="zh-CN" altLang="en-US"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7449">
                <a:tc>
                  <a:txBody>
                    <a:bodyPr/>
                    <a:lstStyle/>
                    <a:p>
                      <a:pPr algn="ctr"/>
                      <a:r>
                        <a:rPr lang="zh-CN" altLang="en-US" sz="1100" dirty="0">
                          <a:latin typeface="微软雅黑" panose="020B0503020204020204" pitchFamily="34" charset="-122"/>
                          <a:ea typeface="微软雅黑" panose="020B0503020204020204" pitchFamily="34" charset="-122"/>
                        </a:rPr>
                        <a:t>照明数值孔径</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dirty="0">
                          <a:latin typeface="微软雅黑" panose="020B0503020204020204" pitchFamily="34" charset="-122"/>
                          <a:ea typeface="微软雅黑" panose="020B0503020204020204" pitchFamily="34" charset="-122"/>
                        </a:rPr>
                        <a:t>0.9±0.1</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7449">
                <a:tc>
                  <a:txBody>
                    <a:bodyPr/>
                    <a:lstStyle/>
                    <a:p>
                      <a:pPr algn="ctr"/>
                      <a:r>
                        <a:rPr lang="en-US" altLang="zh-CN" sz="1100" dirty="0">
                          <a:latin typeface="微软雅黑" panose="020B0503020204020204" pitchFamily="34" charset="-122"/>
                          <a:ea typeface="微软雅黑" panose="020B0503020204020204" pitchFamily="34" charset="-122"/>
                        </a:rPr>
                        <a:t>XY</a:t>
                      </a:r>
                      <a:r>
                        <a:rPr lang="zh-CN" altLang="en-US" sz="1100" dirty="0">
                          <a:latin typeface="微软雅黑" panose="020B0503020204020204" pitchFamily="34" charset="-122"/>
                          <a:ea typeface="微软雅黑" panose="020B0503020204020204" pitchFamily="34" charset="-122"/>
                        </a:rPr>
                        <a:t>轴分辨率</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dirty="0">
                          <a:latin typeface="微软雅黑" panose="020B0503020204020204" pitchFamily="34" charset="-122"/>
                          <a:ea typeface="微软雅黑" panose="020B0503020204020204" pitchFamily="34" charset="-122"/>
                        </a:rPr>
                        <a:t>110nm±20nm @Apo 100x/1.49 NA</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97449">
                <a:tc>
                  <a:txBody>
                    <a:bodyPr/>
                    <a:lstStyle/>
                    <a:p>
                      <a:pPr algn="ctr"/>
                      <a:r>
                        <a:rPr lang="zh-CN" altLang="en-US" sz="1100" dirty="0">
                          <a:latin typeface="微软雅黑" panose="020B0503020204020204" pitchFamily="34" charset="-122"/>
                          <a:ea typeface="微软雅黑" panose="020B0503020204020204" pitchFamily="34" charset="-122"/>
                        </a:rPr>
                        <a:t>时间分辨率</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100" dirty="0">
                          <a:latin typeface="微软雅黑" panose="020B0503020204020204" pitchFamily="34" charset="-122"/>
                          <a:ea typeface="微软雅黑" panose="020B0503020204020204" pitchFamily="34" charset="-122"/>
                        </a:rPr>
                        <a:t>0.5-1s/frame</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25210">
                <a:tc>
                  <a:txBody>
                    <a:bodyPr/>
                    <a:lstStyle/>
                    <a:p>
                      <a:pPr algn="ctr"/>
                      <a:r>
                        <a:rPr lang="zh-CN" altLang="en-US" sz="1100" dirty="0">
                          <a:latin typeface="微软雅黑" panose="020B0503020204020204" pitchFamily="34" charset="-122"/>
                          <a:ea typeface="微软雅黑" panose="020B0503020204020204" pitchFamily="34" charset="-122"/>
                        </a:rPr>
                        <a:t>灯头尺寸</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zh-CN" altLang="en-US" sz="1100" dirty="0">
                          <a:latin typeface="微软雅黑" panose="020B0503020204020204" pitchFamily="34" charset="-122"/>
                          <a:ea typeface="微软雅黑" panose="020B0503020204020204" pitchFamily="34" charset="-122"/>
                        </a:rPr>
                        <a:t>深度： </a:t>
                      </a:r>
                      <a:r>
                        <a:rPr lang="en-US" altLang="zh-CN" sz="1100" dirty="0">
                          <a:latin typeface="微软雅黑" panose="020B0503020204020204" pitchFamily="34" charset="-122"/>
                          <a:ea typeface="微软雅黑" panose="020B0503020204020204" pitchFamily="34" charset="-122"/>
                        </a:rPr>
                        <a:t>82 mm    </a:t>
                      </a:r>
                      <a:r>
                        <a:rPr lang="zh-CN" altLang="en-US" sz="1100" dirty="0">
                          <a:latin typeface="微软雅黑" panose="020B0503020204020204" pitchFamily="34" charset="-122"/>
                          <a:ea typeface="微软雅黑" panose="020B0503020204020204" pitchFamily="34" charset="-122"/>
                        </a:rPr>
                        <a:t>外径： </a:t>
                      </a:r>
                      <a:r>
                        <a:rPr lang="en-US" altLang="zh-CN" sz="1100" dirty="0">
                          <a:latin typeface="微软雅黑" panose="020B0503020204020204" pitchFamily="34" charset="-122"/>
                          <a:ea typeface="微软雅黑" panose="020B0503020204020204" pitchFamily="34" charset="-122"/>
                        </a:rPr>
                        <a:t>164 mm</a:t>
                      </a:r>
                      <a:endParaRPr lang="en-US" altLang="zh-CN" sz="11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bl>
          </a:graphicData>
        </a:graphic>
      </p:graphicFrame>
      <p:grpSp>
        <p:nvGrpSpPr>
          <p:cNvPr id="10" name="组合 9"/>
          <p:cNvGrpSpPr>
            <a:grpSpLocks noChangeAspect="1"/>
          </p:cNvGrpSpPr>
          <p:nvPr/>
        </p:nvGrpSpPr>
        <p:grpSpPr>
          <a:xfrm>
            <a:off x="1515460" y="5145688"/>
            <a:ext cx="4341446" cy="4643503"/>
            <a:chOff x="1565506" y="4855235"/>
            <a:chExt cx="4428662" cy="4444009"/>
          </a:xfrm>
        </p:grpSpPr>
        <p:pic>
          <p:nvPicPr>
            <p:cNvPr id="8" name="图片 7"/>
            <p:cNvPicPr>
              <a:picLocks noChangeAspect="1"/>
            </p:cNvPicPr>
            <p:nvPr/>
          </p:nvPicPr>
          <p:blipFill rotWithShape="1">
            <a:blip r:embed="rId1">
              <a:extLst>
                <a:ext uri="{BEBA8EAE-BF5A-486C-A8C5-ECC9F3942E4B}">
                  <a14:imgProps xmlns:a14="http://schemas.microsoft.com/office/drawing/2010/main">
                    <a14:imgLayer r:embed="rId2">
                      <a14:imgEffect>
                        <a14:backgroundRemoval t="10000" b="90000" l="10000" r="90000">
                          <a14:backgroundMark x1="64219" y1="84668" x2="53047" y2="79395"/>
                          <a14:backgroundMark x1="53047" y1="79395" x2="49219" y2="75684"/>
                          <a14:backgroundMark x1="74531" y1="83398" x2="75938" y2="83398"/>
                          <a14:backgroundMark x1="63672" y1="48047" x2="63672" y2="48047"/>
                          <a14:backgroundMark x1="53359" y1="74121" x2="53359" y2="74121"/>
                        </a14:backgroundRemoval>
                      </a14:imgEffect>
                    </a14:imgLayer>
                  </a14:imgProps>
                </a:ext>
                <a:ext uri="{28A0092B-C50C-407E-A947-70E740481C1C}">
                  <a14:useLocalDpi xmlns:a14="http://schemas.microsoft.com/office/drawing/2010/main" val="0"/>
                </a:ext>
              </a:extLst>
            </a:blip>
            <a:srcRect l="33623" t="22828" r="16492" b="6500"/>
            <a:stretch>
              <a:fillRect/>
            </a:stretch>
          </p:blipFill>
          <p:spPr>
            <a:xfrm>
              <a:off x="1565506" y="4855235"/>
              <a:ext cx="4428662" cy="4444009"/>
            </a:xfrm>
            <a:prstGeom prst="rect">
              <a:avLst/>
            </a:prstGeom>
          </p:spPr>
        </p:pic>
        <p:grpSp>
          <p:nvGrpSpPr>
            <p:cNvPr id="4" name="组合 3"/>
            <p:cNvGrpSpPr/>
            <p:nvPr/>
          </p:nvGrpSpPr>
          <p:grpSpPr>
            <a:xfrm>
              <a:off x="1838528" y="5141888"/>
              <a:ext cx="2348504" cy="1458177"/>
              <a:chOff x="1476828" y="5774407"/>
              <a:chExt cx="2786069" cy="1953717"/>
            </a:xfrm>
          </p:grpSpPr>
          <p:pic>
            <p:nvPicPr>
              <p:cNvPr id="7" name="图片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890" b="82269" l="30057" r="83797"/>
                        </a14:imgEffect>
                      </a14:imgLayer>
                    </a14:imgProps>
                  </a:ext>
                  <a:ext uri="{28A0092B-C50C-407E-A947-70E740481C1C}">
                    <a14:useLocalDpi xmlns:a14="http://schemas.microsoft.com/office/drawing/2010/main" val="0"/>
                  </a:ext>
                </a:extLst>
              </a:blip>
              <a:srcRect l="23340" t="18843" r="9486" b="10683"/>
              <a:stretch>
                <a:fillRect/>
              </a:stretch>
            </p:blipFill>
            <p:spPr>
              <a:xfrm>
                <a:off x="1476828" y="5774407"/>
                <a:ext cx="1935113" cy="1624083"/>
              </a:xfrm>
              <a:prstGeom prst="rect">
                <a:avLst/>
              </a:prstGeom>
            </p:spPr>
          </p:pic>
          <p:cxnSp>
            <p:nvCxnSpPr>
              <p:cNvPr id="11" name="直接箭头连接符 10"/>
              <p:cNvCxnSpPr/>
              <p:nvPr/>
            </p:nvCxnSpPr>
            <p:spPr>
              <a:xfrm flipH="1" flipV="1">
                <a:off x="3088051" y="6813723"/>
                <a:ext cx="1174846" cy="914401"/>
              </a:xfrm>
              <a:prstGeom prst="straightConnector1">
                <a:avLst/>
              </a:prstGeom>
              <a:ln w="25400">
                <a:solidFill>
                  <a:srgbClr val="00FF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4" name="文本框 13"/>
          <p:cNvSpPr txBox="1"/>
          <p:nvPr/>
        </p:nvSpPr>
        <p:spPr>
          <a:xfrm>
            <a:off x="328367" y="812280"/>
            <a:ext cx="4508545" cy="400110"/>
          </a:xfrm>
          <a:prstGeom prst="rect">
            <a:avLst/>
          </a:prstGeom>
          <a:noFill/>
        </p:spPr>
        <p:txBody>
          <a:bodyPr wrap="square" rtlCol="0">
            <a:spAutoFit/>
          </a:bodyPr>
          <a:lstStyle/>
          <a:p>
            <a:r>
              <a:rPr lang="zh-CN" altLang="en-US" sz="2000" dirty="0">
                <a:solidFill>
                  <a:schemeClr val="tx1"/>
                </a:solidFill>
                <a:latin typeface="微软雅黑" panose="020B0503020204020204" pitchFamily="34" charset="-122"/>
                <a:ea typeface="微软雅黑" panose="020B0503020204020204" pitchFamily="34" charset="-122"/>
              </a:rPr>
              <a:t>方案：傅里叶叠层</a:t>
            </a:r>
            <a:r>
              <a:rPr lang="zh-CN" altLang="en-US" sz="2000" dirty="0">
                <a:latin typeface="微软雅黑" panose="020B0503020204020204" pitchFamily="34" charset="-122"/>
                <a:ea typeface="微软雅黑" panose="020B0503020204020204" pitchFamily="34" charset="-122"/>
              </a:rPr>
              <a:t>显微镜</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1430737" y="5330276"/>
            <a:ext cx="2055371"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FPM</a:t>
            </a:r>
            <a:r>
              <a:rPr lang="zh-CN" altLang="en-US" sz="1600" dirty="0">
                <a:latin typeface="微软雅黑" panose="020B0503020204020204" pitchFamily="34" charset="-122"/>
                <a:ea typeface="微软雅黑" panose="020B0503020204020204" pitchFamily="34" charset="-122"/>
              </a:rPr>
              <a:t>无标记成像单元</a:t>
            </a:r>
            <a:endParaRPr lang="zh-CN" altLang="en-US" sz="16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328367" y="1268112"/>
            <a:ext cx="450854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无标记超分辨显微镜</a:t>
            </a:r>
            <a:endParaRPr lang="zh-CN" altLang="en-US" dirty="0">
              <a:latin typeface="微软雅黑" panose="020B0503020204020204" pitchFamily="34" charset="-122"/>
              <a:ea typeface="微软雅黑" panose="020B0503020204020204" pitchFamily="34" charset="-122"/>
            </a:endParaRPr>
          </a:p>
        </p:txBody>
      </p:sp>
      <p:sp>
        <p:nvSpPr>
          <p:cNvPr id="18"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10</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1179768" y="1560864"/>
            <a:ext cx="5143500" cy="27367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236407" y="2966152"/>
            <a:ext cx="4774370" cy="1292662"/>
          </a:xfrm>
          <a:prstGeom prst="rect">
            <a:avLst/>
          </a:prstGeom>
          <a:noFill/>
        </p:spPr>
        <p:txBody>
          <a:bodyPr wrap="square">
            <a:spAutoFit/>
          </a:bodyPr>
          <a:lstStyle/>
          <a:p>
            <a:pPr algn="just">
              <a:lnSpc>
                <a:spcPct val="130000"/>
              </a:lnSpc>
            </a:pP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用途：本试剂盒提供超分辨荧光成像所需的全套成像缓冲体系</a:t>
            </a: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规格：包含可进行</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50</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次独立实验的用量，每次实验可检测</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个样品</a:t>
            </a: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）试剂成分和</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pH</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稳定，能保证长时间的成像效果，且对样品无损伤</a:t>
            </a: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0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）试剂盒内所有内容物均采用灭菌处理，无污染，且不产生背景荧光</a:t>
            </a: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）方便快捷，用户只需提供样品，加入本品即可进行超分辨荧光成像</a:t>
            </a: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30000"/>
              </a:lnSpc>
            </a:pP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）操作简单，即开即用，无需复杂配制过程，无需专业人员即可完成</a:t>
            </a:r>
            <a:r>
              <a:rPr lang="zh-CN" alt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1190625" y="4416424"/>
            <a:ext cx="5143500" cy="3022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60244" y="5989839"/>
            <a:ext cx="4995541" cy="1369349"/>
          </a:xfrm>
          <a:prstGeom prst="rect">
            <a:avLst/>
          </a:prstGeom>
          <a:noFill/>
        </p:spPr>
        <p:txBody>
          <a:bodyPr wrap="square">
            <a:spAutoFit/>
          </a:bodyPr>
          <a:lstStyle/>
          <a:p>
            <a:pPr algn="just">
              <a:lnSpc>
                <a:spcPct val="120000"/>
              </a:lnSpc>
            </a:pP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用途：可用于分离多组分混合物（</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100-5000 Da</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），分离多肽，分离范围为</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1000-5000 Da</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（球形蛋白），还可用于大分子蛋白质的脱盐和缓冲液替换。</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规格：</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20</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支</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盒，每支柱管总体积</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6 ml</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）采用极细的</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G-25</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交联葡聚糖装柱，粒径范围在</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25-75 </a:t>
            </a:r>
            <a:r>
              <a:rPr lang="en-US" altLang="zh-CN" sz="1000" kern="100" dirty="0" err="1">
                <a:effectLst/>
                <a:latin typeface="微软雅黑" panose="020B0503020204020204" pitchFamily="34" charset="-122"/>
                <a:ea typeface="微软雅黑" panose="020B0503020204020204" pitchFamily="34" charset="-122"/>
                <a:cs typeface="Times New Roman" panose="02020603050405020304" pitchFamily="18" charset="0"/>
              </a:rPr>
              <a:t>μm</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之间；</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）粒径均匀，可实现高分辨率、高柱效；</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）物理、化学性能稳定，</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pH</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稳定范围宽（</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2-13</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），工作温度范围大（</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4-40 </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20000"/>
              </a:lnSpc>
            </a:pP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）操作简单，使用方便，层析分离用时短。</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1160244" y="7596841"/>
            <a:ext cx="5191343" cy="16027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208087" y="7672088"/>
            <a:ext cx="4995541" cy="1458861"/>
          </a:xfrm>
          <a:prstGeom prst="rect">
            <a:avLst/>
          </a:prstGeom>
          <a:noFill/>
        </p:spPr>
        <p:txBody>
          <a:bodyPr wrap="square">
            <a:spAutoFit/>
          </a:bodyPr>
          <a:lstStyle/>
          <a:p>
            <a:pPr lvl="0" algn="just">
              <a:lnSpc>
                <a:spcPct val="120000"/>
              </a:lnSpc>
            </a:pP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分子荧光标记服务</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20000"/>
              </a:lnSpc>
            </a:pP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本公司拥有化学、生物学、材料学等多学科、专业过硬的博士、硕士高科技人才，在长期的科学实验和生产实践中积累了丰富的分子标记技术经验，可以为广大客户提供分子标记服务。目前主要提供有机荧光染料如</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Cy5</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Cy3</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Alexa Fluor 647/532/488</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TAMRA</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ATTO655/520/488</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为标记材料，可标记蛋白、抗体、多肽等生物分子。标记完成后，提供给客户标记服务报告，包含紫外</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可见吸收光谱、偶联效率等数据。可保证质量优秀，服务高效快捷，价格合理。</a:t>
            </a:r>
            <a:endPar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4" name="图片 13"/>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76232" y="4824087"/>
            <a:ext cx="1664999" cy="1084327"/>
          </a:xfrm>
          <a:prstGeom prst="rect">
            <a:avLst/>
          </a:prstGeom>
          <a:noFill/>
          <a:ln>
            <a:noFill/>
          </a:ln>
        </p:spPr>
      </p:pic>
      <p:pic>
        <p:nvPicPr>
          <p:cNvPr id="15" name="图片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75" y="4824086"/>
            <a:ext cx="1664999" cy="1084327"/>
          </a:xfrm>
          <a:prstGeom prst="rect">
            <a:avLst/>
          </a:prstGeom>
          <a:noFill/>
          <a:ln>
            <a:noFill/>
          </a:ln>
        </p:spPr>
      </p:pic>
      <p:sp>
        <p:nvSpPr>
          <p:cNvPr id="18" name="文本框 17"/>
          <p:cNvSpPr txBox="1"/>
          <p:nvPr/>
        </p:nvSpPr>
        <p:spPr>
          <a:xfrm>
            <a:off x="1222538" y="1716550"/>
            <a:ext cx="2509007" cy="328936"/>
          </a:xfrm>
          <a:prstGeom prst="rect">
            <a:avLst/>
          </a:prstGeom>
          <a:noFill/>
        </p:spPr>
        <p:txBody>
          <a:bodyPr wrap="square">
            <a:spAutoFit/>
          </a:bodyPr>
          <a:lstStyle/>
          <a:p>
            <a:pPr lvl="0" algn="just">
              <a:lnSpc>
                <a:spcPct val="120000"/>
              </a:lnSpc>
            </a:pP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超分辨成像缓冲体系试剂盒</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文本框 20"/>
          <p:cNvSpPr txBox="1"/>
          <p:nvPr/>
        </p:nvSpPr>
        <p:spPr>
          <a:xfrm>
            <a:off x="1182976" y="4451080"/>
            <a:ext cx="3781424" cy="328936"/>
          </a:xfrm>
          <a:prstGeom prst="rect">
            <a:avLst/>
          </a:prstGeom>
          <a:noFill/>
        </p:spPr>
        <p:txBody>
          <a:bodyPr wrap="square">
            <a:spAutoFit/>
          </a:bodyPr>
          <a:lstStyle/>
          <a:p>
            <a:pPr lvl="0" algn="just">
              <a:lnSpc>
                <a:spcPct val="120000"/>
              </a:lnSpc>
            </a:pP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葡聚糖</a:t>
            </a: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G-25</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凝胶层析柱</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747" y="2062860"/>
            <a:ext cx="1688123" cy="721450"/>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6599"/>
          <a:stretch>
            <a:fillRect/>
          </a:stretch>
        </p:blipFill>
        <p:spPr>
          <a:xfrm>
            <a:off x="3524250" y="1682009"/>
            <a:ext cx="1446017" cy="1123147"/>
          </a:xfrm>
          <a:prstGeom prst="rect">
            <a:avLst/>
          </a:prstGeom>
        </p:spPr>
      </p:pic>
      <p:sp>
        <p:nvSpPr>
          <p:cNvPr id="4" name="文本框 3"/>
          <p:cNvSpPr txBox="1"/>
          <p:nvPr/>
        </p:nvSpPr>
        <p:spPr>
          <a:xfrm>
            <a:off x="2767411" y="2080027"/>
            <a:ext cx="373820" cy="261610"/>
          </a:xfrm>
          <a:prstGeom prst="rect">
            <a:avLst/>
          </a:prstGeom>
          <a:noFill/>
        </p:spPr>
        <p:txBody>
          <a:bodyPr wrap="none" rtlCol="0">
            <a:spAutoFit/>
          </a:bodyPr>
          <a:lstStyle/>
          <a:p>
            <a:r>
              <a:rPr lang="en-US" altLang="zh-CN" sz="1050" dirty="0"/>
              <a:t>TM</a:t>
            </a:r>
            <a:endParaRPr lang="zh-CN" altLang="en-US" sz="1050" dirty="0"/>
          </a:p>
        </p:txBody>
      </p:sp>
      <p:pic>
        <p:nvPicPr>
          <p:cNvPr id="17" name="图片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5529" y="1675112"/>
            <a:ext cx="1370399" cy="1133674"/>
          </a:xfrm>
          <a:prstGeom prst="rect">
            <a:avLst/>
          </a:prstGeom>
          <a:noFill/>
          <a:ln>
            <a:noFill/>
          </a:ln>
        </p:spPr>
      </p:pic>
      <p:sp>
        <p:nvSpPr>
          <p:cNvPr id="25" name="文本框 24"/>
          <p:cNvSpPr txBox="1"/>
          <p:nvPr/>
        </p:nvSpPr>
        <p:spPr>
          <a:xfrm>
            <a:off x="345278" y="800176"/>
            <a:ext cx="450854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超分辨显微成像试剂盒</a:t>
            </a:r>
            <a:endParaRPr lang="zh-CN" altLang="en-US" sz="2000" dirty="0">
              <a:latin typeface="微软雅黑" panose="020B0503020204020204" pitchFamily="34" charset="-122"/>
              <a:ea typeface="微软雅黑" panose="020B0503020204020204" pitchFamily="34" charset="-122"/>
            </a:endParaRPr>
          </a:p>
        </p:txBody>
      </p:sp>
      <p:sp>
        <p:nvSpPr>
          <p:cNvPr id="26"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11</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133917" y="1566069"/>
            <a:ext cx="3291840" cy="7559675"/>
          </a:xfrm>
          <a:prstGeom prst="rect">
            <a:avLst/>
          </a:prstGeom>
        </p:spPr>
      </p:pic>
      <p:sp>
        <p:nvSpPr>
          <p:cNvPr id="4" name="矩形 3"/>
          <p:cNvSpPr/>
          <p:nvPr/>
        </p:nvSpPr>
        <p:spPr>
          <a:xfrm>
            <a:off x="0" y="0"/>
            <a:ext cx="7559675" cy="2576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114868"/>
            <a:ext cx="7559675" cy="2576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595745" y="8703958"/>
            <a:ext cx="4272323" cy="1023742"/>
          </a:xfrm>
          <a:prstGeom prst="rect">
            <a:avLst/>
          </a:prstGeom>
          <a:noFill/>
        </p:spPr>
        <p:txBody>
          <a:bodyPr wrap="non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广州微视光学科技有限公司</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地址：广东省广州市黄埔区连云路</a:t>
            </a:r>
            <a:r>
              <a:rPr lang="en-US" altLang="zh-CN" sz="1400" dirty="0">
                <a:latin typeface="微软雅黑" panose="020B0503020204020204" pitchFamily="34" charset="-122"/>
                <a:ea typeface="微软雅黑" panose="020B0503020204020204" pitchFamily="34" charset="-122"/>
              </a:rPr>
              <a:t>388</a:t>
            </a:r>
            <a:r>
              <a:rPr lang="zh-CN" altLang="en-US" sz="1400" dirty="0">
                <a:latin typeface="微软雅黑" panose="020B0503020204020204" pitchFamily="34" charset="-122"/>
                <a:ea typeface="微软雅黑" panose="020B0503020204020204" pitchFamily="34" charset="-122"/>
              </a:rPr>
              <a:t>号黄埔材料院</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电话：</a:t>
            </a:r>
            <a:r>
              <a:rPr lang="en-US" altLang="zh-CN" sz="1400" dirty="0">
                <a:latin typeface="微软雅黑" panose="020B0503020204020204" pitchFamily="34" charset="-122"/>
                <a:ea typeface="微软雅黑" panose="020B0503020204020204" pitchFamily="34" charset="-122"/>
              </a:rPr>
              <a:t>18520370391</a:t>
            </a:r>
            <a:endParaRPr lang="zh-CN" altLang="en-US" sz="14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55" y="8703958"/>
            <a:ext cx="1145020" cy="1131486"/>
          </a:xfrm>
          <a:prstGeom prst="rect">
            <a:avLst/>
          </a:prstGeom>
        </p:spPr>
      </p:pic>
      <p:sp>
        <p:nvSpPr>
          <p:cNvPr id="9" name="文本框 8"/>
          <p:cNvSpPr txBox="1"/>
          <p:nvPr/>
        </p:nvSpPr>
        <p:spPr>
          <a:xfrm>
            <a:off x="595745" y="5022740"/>
            <a:ext cx="4842992" cy="646331"/>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高 端 显 微 镜 供 应 商</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23505"/>
            <a:ext cx="7559675" cy="92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 name="文本框 2"/>
          <p:cNvSpPr txBox="1"/>
          <p:nvPr/>
        </p:nvSpPr>
        <p:spPr>
          <a:xfrm>
            <a:off x="895135" y="2149767"/>
            <a:ext cx="5767727" cy="3707765"/>
          </a:xfrm>
          <a:prstGeom prst="rect">
            <a:avLst/>
          </a:prstGeom>
          <a:noFill/>
        </p:spPr>
        <p:txBody>
          <a:bodyPr wrap="square">
            <a:spAutoFit/>
          </a:bodyPr>
          <a:lstStyle/>
          <a:p>
            <a:pPr algn="just">
              <a:lnSpc>
                <a:spcPct val="150000"/>
              </a:lnSpc>
              <a:spcAft>
                <a:spcPts val="600"/>
              </a:spcAft>
            </a:pPr>
            <a:r>
              <a:rPr lang="zh-CN" altLang="en-US" sz="1000" dirty="0">
                <a:latin typeface="微软雅黑" panose="020B0503020204020204" pitchFamily="34" charset="-122"/>
                <a:ea typeface="微软雅黑" panose="020B0503020204020204" pitchFamily="34" charset="-122"/>
              </a:rPr>
              <a:t>       广州微视光学 </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国内高端显微镜的</a:t>
            </a:r>
            <a:r>
              <a:rPr lang="zh-CN" altLang="en-US" sz="1000" dirty="0">
                <a:latin typeface="微软雅黑" panose="020B0503020204020204" pitchFamily="34" charset="-122"/>
                <a:ea typeface="微软雅黑" panose="020B0503020204020204" pitchFamily="34" charset="-122"/>
              </a:rPr>
              <a:t>供应商，是一家高端光学显微镜及相应模组、试剂研发的生产和应用的高新技术企业。</a:t>
            </a:r>
            <a:endParaRPr lang="en-US" altLang="zh-CN" sz="1000" dirty="0">
              <a:latin typeface="微软雅黑" panose="020B0503020204020204" pitchFamily="34" charset="-122"/>
              <a:ea typeface="微软雅黑" panose="020B0503020204020204" pitchFamily="34" charset="-122"/>
            </a:endParaRPr>
          </a:p>
          <a:p>
            <a:pPr algn="just">
              <a:lnSpc>
                <a:spcPct val="150000"/>
              </a:lnSpc>
              <a:spcAft>
                <a:spcPts val="600"/>
              </a:spcAft>
            </a:pP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依托于广东粤港澳大湾区黄埔材料研究院，公司凭借专业的技术研发能力、立足国内高端的物料供应链，以国际化的经营管理理念和思维方式，做出高性价比的国产高端显微镜产品。在前瞻性技术和先进应用技术布局方面，公司已自主掌握诸多国内领先的新技术，根据市场需求开发了技术参数和设计方案行业领先的系列产品 </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全电动高端荧光显微镜、全内角反射荧光显微镜、超分辨荧光显微镜、光源模组等。同时，联合了国内领先的显微镜功能单元供应商，打造国内高端显微镜生态体系；现在已经可以提供共聚焦显微成像单元、结构光超分辨显微成像单元、原子力显微成像单元产品，提供荧光光谱分析单元、傅里叶超分辨成像单元等方案。</a:t>
            </a:r>
            <a:endParaRPr lang="en-US" altLang="zh-CN" sz="1000" dirty="0">
              <a:latin typeface="微软雅黑" panose="020B0503020204020204" pitchFamily="34" charset="-122"/>
              <a:ea typeface="微软雅黑" panose="020B0503020204020204" pitchFamily="34" charset="-122"/>
            </a:endParaRPr>
          </a:p>
          <a:p>
            <a:pPr algn="just">
              <a:lnSpc>
                <a:spcPct val="150000"/>
              </a:lnSpc>
              <a:spcAft>
                <a:spcPts val="600"/>
              </a:spcAft>
            </a:pP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微视光学和铂金埃尔默股份有限公司成立了高端光学显微镜联合实验室，就生物医学方案方向进行深入合作。同时微视光学还与国内知名高校、公司建立了长期合作，已经与中国科学院长春光学精密机械与物理研究所、北京大学、中国科学院生物物理研究所、深圳大学、西安交通大学、武汉大学、长春工业大学、广州超视计生物科技有限公司、广东中科奥辉科技有限公司、长光辰英生物科学仪器有限公司等建立合作关系，联合不同科研单位的显微成像技术，共建国内高端显微镜生态系统。</a:t>
            </a:r>
            <a:endParaRPr lang="zh-CN" altLang="en-US" sz="10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315335" y="7341533"/>
            <a:ext cx="703198" cy="699213"/>
          </a:xfrm>
          <a:prstGeom prst="rect">
            <a:avLst/>
          </a:prstGeom>
        </p:spPr>
      </p:pic>
      <p:pic>
        <p:nvPicPr>
          <p:cNvPr id="6" name="图片 5"/>
          <p:cNvPicPr>
            <a:picLocks noChangeAspect="1"/>
          </p:cNvPicPr>
          <p:nvPr/>
        </p:nvPicPr>
        <p:blipFill>
          <a:blip r:embed="rId2"/>
          <a:stretch>
            <a:fillRect/>
          </a:stretch>
        </p:blipFill>
        <p:spPr>
          <a:xfrm>
            <a:off x="2495198" y="7297208"/>
            <a:ext cx="813422" cy="758864"/>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391" y="7369503"/>
            <a:ext cx="702867" cy="701502"/>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4"/>
          <a:stretch>
            <a:fillRect/>
          </a:stretch>
        </p:blipFill>
        <p:spPr>
          <a:xfrm>
            <a:off x="1421011" y="8192415"/>
            <a:ext cx="1369540" cy="600748"/>
          </a:xfrm>
          <a:prstGeom prst="rect">
            <a:avLst/>
          </a:prstGeom>
        </p:spPr>
      </p:pic>
      <p:pic>
        <p:nvPicPr>
          <p:cNvPr id="10" name="图片 9"/>
          <p:cNvPicPr>
            <a:picLocks noChangeAspect="1"/>
          </p:cNvPicPr>
          <p:nvPr/>
        </p:nvPicPr>
        <p:blipFill>
          <a:blip r:embed="rId5"/>
          <a:stretch>
            <a:fillRect/>
          </a:stretch>
        </p:blipFill>
        <p:spPr>
          <a:xfrm>
            <a:off x="3086509" y="8257435"/>
            <a:ext cx="1578749" cy="520777"/>
          </a:xfrm>
          <a:prstGeom prst="rect">
            <a:avLst/>
          </a:prstGeom>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2190" y="6751881"/>
            <a:ext cx="2022150" cy="44469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rotWithShape="1">
          <a:blip r:embed="rId7">
            <a:extLst>
              <a:ext uri="{28A0092B-C50C-407E-A947-70E740481C1C}">
                <a14:useLocalDpi xmlns:a14="http://schemas.microsoft.com/office/drawing/2010/main" val="0"/>
              </a:ext>
            </a:extLst>
          </a:blip>
          <a:srcRect r="5432"/>
          <a:stretch>
            <a:fillRect/>
          </a:stretch>
        </p:blipFill>
        <p:spPr>
          <a:xfrm>
            <a:off x="1144721" y="6676340"/>
            <a:ext cx="2457152" cy="444694"/>
          </a:xfrm>
          <a:prstGeom prst="rect">
            <a:avLst/>
          </a:prstGeom>
        </p:spPr>
      </p:pic>
      <p:sp>
        <p:nvSpPr>
          <p:cNvPr id="4" name="文本框 3"/>
          <p:cNvSpPr txBox="1"/>
          <p:nvPr/>
        </p:nvSpPr>
        <p:spPr>
          <a:xfrm>
            <a:off x="2147783" y="1423505"/>
            <a:ext cx="3262432"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广州微视光学科技有限公司</a:t>
            </a:r>
            <a:endParaRPr lang="zh-CN" altLang="en-US" sz="2000" b="1" dirty="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8"/>
          <a:stretch>
            <a:fillRect/>
          </a:stretch>
        </p:blipFill>
        <p:spPr>
          <a:xfrm>
            <a:off x="5115240" y="7598682"/>
            <a:ext cx="1129100" cy="679888"/>
          </a:xfrm>
          <a:prstGeom prst="rect">
            <a:avLst/>
          </a:prstGeom>
        </p:spPr>
      </p:pic>
      <p:sp>
        <p:nvSpPr>
          <p:cNvPr id="18" name="文本框 17"/>
          <p:cNvSpPr txBox="1"/>
          <p:nvPr/>
        </p:nvSpPr>
        <p:spPr>
          <a:xfrm>
            <a:off x="895136" y="9166023"/>
            <a:ext cx="5767726" cy="905248"/>
          </a:xfrm>
          <a:prstGeom prst="rect">
            <a:avLst/>
          </a:prstGeom>
          <a:noFill/>
        </p:spPr>
        <p:txBody>
          <a:bodyPr wrap="square">
            <a:spAutoFit/>
          </a:bodyPr>
          <a:lstStyle/>
          <a:p>
            <a:pPr>
              <a:lnSpc>
                <a:spcPct val="130000"/>
              </a:lnSpc>
            </a:pPr>
            <a:r>
              <a:rPr lang="zh-CN" altLang="en-US" sz="1400" dirty="0">
                <a:latin typeface="微软雅黑" panose="020B0503020204020204" pitchFamily="34" charset="-122"/>
                <a:ea typeface="微软雅黑" panose="020B0503020204020204" pitchFamily="34" charset="-122"/>
              </a:rPr>
              <a:t>         联系电话：</a:t>
            </a:r>
            <a:r>
              <a:rPr lang="en-US" altLang="zh-CN" sz="1400" dirty="0">
                <a:latin typeface="微软雅黑" panose="020B0503020204020204" pitchFamily="34" charset="-122"/>
                <a:ea typeface="微软雅黑" panose="020B0503020204020204" pitchFamily="34" charset="-122"/>
              </a:rPr>
              <a:t>18520370391</a:t>
            </a:r>
            <a:endParaRPr lang="en-US" altLang="zh-CN" sz="1400" dirty="0">
              <a:latin typeface="微软雅黑" panose="020B0503020204020204" pitchFamily="34" charset="-122"/>
              <a:ea typeface="微软雅黑" panose="020B0503020204020204" pitchFamily="34" charset="-122"/>
            </a:endParaRPr>
          </a:p>
          <a:p>
            <a:pPr>
              <a:lnSpc>
                <a:spcPct val="13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地       址：广东省广州市黄埔区连云路</a:t>
            </a:r>
            <a:r>
              <a:rPr lang="en-US" altLang="zh-CN" sz="1400" dirty="0">
                <a:latin typeface="微软雅黑" panose="020B0503020204020204" pitchFamily="34" charset="-122"/>
                <a:ea typeface="微软雅黑" panose="020B0503020204020204" pitchFamily="34" charset="-122"/>
              </a:rPr>
              <a:t>388</a:t>
            </a:r>
            <a:r>
              <a:rPr lang="zh-CN" altLang="en-US" sz="1400" dirty="0">
                <a:latin typeface="微软雅黑" panose="020B0503020204020204" pitchFamily="34" charset="-122"/>
                <a:ea typeface="微软雅黑" panose="020B0503020204020204" pitchFamily="34" charset="-122"/>
              </a:rPr>
              <a:t>号黄埔材料院</a:t>
            </a:r>
            <a:endParaRPr lang="en-US" altLang="zh-CN" sz="1400" dirty="0">
              <a:latin typeface="微软雅黑" panose="020B0503020204020204" pitchFamily="34" charset="-122"/>
              <a:ea typeface="微软雅黑" panose="020B0503020204020204" pitchFamily="34" charset="-122"/>
            </a:endParaRPr>
          </a:p>
          <a:p>
            <a:pPr>
              <a:lnSpc>
                <a:spcPct val="130000"/>
              </a:lnSpc>
            </a:pPr>
            <a:r>
              <a:rPr lang="en-US" altLang="zh-CN" sz="1400" dirty="0">
                <a:latin typeface="微软雅黑" panose="020B0503020204020204" pitchFamily="34" charset="-122"/>
                <a:ea typeface="微软雅黑" panose="020B0503020204020204" pitchFamily="34" charset="-122"/>
              </a:rPr>
              <a:t>         Email</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microfields@163.com</a:t>
            </a:r>
            <a:endParaRPr lang="en-US" altLang="zh-CN" sz="1400" dirty="0">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9"/>
          <a:stretch>
            <a:fillRect/>
          </a:stretch>
        </p:blipFill>
        <p:spPr>
          <a:xfrm>
            <a:off x="1084545" y="6049398"/>
            <a:ext cx="3488935" cy="444694"/>
          </a:xfrm>
          <a:prstGeom prst="rect">
            <a:avLst/>
          </a:prstGeom>
        </p:spPr>
      </p:pic>
      <p:pic>
        <p:nvPicPr>
          <p:cNvPr id="21" name="图片 20"/>
          <p:cNvPicPr>
            <a:picLocks noChangeAspect="1"/>
          </p:cNvPicPr>
          <p:nvPr/>
        </p:nvPicPr>
        <p:blipFill>
          <a:blip r:embed="rId10"/>
          <a:stretch>
            <a:fillRect/>
          </a:stretch>
        </p:blipFill>
        <p:spPr>
          <a:xfrm>
            <a:off x="895135" y="1278417"/>
            <a:ext cx="1044493" cy="795515"/>
          </a:xfrm>
          <a:prstGeom prst="rect">
            <a:avLst/>
          </a:prstGeom>
        </p:spPr>
      </p:pic>
      <p:pic>
        <p:nvPicPr>
          <p:cNvPr id="13" name="图片 12"/>
          <p:cNvPicPr>
            <a:picLocks noChangeAspect="1"/>
          </p:cNvPicPr>
          <p:nvPr/>
        </p:nvPicPr>
        <p:blipFill rotWithShape="1">
          <a:blip r:embed="rId11"/>
          <a:srcRect r="3548"/>
          <a:stretch>
            <a:fillRect/>
          </a:stretch>
        </p:blipFill>
        <p:spPr>
          <a:xfrm>
            <a:off x="4807878" y="5721227"/>
            <a:ext cx="1510166" cy="10045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6315" y="1494468"/>
            <a:ext cx="5152082" cy="1911805"/>
          </a:xfrm>
          <a:prstGeom prst="rect">
            <a:avLst/>
          </a:prstGeom>
          <a:noFill/>
        </p:spPr>
        <p:txBody>
          <a:bodyPr wrap="square">
            <a:spAutoFit/>
          </a:bodyPr>
          <a:lstStyle/>
          <a:p>
            <a:pPr algn="just">
              <a:lnSpc>
                <a:spcPct val="150000"/>
              </a:lnSpc>
            </a:pPr>
            <a:r>
              <a:rPr lang="zh-CN" altLang="en-US" sz="1000" dirty="0">
                <a:latin typeface="微软雅黑" panose="020B0503020204020204" pitchFamily="34" charset="-122"/>
                <a:ea typeface="微软雅黑" panose="020B0503020204020204" pitchFamily="34" charset="-122"/>
              </a:rPr>
              <a:t>       设计研发的超分辨显微镜主体产品，可实现最大直径</a:t>
            </a:r>
            <a:r>
              <a:rPr lang="en-US" altLang="zh-CN" sz="1000" dirty="0">
                <a:latin typeface="微软雅黑" panose="020B0503020204020204" pitchFamily="34" charset="-122"/>
                <a:ea typeface="微软雅黑" panose="020B0503020204020204" pitchFamily="34" charset="-122"/>
              </a:rPr>
              <a:t>200μm</a:t>
            </a:r>
            <a:r>
              <a:rPr lang="zh-CN" altLang="en-US" sz="1000" dirty="0">
                <a:latin typeface="微软雅黑" panose="020B0503020204020204" pitchFamily="34" charset="-122"/>
                <a:ea typeface="微软雅黑" panose="020B0503020204020204" pitchFamily="34" charset="-122"/>
              </a:rPr>
              <a:t>明场照明区域的高分辨成像。显微镜样品位移台、对焦位移均采用高精度电控位移器件，可实现样品</a:t>
            </a:r>
            <a:r>
              <a:rPr lang="en-US" altLang="zh-CN" sz="1000" dirty="0">
                <a:latin typeface="微软雅黑" panose="020B0503020204020204" pitchFamily="34" charset="-122"/>
                <a:ea typeface="微软雅黑" panose="020B0503020204020204" pitchFamily="34" charset="-122"/>
              </a:rPr>
              <a:t>X/Y</a:t>
            </a:r>
            <a:r>
              <a:rPr lang="zh-CN" altLang="en-US" sz="1000" dirty="0">
                <a:latin typeface="微软雅黑" panose="020B0503020204020204" pitchFamily="34" charset="-122"/>
                <a:ea typeface="微软雅黑" panose="020B0503020204020204" pitchFamily="34" charset="-122"/>
              </a:rPr>
              <a:t>两轴微米级定位和纳米级精度对焦调节。显微镜主体采用无目镜的数字图像预览模式，可以通过主体前部触控模块对当前明场成像进行预览。</a:t>
            </a:r>
            <a:endParaRPr lang="en-US" altLang="zh-CN" sz="1000" dirty="0">
              <a:latin typeface="微软雅黑" panose="020B0503020204020204" pitchFamily="34" charset="-122"/>
              <a:ea typeface="微软雅黑" panose="020B0503020204020204" pitchFamily="34" charset="-122"/>
            </a:endParaRPr>
          </a:p>
          <a:p>
            <a:pPr algn="just">
              <a:lnSpc>
                <a:spcPct val="150000"/>
              </a:lnSpc>
            </a:pPr>
            <a:r>
              <a:rPr lang="zh-CN" altLang="en-US" sz="1000" dirty="0">
                <a:latin typeface="微软雅黑" panose="020B0503020204020204" pitchFamily="34" charset="-122"/>
                <a:ea typeface="微软雅黑" panose="020B0503020204020204" pitchFamily="34" charset="-122"/>
              </a:rPr>
              <a:t>       触控模块具有集成度高、易用性好、用户交互友好的设计特点，可通过触控方式实现载物台位移、显微镜对焦、预览成像参数等功能的控制。显微镜具有一个成像相机接口，接口格式为</a:t>
            </a:r>
            <a:r>
              <a:rPr lang="en-US" altLang="zh-CN" sz="1000" dirty="0">
                <a:latin typeface="微软雅黑" panose="020B0503020204020204" pitchFamily="34" charset="-122"/>
                <a:ea typeface="微软雅黑" panose="020B0503020204020204" pitchFamily="34" charset="-122"/>
              </a:rPr>
              <a:t>C</a:t>
            </a:r>
            <a:r>
              <a:rPr lang="zh-CN" altLang="en-US" sz="1000" dirty="0">
                <a:latin typeface="微软雅黑" panose="020B0503020204020204" pitchFamily="34" charset="-122"/>
                <a:ea typeface="微软雅黑" panose="020B0503020204020204" pitchFamily="34" charset="-122"/>
              </a:rPr>
              <a:t>卡口，可适配多种高性能成像相机产品，通过成像控制软件的设计，可实现高于</a:t>
            </a:r>
            <a:r>
              <a:rPr lang="en-US" altLang="zh-CN" sz="1000" dirty="0">
                <a:latin typeface="微软雅黑" panose="020B0503020204020204" pitchFamily="34" charset="-122"/>
                <a:ea typeface="微软雅黑" panose="020B0503020204020204" pitchFamily="34" charset="-122"/>
              </a:rPr>
              <a:t>50fps</a:t>
            </a:r>
            <a:r>
              <a:rPr lang="zh-CN" altLang="en-US" sz="1000" dirty="0">
                <a:latin typeface="微软雅黑" panose="020B0503020204020204" pitchFamily="34" charset="-122"/>
                <a:ea typeface="微软雅黑" panose="020B0503020204020204" pitchFamily="34" charset="-122"/>
              </a:rPr>
              <a:t>的图像采集速度。</a:t>
            </a:r>
            <a:endParaRPr lang="zh-CN" altLang="en-US" sz="10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1248603" y="3496281"/>
          <a:ext cx="4940297" cy="2505901"/>
        </p:xfrm>
        <a:graphic>
          <a:graphicData uri="http://schemas.openxmlformats.org/drawingml/2006/table">
            <a:tbl>
              <a:tblPr firstRow="1" bandRow="1">
                <a:tableStyleId>{5FD0F851-EC5A-4D38-B0AD-8093EC10F338}</a:tableStyleId>
              </a:tblPr>
              <a:tblGrid>
                <a:gridCol w="801431"/>
                <a:gridCol w="4138866"/>
              </a:tblGrid>
              <a:tr h="176228">
                <a:tc>
                  <a:txBody>
                    <a:bodyPr/>
                    <a:lstStyle/>
                    <a:p>
                      <a:pPr algn="ctr"/>
                      <a:r>
                        <a:rPr lang="zh-CN" altLang="en-US" sz="1000" b="0" dirty="0">
                          <a:latin typeface="微软雅黑" panose="020B0503020204020204" pitchFamily="34" charset="-122"/>
                          <a:ea typeface="微软雅黑" panose="020B0503020204020204" pitchFamily="34" charset="-122"/>
                        </a:rPr>
                        <a:t>光学系统</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zh-CN" altLang="en-US" sz="1000" b="0" dirty="0">
                          <a:latin typeface="微软雅黑" panose="020B0503020204020204" pitchFamily="34" charset="-122"/>
                          <a:ea typeface="微软雅黑" panose="020B0503020204020204" pitchFamily="34" charset="-122"/>
                        </a:rPr>
                        <a:t>无穷远校正物镜和管镜组成</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76228">
                <a:tc>
                  <a:txBody>
                    <a:bodyPr/>
                    <a:lstStyle/>
                    <a:p>
                      <a:pPr algn="ctr"/>
                      <a:r>
                        <a:rPr lang="zh-CN" altLang="en-US" sz="1000" b="0" dirty="0">
                          <a:latin typeface="微软雅黑" panose="020B0503020204020204" pitchFamily="34" charset="-122"/>
                          <a:ea typeface="微软雅黑" panose="020B0503020204020204" pitchFamily="34" charset="-122"/>
                        </a:rPr>
                        <a:t>视场数</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b="0" dirty="0">
                          <a:latin typeface="微软雅黑" panose="020B0503020204020204" pitchFamily="34" charset="-122"/>
                          <a:ea typeface="微软雅黑" panose="020B0503020204020204" pitchFamily="34" charset="-122"/>
                        </a:rPr>
                        <a:t>20</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C</a:t>
                      </a:r>
                      <a:r>
                        <a:rPr lang="zh-CN" altLang="en-US" sz="1000" b="0" dirty="0">
                          <a:latin typeface="微软雅黑" panose="020B0503020204020204" pitchFamily="34" charset="-122"/>
                          <a:ea typeface="微软雅黑" panose="020B0503020204020204" pitchFamily="34" charset="-122"/>
                        </a:rPr>
                        <a:t>接口相机）</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76228">
                <a:tc>
                  <a:txBody>
                    <a:bodyPr/>
                    <a:lstStyle/>
                    <a:p>
                      <a:pPr algn="ctr"/>
                      <a:r>
                        <a:rPr lang="zh-CN" altLang="en-US" sz="1000" dirty="0">
                          <a:latin typeface="微软雅黑" panose="020B0503020204020204" pitchFamily="34" charset="-122"/>
                          <a:ea typeface="微软雅黑" panose="020B0503020204020204" pitchFamily="34" charset="-122"/>
                        </a:rPr>
                        <a:t>输出接口</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dirty="0">
                          <a:latin typeface="微软雅黑" panose="020B0503020204020204" pitchFamily="34" charset="-122"/>
                          <a:ea typeface="微软雅黑" panose="020B0503020204020204" pitchFamily="34" charset="-122"/>
                        </a:rPr>
                        <a:t>1</a:t>
                      </a:r>
                      <a:r>
                        <a:rPr lang="zh-CN" altLang="en-US" sz="1000" dirty="0">
                          <a:latin typeface="微软雅黑" panose="020B0503020204020204" pitchFamily="34" charset="-122"/>
                          <a:ea typeface="微软雅黑" panose="020B0503020204020204" pitchFamily="34" charset="-122"/>
                        </a:rPr>
                        <a:t>个</a:t>
                      </a:r>
                      <a:r>
                        <a:rPr lang="en-US" altLang="zh-CN" sz="1000" dirty="0">
                          <a:latin typeface="微软雅黑" panose="020B0503020204020204" pitchFamily="34" charset="-122"/>
                          <a:ea typeface="微软雅黑" panose="020B0503020204020204" pitchFamily="34" charset="-122"/>
                        </a:rPr>
                        <a:t>C</a:t>
                      </a:r>
                      <a:r>
                        <a:rPr lang="zh-CN" altLang="en-US" sz="1000" dirty="0">
                          <a:latin typeface="微软雅黑" panose="020B0503020204020204" pitchFamily="34" charset="-122"/>
                          <a:ea typeface="微软雅黑" panose="020B0503020204020204" pitchFamily="34" charset="-122"/>
                        </a:rPr>
                        <a:t>接口相机接口（可定制转接）</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77055">
                <a:tc>
                  <a:txBody>
                    <a:bodyPr/>
                    <a:lstStyle/>
                    <a:p>
                      <a:pPr algn="ctr"/>
                      <a:r>
                        <a:rPr lang="zh-CN" altLang="en-US" sz="1000" dirty="0">
                          <a:latin typeface="微软雅黑" panose="020B0503020204020204" pitchFamily="34" charset="-122"/>
                          <a:ea typeface="微软雅黑" panose="020B0503020204020204" pitchFamily="34" charset="-122"/>
                        </a:rPr>
                        <a:t>对焦性能</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lnSpc>
                          <a:spcPct val="150000"/>
                        </a:lnSpc>
                      </a:pPr>
                      <a:r>
                        <a:rPr lang="zh-CN" altLang="en-US" sz="1000" dirty="0">
                          <a:latin typeface="微软雅黑" panose="020B0503020204020204" pitchFamily="34" charset="-122"/>
                          <a:ea typeface="微软雅黑" panose="020B0503020204020204" pitchFamily="34" charset="-122"/>
                        </a:rPr>
                        <a:t>电动对焦，可实现粗</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精对焦，对焦行程</a:t>
                      </a:r>
                      <a:r>
                        <a:rPr lang="en-US" altLang="zh-CN" sz="1000" dirty="0">
                          <a:latin typeface="微软雅黑" panose="020B0503020204020204" pitchFamily="34" charset="-122"/>
                          <a:ea typeface="微软雅黑" panose="020B0503020204020204" pitchFamily="34" charset="-122"/>
                        </a:rPr>
                        <a:t>10mm</a:t>
                      </a:r>
                      <a:endParaRPr lang="en-US" altLang="zh-CN" sz="1000" dirty="0">
                        <a:latin typeface="微软雅黑" panose="020B0503020204020204" pitchFamily="34" charset="-122"/>
                        <a:ea typeface="微软雅黑" panose="020B0503020204020204" pitchFamily="34" charset="-122"/>
                      </a:endParaRPr>
                    </a:p>
                    <a:p>
                      <a:pPr algn="l">
                        <a:lnSpc>
                          <a:spcPct val="150000"/>
                        </a:lnSpc>
                      </a:pPr>
                      <a:r>
                        <a:rPr lang="zh-CN" altLang="en-US" sz="1000" dirty="0">
                          <a:latin typeface="微软雅黑" panose="020B0503020204020204" pitchFamily="34" charset="-122"/>
                          <a:ea typeface="微软雅黑" panose="020B0503020204020204" pitchFamily="34" charset="-122"/>
                        </a:rPr>
                        <a:t>最小调节步长：</a:t>
                      </a:r>
                      <a:r>
                        <a:rPr lang="en-US" altLang="zh-CN" sz="1000" dirty="0">
                          <a:latin typeface="微软雅黑" panose="020B0503020204020204" pitchFamily="34" charset="-122"/>
                          <a:ea typeface="微软雅黑" panose="020B0503020204020204" pitchFamily="34" charset="-122"/>
                        </a:rPr>
                        <a:t>2μm/0.01μm</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76228">
                <a:tc>
                  <a:txBody>
                    <a:bodyPr/>
                    <a:lstStyle/>
                    <a:p>
                      <a:pPr algn="ctr"/>
                      <a:r>
                        <a:rPr lang="zh-CN" altLang="en-US" sz="1000" dirty="0">
                          <a:latin typeface="微软雅黑" panose="020B0503020204020204" pitchFamily="34" charset="-122"/>
                          <a:ea typeface="微软雅黑" panose="020B0503020204020204" pitchFamily="34" charset="-122"/>
                        </a:rPr>
                        <a:t>物镜转塔</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zh-CN" altLang="en-US" sz="1000" dirty="0">
                          <a:latin typeface="微软雅黑" panose="020B0503020204020204" pitchFamily="34" charset="-122"/>
                          <a:ea typeface="微软雅黑" panose="020B0503020204020204" pitchFamily="34" charset="-122"/>
                        </a:rPr>
                        <a:t>电控</a:t>
                      </a:r>
                      <a:r>
                        <a:rPr lang="en-US" altLang="zh-CN" sz="1000" dirty="0">
                          <a:latin typeface="微软雅黑" panose="020B0503020204020204" pitchFamily="34" charset="-122"/>
                          <a:ea typeface="微软雅黑" panose="020B0503020204020204" pitchFamily="34" charset="-122"/>
                        </a:rPr>
                        <a:t>5</a:t>
                      </a:r>
                      <a:r>
                        <a:rPr lang="zh-CN" altLang="en-US" sz="1000" dirty="0">
                          <a:latin typeface="微软雅黑" panose="020B0503020204020204" pitchFamily="34" charset="-122"/>
                          <a:ea typeface="微软雅黑" panose="020B0503020204020204" pitchFamily="34" charset="-122"/>
                        </a:rPr>
                        <a:t>孔物镜，</a:t>
                      </a:r>
                      <a:r>
                        <a:rPr lang="en-US" altLang="zh-CN" sz="1000" dirty="0">
                          <a:latin typeface="微软雅黑" panose="020B0503020204020204" pitchFamily="34" charset="-122"/>
                          <a:ea typeface="微软雅黑" panose="020B0503020204020204" pitchFamily="34" charset="-122"/>
                        </a:rPr>
                        <a:t>RMS</a:t>
                      </a:r>
                      <a:r>
                        <a:rPr lang="zh-CN" altLang="en-US" sz="1000" dirty="0">
                          <a:latin typeface="微软雅黑" panose="020B0503020204020204" pitchFamily="34" charset="-122"/>
                          <a:ea typeface="微软雅黑" panose="020B0503020204020204" pitchFamily="34" charset="-122"/>
                        </a:rPr>
                        <a:t>螺纹接口</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76228">
                <a:tc>
                  <a:txBody>
                    <a:bodyPr/>
                    <a:lstStyle/>
                    <a:p>
                      <a:pPr algn="ctr"/>
                      <a:r>
                        <a:rPr lang="zh-CN" altLang="en-US" sz="1000" dirty="0">
                          <a:latin typeface="微软雅黑" panose="020B0503020204020204" pitchFamily="34" charset="-122"/>
                          <a:ea typeface="微软雅黑" panose="020B0503020204020204" pitchFamily="34" charset="-122"/>
                        </a:rPr>
                        <a:t>滤光转轮</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zh-CN" altLang="en-US" sz="1000" dirty="0">
                          <a:latin typeface="微软雅黑" panose="020B0503020204020204" pitchFamily="34" charset="-122"/>
                          <a:ea typeface="微软雅黑" panose="020B0503020204020204" pitchFamily="34" charset="-122"/>
                        </a:rPr>
                        <a:t>手动切换，最多可支持</a:t>
                      </a:r>
                      <a:r>
                        <a:rPr lang="en-US" altLang="zh-CN" sz="1000" dirty="0">
                          <a:latin typeface="微软雅黑" panose="020B0503020204020204" pitchFamily="34" charset="-122"/>
                          <a:ea typeface="微软雅黑" panose="020B0503020204020204" pitchFamily="34" charset="-122"/>
                        </a:rPr>
                        <a:t>6</a:t>
                      </a:r>
                      <a:r>
                        <a:rPr lang="zh-CN" altLang="en-US" sz="1000" dirty="0">
                          <a:latin typeface="微软雅黑" panose="020B0503020204020204" pitchFamily="34" charset="-122"/>
                          <a:ea typeface="微软雅黑" panose="020B0503020204020204" pitchFamily="34" charset="-122"/>
                        </a:rPr>
                        <a:t>通道</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76642">
                <a:tc>
                  <a:txBody>
                    <a:bodyPr/>
                    <a:lstStyle/>
                    <a:p>
                      <a:pPr algn="ctr"/>
                      <a:r>
                        <a:rPr lang="zh-CN" altLang="en-US" sz="1000" dirty="0">
                          <a:latin typeface="微软雅黑" panose="020B0503020204020204" pitchFamily="34" charset="-122"/>
                          <a:ea typeface="微软雅黑" panose="020B0503020204020204" pitchFamily="34" charset="-122"/>
                        </a:rPr>
                        <a:t>中控系统</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lnSpc>
                          <a:spcPct val="150000"/>
                        </a:lnSpc>
                      </a:pPr>
                      <a:r>
                        <a:rPr lang="zh-CN" altLang="en-US" sz="1000" dirty="0">
                          <a:latin typeface="微软雅黑" panose="020B0503020204020204" pitchFamily="34" charset="-122"/>
                          <a:ea typeface="微软雅黑" panose="020B0503020204020204" pitchFamily="34" charset="-122"/>
                        </a:rPr>
                        <a:t>触控面板预览当前成像，可调节</a:t>
                      </a:r>
                      <a:r>
                        <a:rPr lang="en-US" altLang="zh-CN" sz="1000" dirty="0">
                          <a:latin typeface="微软雅黑" panose="020B0503020204020204" pitchFamily="34" charset="-122"/>
                          <a:ea typeface="微软雅黑" panose="020B0503020204020204" pitchFamily="34" charset="-122"/>
                        </a:rPr>
                        <a:t>XYZ</a:t>
                      </a:r>
                      <a:r>
                        <a:rPr lang="zh-CN" altLang="en-US" sz="1000" dirty="0">
                          <a:latin typeface="微软雅黑" panose="020B0503020204020204" pitchFamily="34" charset="-122"/>
                          <a:ea typeface="微软雅黑" panose="020B0503020204020204" pitchFamily="34" charset="-122"/>
                        </a:rPr>
                        <a:t>位移。</a:t>
                      </a:r>
                      <a:endParaRPr lang="en-US" altLang="zh-CN" sz="1000" dirty="0">
                        <a:latin typeface="微软雅黑" panose="020B0503020204020204" pitchFamily="34" charset="-122"/>
                        <a:ea typeface="微软雅黑" panose="020B0503020204020204" pitchFamily="34" charset="-122"/>
                      </a:endParaRPr>
                    </a:p>
                    <a:p>
                      <a:pPr algn="l">
                        <a:lnSpc>
                          <a:spcPct val="150000"/>
                        </a:lnSpc>
                      </a:pPr>
                      <a:r>
                        <a:rPr lang="zh-CN" altLang="en-US" sz="1000" dirty="0">
                          <a:latin typeface="微软雅黑" panose="020B0503020204020204" pitchFamily="34" charset="-122"/>
                          <a:ea typeface="微软雅黑" panose="020B0503020204020204" pitchFamily="34" charset="-122"/>
                        </a:rPr>
                        <a:t>通过触控移动样品定位目标；预览视场为</a:t>
                      </a:r>
                      <a:r>
                        <a:rPr lang="en-US" altLang="zh-CN" sz="1000" dirty="0">
                          <a:latin typeface="微软雅黑" panose="020B0503020204020204" pitchFamily="34" charset="-122"/>
                          <a:ea typeface="微软雅黑" panose="020B0503020204020204" pitchFamily="34" charset="-122"/>
                        </a:rPr>
                        <a:t>75</a:t>
                      </a:r>
                      <a:r>
                        <a:rPr lang="en-US" altLang="zh-CN" sz="1000" dirty="0">
                          <a:latin typeface="Symbol" panose="05050102010706020507" pitchFamily="18" charset="2"/>
                          <a:ea typeface="微软雅黑" panose="020B0503020204020204" pitchFamily="34" charset="-122"/>
                        </a:rPr>
                        <a:t>m</a:t>
                      </a:r>
                      <a:r>
                        <a:rPr lang="en-US" altLang="zh-CN" sz="1000" dirty="0">
                          <a:latin typeface="微软雅黑" panose="020B0503020204020204" pitchFamily="34" charset="-122"/>
                          <a:ea typeface="微软雅黑" panose="020B0503020204020204" pitchFamily="34" charset="-122"/>
                        </a:rPr>
                        <a:t>m×75</a:t>
                      </a:r>
                      <a:r>
                        <a:rPr lang="en-US" altLang="zh-CN" sz="1000" dirty="0">
                          <a:latin typeface="Symbol" panose="05050102010706020507" pitchFamily="18" charset="2"/>
                          <a:ea typeface="微软雅黑" panose="020B0503020204020204" pitchFamily="34" charset="-122"/>
                        </a:rPr>
                        <a:t>m</a:t>
                      </a:r>
                      <a:r>
                        <a:rPr lang="en-US" altLang="zh-CN" sz="1000" dirty="0">
                          <a:latin typeface="微软雅黑" panose="020B0503020204020204" pitchFamily="34" charset="-122"/>
                          <a:ea typeface="微软雅黑" panose="020B0503020204020204" pitchFamily="34" charset="-122"/>
                        </a:rPr>
                        <a:t>m</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01510">
                <a:tc>
                  <a:txBody>
                    <a:bodyPr/>
                    <a:lstStyle/>
                    <a:p>
                      <a:pPr algn="ctr"/>
                      <a:r>
                        <a:rPr lang="zh-CN" altLang="en-US" sz="1000" dirty="0">
                          <a:latin typeface="微软雅黑" panose="020B0503020204020204" pitchFamily="34" charset="-122"/>
                          <a:ea typeface="微软雅黑" panose="020B0503020204020204" pitchFamily="34" charset="-122"/>
                        </a:rPr>
                        <a:t>载物台</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zh-CN" altLang="en-US" sz="1000" dirty="0">
                          <a:latin typeface="微软雅黑" panose="020B0503020204020204" pitchFamily="34" charset="-122"/>
                          <a:ea typeface="微软雅黑" panose="020B0503020204020204" pitchFamily="34" charset="-122"/>
                        </a:rPr>
                        <a:t>行程</a:t>
                      </a:r>
                      <a:r>
                        <a:rPr lang="en-US" altLang="zh-CN" sz="1000" dirty="0">
                          <a:latin typeface="微软雅黑" panose="020B0503020204020204" pitchFamily="34" charset="-122"/>
                          <a:ea typeface="微软雅黑" panose="020B0503020204020204" pitchFamily="34" charset="-122"/>
                        </a:rPr>
                        <a:t>110mm×75mm</a:t>
                      </a:r>
                      <a:r>
                        <a:rPr lang="zh-CN" altLang="en-US" sz="1000" dirty="0">
                          <a:latin typeface="微软雅黑" panose="020B0503020204020204" pitchFamily="34" charset="-122"/>
                          <a:ea typeface="微软雅黑" panose="020B0503020204020204" pitchFamily="34" charset="-122"/>
                        </a:rPr>
                        <a:t>，重复定位精度</a:t>
                      </a:r>
                      <a:r>
                        <a:rPr lang="en-US" altLang="zh-CN" sz="1000" dirty="0">
                          <a:latin typeface="微软雅黑" panose="020B0503020204020204" pitchFamily="34" charset="-122"/>
                          <a:ea typeface="微软雅黑" panose="020B0503020204020204" pitchFamily="34" charset="-122"/>
                        </a:rPr>
                        <a:t>±1</a:t>
                      </a:r>
                      <a:r>
                        <a:rPr lang="en-US" altLang="zh-CN" sz="1000" dirty="0">
                          <a:latin typeface="Symbol" panose="05050102010706020507" pitchFamily="18" charset="2"/>
                          <a:ea typeface="微软雅黑" panose="020B0503020204020204" pitchFamily="34" charset="-122"/>
                        </a:rPr>
                        <a:t>m</a:t>
                      </a:r>
                      <a:r>
                        <a:rPr lang="en-US" altLang="zh-CN" sz="1000" dirty="0">
                          <a:latin typeface="微软雅黑" panose="020B0503020204020204" pitchFamily="34" charset="-122"/>
                          <a:ea typeface="微软雅黑" panose="020B0503020204020204" pitchFamily="34" charset="-122"/>
                        </a:rPr>
                        <a:t>m</a:t>
                      </a:r>
                      <a:r>
                        <a:rPr lang="zh-CN" altLang="en-US" sz="1000" dirty="0">
                          <a:latin typeface="微软雅黑" panose="020B0503020204020204" pitchFamily="34" charset="-122"/>
                          <a:ea typeface="微软雅黑" panose="020B0503020204020204" pitchFamily="34" charset="-122"/>
                        </a:rPr>
                        <a:t>，最小步长</a:t>
                      </a:r>
                      <a:r>
                        <a:rPr lang="en-US" altLang="zh-CN" sz="1000" dirty="0">
                          <a:latin typeface="微软雅黑" panose="020B0503020204020204" pitchFamily="34" charset="-122"/>
                          <a:ea typeface="微软雅黑" panose="020B0503020204020204" pitchFamily="34" charset="-122"/>
                        </a:rPr>
                        <a:t>0.1</a:t>
                      </a:r>
                      <a:r>
                        <a:rPr lang="en-US" altLang="zh-CN" sz="1000" dirty="0">
                          <a:latin typeface="Symbol" panose="05050102010706020507" pitchFamily="18" charset="2"/>
                          <a:ea typeface="微软雅黑" panose="020B0503020204020204" pitchFamily="34" charset="-122"/>
                        </a:rPr>
                        <a:t>m</a:t>
                      </a:r>
                      <a:r>
                        <a:rPr lang="en-US" altLang="zh-CN" sz="1000" dirty="0">
                          <a:latin typeface="微软雅黑" panose="020B0503020204020204" pitchFamily="34" charset="-122"/>
                          <a:ea typeface="微软雅黑" panose="020B0503020204020204" pitchFamily="34" charset="-122"/>
                        </a:rPr>
                        <a:t>m</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bl>
          </a:graphicData>
        </a:graphic>
      </p:graphicFrame>
      <p:sp>
        <p:nvSpPr>
          <p:cNvPr id="8"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01</a:t>
            </a:r>
            <a:endParaRPr lang="en-US" sz="2285"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345278" y="800176"/>
            <a:ext cx="450854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全电动高端显微镜主机</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36387" y="6432856"/>
            <a:ext cx="4234873" cy="2526511"/>
          </a:xfrm>
          <a:prstGeom prst="rect">
            <a:avLst/>
          </a:prstGeom>
        </p:spPr>
      </p:pic>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594" y1="21680" x2="53594" y2="21680"/>
                        <a14:foregroundMark x1="55391" y1="19336" x2="55391" y2="19336"/>
                        <a14:foregroundMark x1="54766" y1="14063" x2="54766" y2="14063"/>
                        <a14:foregroundMark x1="65000" y1="73633" x2="65000" y2="73633"/>
                        <a14:foregroundMark x1="65000" y1="66699" x2="65000" y2="66699"/>
                        <a14:foregroundMark x1="63750" y1="63574" x2="63750" y2="63574"/>
                        <a14:foregroundMark x1="62656" y1="63574" x2="62656" y2="63574"/>
                        <a14:foregroundMark x1="61406" y1="71094" x2="61406" y2="71094"/>
                        <a14:foregroundMark x1="46875" y1="68359" x2="51094" y2="87109"/>
                        <a14:foregroundMark x1="51094" y1="87109" x2="51094" y2="87109"/>
                        <a14:foregroundMark x1="62344" y1="60645" x2="64531" y2="73828"/>
                        <a14:foregroundMark x1="54766" y1="65137" x2="59922" y2="86230"/>
                        <a14:foregroundMark x1="59609" y1="68359" x2="59297" y2="62793"/>
                        <a14:foregroundMark x1="55234" y1="27051" x2="55234" y2="16211"/>
                        <a14:foregroundMark x1="49688" y1="60840" x2="48594" y2="58008"/>
                        <a14:foregroundMark x1="44453" y1="83496" x2="63984" y2="88477"/>
                        <a14:foregroundMark x1="63984" y1="88477" x2="71172" y2="88281"/>
                        <a14:foregroundMark x1="50469" y1="13672" x2="54453" y2="12793"/>
                        <a14:backgroundMark x1="55078" y1="44043" x2="55078" y2="44043"/>
                        <a14:backgroundMark x1="54766" y1="44238" x2="54766" y2="43652"/>
                        <a14:backgroundMark x1="54609" y1="43848" x2="54922" y2="44043"/>
                      </a14:backgroundRemoval>
                    </a14:imgEffect>
                  </a14:imgLayer>
                </a14:imgProps>
              </a:ext>
              <a:ext uri="{28A0092B-C50C-407E-A947-70E740481C1C}">
                <a14:useLocalDpi xmlns:a14="http://schemas.microsoft.com/office/drawing/2010/main" val="0"/>
              </a:ext>
            </a:extLst>
          </a:blip>
          <a:srcRect l="32580" t="5274" r="22206"/>
          <a:stretch>
            <a:fillRect/>
          </a:stretch>
        </p:blipFill>
        <p:spPr>
          <a:xfrm>
            <a:off x="588415" y="5942580"/>
            <a:ext cx="2580688" cy="3507064"/>
          </a:xfrm>
          <a:prstGeom prst="rect">
            <a:avLst/>
          </a:prstGeom>
        </p:spPr>
      </p:pic>
      <p:sp>
        <p:nvSpPr>
          <p:cNvPr id="10" name="文本框 9"/>
          <p:cNvSpPr txBox="1"/>
          <p:nvPr/>
        </p:nvSpPr>
        <p:spPr>
          <a:xfrm>
            <a:off x="3169103" y="6278967"/>
            <a:ext cx="1980029" cy="30777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显微镜主机结构与尺寸</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2141903" y="1858041"/>
            <a:ext cx="3754137" cy="4696710"/>
          </a:xfrm>
          <a:prstGeom prst="rect">
            <a:avLst/>
          </a:prstGeom>
        </p:spPr>
      </p:pic>
      <p:pic>
        <p:nvPicPr>
          <p:cNvPr id="27" name="图片 26"/>
          <p:cNvPicPr>
            <a:picLocks noChangeAspect="1"/>
          </p:cNvPicPr>
          <p:nvPr/>
        </p:nvPicPr>
        <p:blipFill>
          <a:blip r:embed="rId2"/>
          <a:stretch>
            <a:fillRect/>
          </a:stretch>
        </p:blipFill>
        <p:spPr>
          <a:xfrm>
            <a:off x="1235112" y="1326866"/>
            <a:ext cx="1211736" cy="922892"/>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3633" y="6893305"/>
            <a:ext cx="4232407" cy="2249203"/>
          </a:xfrm>
          <a:prstGeom prst="rect">
            <a:avLst/>
          </a:prstGeom>
        </p:spPr>
      </p:pic>
      <p:sp>
        <p:nvSpPr>
          <p:cNvPr id="16" name="文本框 15"/>
          <p:cNvSpPr txBox="1"/>
          <p:nvPr/>
        </p:nvSpPr>
        <p:spPr>
          <a:xfrm>
            <a:off x="3088304" y="1688764"/>
            <a:ext cx="2658100"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TIRF</a:t>
            </a:r>
            <a:r>
              <a:rPr lang="zh-CN" altLang="en-US" sz="1600" dirty="0">
                <a:latin typeface="微软雅黑" panose="020B0503020204020204" pitchFamily="34" charset="-122"/>
                <a:ea typeface="微软雅黑" panose="020B0503020204020204" pitchFamily="34" charset="-122"/>
              </a:rPr>
              <a:t>照明超分辨荧光显微镜</a:t>
            </a:r>
            <a:endParaRPr lang="zh-CN" altLang="en-US" sz="16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1329986" y="6554751"/>
            <a:ext cx="2236510"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显微镜产品结构与尺寸</a:t>
            </a:r>
            <a:endParaRPr lang="zh-CN" altLang="en-US"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345278" y="800176"/>
            <a:ext cx="450854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单分子定位超分辨显微镜</a:t>
            </a:r>
            <a:endParaRPr lang="zh-CN" altLang="en-US" sz="2000" dirty="0">
              <a:latin typeface="微软雅黑" panose="020B0503020204020204" pitchFamily="34" charset="-122"/>
              <a:ea typeface="微软雅黑" panose="020B0503020204020204" pitchFamily="34" charset="-122"/>
            </a:endParaRPr>
          </a:p>
        </p:txBody>
      </p:sp>
      <p:sp>
        <p:nvSpPr>
          <p:cNvPr id="12"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02</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表格 6"/>
          <p:cNvGraphicFramePr>
            <a:graphicFrameLocks noGrp="1"/>
          </p:cNvGraphicFramePr>
          <p:nvPr>
            <p:custDataLst>
              <p:tags r:id="rId1"/>
            </p:custDataLst>
          </p:nvPr>
        </p:nvGraphicFramePr>
        <p:xfrm>
          <a:off x="1203551" y="1558359"/>
          <a:ext cx="5152572" cy="3752640"/>
        </p:xfrm>
        <a:graphic>
          <a:graphicData uri="http://schemas.openxmlformats.org/drawingml/2006/table">
            <a:tbl>
              <a:tblPr firstRow="1" bandRow="1">
                <a:tableStyleId>{5FD0F851-EC5A-4D38-B0AD-8093EC10F338}</a:tableStyleId>
              </a:tblPr>
              <a:tblGrid>
                <a:gridCol w="1005055"/>
                <a:gridCol w="1522626"/>
                <a:gridCol w="2624891"/>
              </a:tblGrid>
              <a:tr h="284649">
                <a:tc>
                  <a:txBody>
                    <a:bodyPr/>
                    <a:lstStyle/>
                    <a:p>
                      <a:pPr algn="ctr">
                        <a:lnSpc>
                          <a:spcPct val="150000"/>
                        </a:lnSpc>
                      </a:pPr>
                      <a:r>
                        <a:rPr lang="zh-CN" altLang="en-US" sz="800" dirty="0"/>
                        <a:t>功能选择</a:t>
                      </a:r>
                      <a:endParaRPr lang="zh-CN" altLang="en-US" sz="800" dirty="0"/>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zh-CN" altLang="en-US" sz="800" dirty="0"/>
                        <a:t>功能描述</a:t>
                      </a:r>
                      <a:endParaRPr lang="zh-CN" altLang="en-US" sz="800" dirty="0"/>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zh-CN" altLang="en-US" sz="800" dirty="0"/>
                        <a:t>规格参数</a:t>
                      </a:r>
                      <a:endParaRPr lang="zh-CN" altLang="en-US" sz="800" dirty="0"/>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412402">
                <a:tc>
                  <a:txBody>
                    <a:bodyPr/>
                    <a:lstStyle/>
                    <a:p>
                      <a:pPr algn="ctr">
                        <a:lnSpc>
                          <a:spcPct val="150000"/>
                        </a:lnSpc>
                      </a:pPr>
                      <a:r>
                        <a:rPr lang="zh-CN" altLang="en-US" sz="800" baseline="0" dirty="0">
                          <a:latin typeface="微软雅黑" panose="020B0503020204020204" pitchFamily="34" charset="-122"/>
                          <a:ea typeface="微软雅黑" panose="020B0503020204020204" pitchFamily="34" charset="-122"/>
                        </a:rPr>
                        <a:t>成像模式</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单分子定位超分辨成像模式、全内角反射荧光成像模式</a:t>
                      </a:r>
                      <a:endParaRPr lang="zh-CN" altLang="en-US" sz="800" baseline="0" dirty="0">
                        <a:latin typeface="微软雅黑" panose="020B0503020204020204" pitchFamily="34" charset="-122"/>
                        <a:ea typeface="微软雅黑" panose="020B0503020204020204" pitchFamily="34" charset="-122"/>
                      </a:endParaRPr>
                    </a:p>
                    <a:p>
                      <a:pPr>
                        <a:lnSpc>
                          <a:spcPct val="150000"/>
                        </a:lnSpc>
                      </a:pPr>
                      <a:r>
                        <a:rPr lang="zh-CN" altLang="en-US" sz="800" baseline="0" dirty="0">
                          <a:latin typeface="微软雅黑" panose="020B0503020204020204" pitchFamily="34" charset="-122"/>
                          <a:ea typeface="微软雅黑" panose="020B0503020204020204" pitchFamily="34" charset="-122"/>
                        </a:rPr>
                        <a:t>可兼容其他模式，包括</a:t>
                      </a:r>
                      <a:r>
                        <a:rPr lang="en-US" altLang="zh-CN" sz="800" baseline="0" dirty="0">
                          <a:latin typeface="微软雅黑" panose="020B0503020204020204" pitchFamily="34" charset="-122"/>
                          <a:ea typeface="微软雅黑" panose="020B0503020204020204" pitchFamily="34" charset="-122"/>
                        </a:rPr>
                        <a:t>SIM</a:t>
                      </a:r>
                      <a:r>
                        <a:rPr lang="zh-CN" altLang="en-US" sz="800" baseline="0" dirty="0">
                          <a:latin typeface="微软雅黑" panose="020B0503020204020204" pitchFamily="34" charset="-122"/>
                          <a:ea typeface="微软雅黑" panose="020B0503020204020204" pitchFamily="34" charset="-122"/>
                        </a:rPr>
                        <a:t>、</a:t>
                      </a:r>
                      <a:r>
                        <a:rPr lang="en-US" altLang="zh-CN" sz="800" baseline="0" dirty="0">
                          <a:latin typeface="微软雅黑" panose="020B0503020204020204" pitchFamily="34" charset="-122"/>
                          <a:ea typeface="微软雅黑" panose="020B0503020204020204" pitchFamily="34" charset="-122"/>
                        </a:rPr>
                        <a:t>FRET</a:t>
                      </a:r>
                      <a:r>
                        <a:rPr lang="zh-CN" altLang="en-US" sz="800" baseline="0" dirty="0">
                          <a:latin typeface="微软雅黑" panose="020B0503020204020204" pitchFamily="34" charset="-122"/>
                          <a:ea typeface="微软雅黑" panose="020B0503020204020204" pitchFamily="34" charset="-122"/>
                        </a:rPr>
                        <a:t>、</a:t>
                      </a:r>
                      <a:r>
                        <a:rPr lang="en-US" altLang="zh-CN" sz="800" baseline="0" dirty="0">
                          <a:latin typeface="微软雅黑" panose="020B0503020204020204" pitchFamily="34" charset="-122"/>
                          <a:ea typeface="微软雅黑" panose="020B0503020204020204" pitchFamily="34" charset="-122"/>
                        </a:rPr>
                        <a:t>FCS</a:t>
                      </a:r>
                      <a:r>
                        <a:rPr lang="zh-CN" altLang="en-US" sz="800" baseline="0" dirty="0">
                          <a:latin typeface="微软雅黑" panose="020B0503020204020204" pitchFamily="34" charset="-122"/>
                          <a:ea typeface="微软雅黑" panose="020B0503020204020204" pitchFamily="34" charset="-122"/>
                        </a:rPr>
                        <a:t>、</a:t>
                      </a:r>
                      <a:r>
                        <a:rPr lang="en-US" altLang="zh-CN" sz="800" baseline="0" dirty="0">
                          <a:latin typeface="微软雅黑" panose="020B0503020204020204" pitchFamily="34" charset="-122"/>
                          <a:ea typeface="微软雅黑" panose="020B0503020204020204" pitchFamily="34" charset="-122"/>
                        </a:rPr>
                        <a:t>AFM</a:t>
                      </a:r>
                      <a:r>
                        <a:rPr lang="zh-CN" altLang="en-US" sz="800" baseline="0" dirty="0">
                          <a:latin typeface="微软雅黑" panose="020B0503020204020204" pitchFamily="34" charset="-122"/>
                          <a:ea typeface="微软雅黑" panose="020B0503020204020204" pitchFamily="34" charset="-122"/>
                        </a:rPr>
                        <a:t>、共聚焦成像单元等</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hMerge="1">
                  <a:tcPr/>
                </a:tc>
              </a:tr>
              <a:tr h="284649">
                <a:tc>
                  <a:txBody>
                    <a:bodyPr/>
                    <a:lstStyle/>
                    <a:p>
                      <a:pPr algn="ctr">
                        <a:lnSpc>
                          <a:spcPct val="150000"/>
                        </a:lnSpc>
                      </a:pPr>
                      <a:r>
                        <a:rPr lang="zh-CN" altLang="en-US" sz="800" baseline="0" dirty="0">
                          <a:latin typeface="微软雅黑" panose="020B0503020204020204" pitchFamily="34" charset="-122"/>
                          <a:ea typeface="微软雅黑" panose="020B0503020204020204" pitchFamily="34" charset="-122"/>
                        </a:rPr>
                        <a:t>中控模块</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实现屏幕的中央控制，实现全器件的电动控制</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hMerge="1">
                  <a:tcPr/>
                </a:tc>
              </a:tr>
              <a:tr h="284649">
                <a:tc>
                  <a:txBody>
                    <a:bodyPr/>
                    <a:lstStyle/>
                    <a:p>
                      <a:pPr algn="ctr">
                        <a:lnSpc>
                          <a:spcPct val="150000"/>
                        </a:lnSpc>
                      </a:pPr>
                      <a:r>
                        <a:rPr lang="zh-CN" altLang="en-US" sz="800" baseline="0" dirty="0">
                          <a:latin typeface="微软雅黑" panose="020B0503020204020204" pitchFamily="34" charset="-122"/>
                          <a:ea typeface="微软雅黑" panose="020B0503020204020204" pitchFamily="34" charset="-122"/>
                        </a:rPr>
                        <a:t>激发光源</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最多</a:t>
                      </a:r>
                      <a:r>
                        <a:rPr lang="en-US" altLang="zh-CN" sz="800" baseline="0" dirty="0">
                          <a:latin typeface="微软雅黑" panose="020B0503020204020204" pitchFamily="34" charset="-122"/>
                          <a:ea typeface="微软雅黑" panose="020B0503020204020204" pitchFamily="34" charset="-122"/>
                        </a:rPr>
                        <a:t>5</a:t>
                      </a:r>
                      <a:r>
                        <a:rPr lang="zh-CN" altLang="en-US" sz="800" baseline="0" dirty="0">
                          <a:latin typeface="微软雅黑" panose="020B0503020204020204" pitchFamily="34" charset="-122"/>
                          <a:ea typeface="微软雅黑" panose="020B0503020204020204" pitchFamily="34" charset="-122"/>
                        </a:rPr>
                        <a:t>组激发光源，每组单模光纤输出</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hMerge="1">
                  <a:tcPr/>
                </a:tc>
              </a:tr>
              <a:tr h="412402">
                <a:tc>
                  <a:txBody>
                    <a:bodyPr/>
                    <a:lstStyle/>
                    <a:p>
                      <a:pPr algn="ctr">
                        <a:lnSpc>
                          <a:spcPct val="150000"/>
                        </a:lnSpc>
                      </a:pPr>
                      <a:r>
                        <a:rPr lang="zh-CN" altLang="zh-CN" sz="800" baseline="0" dirty="0">
                          <a:effectLst/>
                          <a:latin typeface="微软雅黑" panose="020B0503020204020204" pitchFamily="34" charset="-122"/>
                          <a:ea typeface="微软雅黑" panose="020B0503020204020204" pitchFamily="34" charset="-122"/>
                        </a:rPr>
                        <a:t>物镜模块</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altLang="zh-CN" sz="800" baseline="0" dirty="0">
                          <a:latin typeface="微软雅黑" panose="020B0503020204020204" pitchFamily="34" charset="-122"/>
                          <a:ea typeface="微软雅黑" panose="020B0503020204020204" pitchFamily="34" charset="-122"/>
                        </a:rPr>
                        <a:t>TIRF </a:t>
                      </a:r>
                      <a:r>
                        <a:rPr lang="zh-CN" altLang="en-US" sz="800" baseline="0" dirty="0">
                          <a:latin typeface="微软雅黑" panose="020B0503020204020204" pitchFamily="34" charset="-122"/>
                          <a:ea typeface="微软雅黑" panose="020B0503020204020204" pitchFamily="34" charset="-122"/>
                        </a:rPr>
                        <a:t>物镜</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altLang="zh-CN" sz="800" baseline="0" dirty="0">
                          <a:latin typeface="微软雅黑" panose="020B0503020204020204" pitchFamily="34" charset="-122"/>
                          <a:ea typeface="微软雅黑" panose="020B0503020204020204" pitchFamily="34" charset="-122"/>
                        </a:rPr>
                        <a:t>100x</a:t>
                      </a:r>
                      <a:r>
                        <a:rPr lang="zh-CN" altLang="en-US" sz="800" baseline="0" dirty="0">
                          <a:latin typeface="微软雅黑" panose="020B0503020204020204" pitchFamily="34" charset="-122"/>
                          <a:ea typeface="微软雅黑" panose="020B0503020204020204" pitchFamily="34" charset="-122"/>
                        </a:rPr>
                        <a:t>，</a:t>
                      </a:r>
                      <a:r>
                        <a:rPr lang="en-US" altLang="zh-CN" sz="800" baseline="0" dirty="0">
                          <a:latin typeface="微软雅黑" panose="020B0503020204020204" pitchFamily="34" charset="-122"/>
                          <a:ea typeface="微软雅黑" panose="020B0503020204020204" pitchFamily="34" charset="-122"/>
                        </a:rPr>
                        <a:t>NA1.45</a:t>
                      </a:r>
                      <a:r>
                        <a:rPr lang="zh-CN" altLang="en-US" sz="800" baseline="0" dirty="0">
                          <a:latin typeface="微软雅黑" panose="020B0503020204020204" pitchFamily="34" charset="-122"/>
                          <a:ea typeface="微软雅黑" panose="020B0503020204020204" pitchFamily="34" charset="-122"/>
                        </a:rPr>
                        <a:t>，油镜</a:t>
                      </a:r>
                      <a:endParaRPr lang="zh-CN" altLang="en-US" sz="800" baseline="0" dirty="0">
                        <a:latin typeface="微软雅黑" panose="020B0503020204020204" pitchFamily="34" charset="-122"/>
                        <a:ea typeface="微软雅黑" panose="020B0503020204020204" pitchFamily="34" charset="-122"/>
                      </a:endParaRPr>
                    </a:p>
                    <a:p>
                      <a:pPr>
                        <a:lnSpc>
                          <a:spcPct val="150000"/>
                        </a:lnSpc>
                      </a:pPr>
                      <a:r>
                        <a:rPr lang="en-US" altLang="zh-CN" sz="800" baseline="0" dirty="0">
                          <a:latin typeface="微软雅黑" panose="020B0503020204020204" pitchFamily="34" charset="-122"/>
                          <a:ea typeface="微软雅黑" panose="020B0503020204020204" pitchFamily="34" charset="-122"/>
                        </a:rPr>
                        <a:t>40x</a:t>
                      </a:r>
                      <a:r>
                        <a:rPr lang="zh-CN" altLang="en-US" sz="800" baseline="0" dirty="0">
                          <a:latin typeface="微软雅黑" panose="020B0503020204020204" pitchFamily="34" charset="-122"/>
                          <a:ea typeface="微软雅黑" panose="020B0503020204020204" pitchFamily="34" charset="-122"/>
                        </a:rPr>
                        <a:t>，</a:t>
                      </a:r>
                      <a:r>
                        <a:rPr lang="en-US" altLang="zh-CN" sz="800" baseline="0" dirty="0">
                          <a:latin typeface="微软雅黑" panose="020B0503020204020204" pitchFamily="34" charset="-122"/>
                          <a:ea typeface="微软雅黑" panose="020B0503020204020204" pitchFamily="34" charset="-122"/>
                        </a:rPr>
                        <a:t>60x</a:t>
                      </a:r>
                      <a:r>
                        <a:rPr lang="zh-CN" altLang="en-US" sz="800" baseline="0" dirty="0">
                          <a:latin typeface="微软雅黑" panose="020B0503020204020204" pitchFamily="34" charset="-122"/>
                          <a:ea typeface="微软雅黑" panose="020B0503020204020204" pitchFamily="34" charset="-122"/>
                        </a:rPr>
                        <a:t>及其他物镜选配</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317371">
                <a:tc>
                  <a:txBody>
                    <a:bodyPr/>
                    <a:lstStyle/>
                    <a:p>
                      <a:pPr algn="ctr">
                        <a:lnSpc>
                          <a:spcPct val="150000"/>
                        </a:lnSpc>
                      </a:pPr>
                      <a:r>
                        <a:rPr lang="zh-CN" altLang="en-US" sz="800" baseline="0" dirty="0">
                          <a:latin typeface="微软雅黑" panose="020B0503020204020204" pitchFamily="34" charset="-122"/>
                          <a:ea typeface="微软雅黑" panose="020B0503020204020204" pitchFamily="34" charset="-122"/>
                        </a:rPr>
                        <a:t>载物台</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电控载物台</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行程</a:t>
                      </a:r>
                      <a:r>
                        <a:rPr lang="en-US" altLang="zh-CN" sz="800" baseline="0" dirty="0">
                          <a:latin typeface="微软雅黑" panose="020B0503020204020204" pitchFamily="34" charset="-122"/>
                          <a:ea typeface="微软雅黑" panose="020B0503020204020204" pitchFamily="34" charset="-122"/>
                        </a:rPr>
                        <a:t>110mmx75mm</a:t>
                      </a:r>
                      <a:endParaRPr lang="en-US" altLang="zh-CN" sz="800" baseline="0" dirty="0">
                        <a:latin typeface="微软雅黑" panose="020B0503020204020204" pitchFamily="34" charset="-122"/>
                        <a:ea typeface="微软雅黑" panose="020B0503020204020204" pitchFamily="34" charset="-122"/>
                      </a:endParaRPr>
                    </a:p>
                    <a:p>
                      <a:pPr>
                        <a:lnSpc>
                          <a:spcPct val="150000"/>
                        </a:lnSpc>
                      </a:pPr>
                      <a:r>
                        <a:rPr lang="zh-CN" altLang="en-US" sz="800" baseline="0" dirty="0">
                          <a:latin typeface="微软雅黑" panose="020B0503020204020204" pitchFamily="34" charset="-122"/>
                          <a:ea typeface="微软雅黑" panose="020B0503020204020204" pitchFamily="34" charset="-122"/>
                        </a:rPr>
                        <a:t>重复定位精度</a:t>
                      </a:r>
                      <a:r>
                        <a:rPr lang="en-US" altLang="zh-CN" sz="800" baseline="0" dirty="0">
                          <a:latin typeface="微软雅黑" panose="020B0503020204020204" pitchFamily="34" charset="-122"/>
                          <a:ea typeface="微软雅黑" panose="020B0503020204020204" pitchFamily="34" charset="-122"/>
                        </a:rPr>
                        <a:t>±1</a:t>
                      </a:r>
                      <a:r>
                        <a:rPr lang="el-GR" altLang="zh-CN" sz="800" baseline="0" dirty="0">
                          <a:latin typeface="微软雅黑" panose="020B0503020204020204" pitchFamily="34" charset="-122"/>
                          <a:ea typeface="微软雅黑" panose="020B0503020204020204" pitchFamily="34" charset="-122"/>
                        </a:rPr>
                        <a:t>μ</a:t>
                      </a:r>
                      <a:r>
                        <a:rPr lang="en-US" altLang="zh-CN" sz="800" baseline="0" dirty="0">
                          <a:latin typeface="微软雅黑" panose="020B0503020204020204" pitchFamily="34" charset="-122"/>
                          <a:ea typeface="微软雅黑" panose="020B0503020204020204" pitchFamily="34" charset="-122"/>
                        </a:rPr>
                        <a:t>m</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412402">
                <a:tc>
                  <a:txBody>
                    <a:bodyPr/>
                    <a:lstStyle/>
                    <a:p>
                      <a:pPr algn="ctr">
                        <a:lnSpc>
                          <a:spcPct val="150000"/>
                        </a:lnSpc>
                      </a:pPr>
                      <a:r>
                        <a:rPr lang="en-US" altLang="zh-CN" sz="800" baseline="0" dirty="0">
                          <a:latin typeface="微软雅黑" panose="020B0503020204020204" pitchFamily="34" charset="-122"/>
                          <a:ea typeface="微软雅黑" panose="020B0503020204020204" pitchFamily="34" charset="-122"/>
                        </a:rPr>
                        <a:t>Z</a:t>
                      </a:r>
                      <a:r>
                        <a:rPr lang="zh-CN" altLang="en-US" sz="800" baseline="0" dirty="0">
                          <a:latin typeface="微软雅黑" panose="020B0503020204020204" pitchFamily="34" charset="-122"/>
                          <a:ea typeface="微软雅黑" panose="020B0503020204020204" pitchFamily="34" charset="-122"/>
                        </a:rPr>
                        <a:t>轴升降台</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电控</a:t>
                      </a:r>
                      <a:r>
                        <a:rPr lang="en-US" altLang="zh-CN" sz="800" baseline="0" dirty="0">
                          <a:latin typeface="微软雅黑" panose="020B0503020204020204" pitchFamily="34" charset="-122"/>
                          <a:ea typeface="微软雅黑" panose="020B0503020204020204" pitchFamily="34" charset="-122"/>
                        </a:rPr>
                        <a:t>Z</a:t>
                      </a:r>
                      <a:r>
                        <a:rPr lang="zh-CN" altLang="en-US" sz="800" baseline="0" dirty="0">
                          <a:latin typeface="微软雅黑" panose="020B0503020204020204" pitchFamily="34" charset="-122"/>
                          <a:ea typeface="微软雅黑" panose="020B0503020204020204" pitchFamily="34" charset="-122"/>
                        </a:rPr>
                        <a:t>轴</a:t>
                      </a:r>
                      <a:endParaRPr lang="zh-CN" altLang="en-US" sz="800" baseline="0" dirty="0">
                        <a:latin typeface="微软雅黑" panose="020B0503020204020204" pitchFamily="34" charset="-122"/>
                        <a:ea typeface="微软雅黑" panose="020B0503020204020204" pitchFamily="34" charset="-122"/>
                      </a:endParaRPr>
                    </a:p>
                    <a:p>
                      <a:pPr>
                        <a:lnSpc>
                          <a:spcPct val="150000"/>
                        </a:lnSpc>
                      </a:pPr>
                      <a:r>
                        <a:rPr lang="zh-CN" altLang="en-US" sz="800" baseline="0" dirty="0">
                          <a:latin typeface="微软雅黑" panose="020B0503020204020204" pitchFamily="34" charset="-122"/>
                          <a:ea typeface="微软雅黑" panose="020B0503020204020204" pitchFamily="34" charset="-122"/>
                        </a:rPr>
                        <a:t>微米台和纳米台组合台</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微米台：行程</a:t>
                      </a:r>
                      <a:r>
                        <a:rPr lang="en-US" altLang="zh-CN" sz="800" baseline="0" dirty="0">
                          <a:latin typeface="微软雅黑" panose="020B0503020204020204" pitchFamily="34" charset="-122"/>
                          <a:ea typeface="微软雅黑" panose="020B0503020204020204" pitchFamily="34" charset="-122"/>
                        </a:rPr>
                        <a:t>20mm</a:t>
                      </a:r>
                      <a:r>
                        <a:rPr lang="zh-CN" altLang="en-US" sz="800" baseline="0" dirty="0">
                          <a:latin typeface="微软雅黑" panose="020B0503020204020204" pitchFamily="34" charset="-122"/>
                          <a:ea typeface="微软雅黑" panose="020B0503020204020204" pitchFamily="34" charset="-122"/>
                        </a:rPr>
                        <a:t>，重复定位精度</a:t>
                      </a:r>
                      <a:r>
                        <a:rPr lang="en-US" altLang="zh-CN" sz="800" baseline="0" dirty="0">
                          <a:latin typeface="微软雅黑" panose="020B0503020204020204" pitchFamily="34" charset="-122"/>
                          <a:ea typeface="微软雅黑" panose="020B0503020204020204" pitchFamily="34" charset="-122"/>
                        </a:rPr>
                        <a:t>±1μm</a:t>
                      </a:r>
                      <a:r>
                        <a:rPr lang="zh-CN" altLang="en-US" sz="800" baseline="0" dirty="0">
                          <a:latin typeface="微软雅黑" panose="020B0503020204020204" pitchFamily="34" charset="-122"/>
                          <a:ea typeface="微软雅黑" panose="020B0503020204020204" pitchFamily="34" charset="-122"/>
                        </a:rPr>
                        <a:t>；</a:t>
                      </a:r>
                      <a:endParaRPr lang="zh-CN" altLang="en-US" sz="800" baseline="0" dirty="0">
                        <a:latin typeface="微软雅黑" panose="020B0503020204020204" pitchFamily="34" charset="-122"/>
                        <a:ea typeface="微软雅黑" panose="020B0503020204020204" pitchFamily="34" charset="-122"/>
                      </a:endParaRPr>
                    </a:p>
                    <a:p>
                      <a:pPr>
                        <a:lnSpc>
                          <a:spcPct val="150000"/>
                        </a:lnSpc>
                      </a:pPr>
                      <a:r>
                        <a:rPr lang="zh-CN" altLang="en-US" sz="800" baseline="0" dirty="0">
                          <a:latin typeface="微软雅黑" panose="020B0503020204020204" pitchFamily="34" charset="-122"/>
                          <a:ea typeface="微软雅黑" panose="020B0503020204020204" pitchFamily="34" charset="-122"/>
                        </a:rPr>
                        <a:t>纳米台：行程</a:t>
                      </a:r>
                      <a:r>
                        <a:rPr lang="en-US" altLang="zh-CN" sz="800" baseline="0" dirty="0">
                          <a:latin typeface="微软雅黑" panose="020B0503020204020204" pitchFamily="34" charset="-122"/>
                          <a:ea typeface="微软雅黑" panose="020B0503020204020204" pitchFamily="34" charset="-122"/>
                        </a:rPr>
                        <a:t>150μm</a:t>
                      </a:r>
                      <a:r>
                        <a:rPr lang="zh-CN" altLang="en-US" sz="800" baseline="0" dirty="0">
                          <a:latin typeface="微软雅黑" panose="020B0503020204020204" pitchFamily="34" charset="-122"/>
                          <a:ea typeface="微软雅黑" panose="020B0503020204020204" pitchFamily="34" charset="-122"/>
                        </a:rPr>
                        <a:t>，闭环分辨率</a:t>
                      </a:r>
                      <a:r>
                        <a:rPr lang="en-US" altLang="zh-CN" sz="800" baseline="0" dirty="0">
                          <a:latin typeface="微软雅黑" panose="020B0503020204020204" pitchFamily="34" charset="-122"/>
                          <a:ea typeface="微软雅黑" panose="020B0503020204020204" pitchFamily="34" charset="-122"/>
                        </a:rPr>
                        <a:t>0.8nm</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317371">
                <a:tc>
                  <a:txBody>
                    <a:bodyPr/>
                    <a:lstStyle/>
                    <a:p>
                      <a:pPr algn="ctr">
                        <a:lnSpc>
                          <a:spcPct val="150000"/>
                        </a:lnSpc>
                      </a:pPr>
                      <a:r>
                        <a:rPr lang="zh-CN" altLang="en-US" sz="800" baseline="0" dirty="0">
                          <a:latin typeface="微软雅黑" panose="020B0503020204020204" pitchFamily="34" charset="-122"/>
                          <a:ea typeface="微软雅黑" panose="020B0503020204020204" pitchFamily="34" charset="-122"/>
                        </a:rPr>
                        <a:t>锁焦模块</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补偿环境振动和自身振动造成的焦面漂移</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实现±</a:t>
                      </a:r>
                      <a:r>
                        <a:rPr lang="en-US" altLang="zh-CN" sz="800" baseline="0" dirty="0">
                          <a:latin typeface="微软雅黑" panose="020B0503020204020204" pitchFamily="34" charset="-122"/>
                          <a:ea typeface="微软雅黑" panose="020B0503020204020204" pitchFamily="34" charset="-122"/>
                        </a:rPr>
                        <a:t>25nm</a:t>
                      </a:r>
                      <a:r>
                        <a:rPr lang="zh-CN" altLang="en-US" sz="800" baseline="0" dirty="0">
                          <a:latin typeface="微软雅黑" panose="020B0503020204020204" pitchFamily="34" charset="-122"/>
                          <a:ea typeface="微软雅黑" panose="020B0503020204020204" pitchFamily="34" charset="-122"/>
                        </a:rPr>
                        <a:t>焦面范围内稳定</a:t>
                      </a:r>
                      <a:r>
                        <a:rPr lang="zh-CN" altLang="en-US" sz="800" baseline="0" dirty="0">
                          <a:latin typeface="微软雅黑" panose="020B0503020204020204" pitchFamily="34" charset="-122"/>
                          <a:ea typeface="微软雅黑" panose="020B0503020204020204" pitchFamily="34" charset="-122"/>
                        </a:rPr>
                        <a:t>成像</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412402">
                <a:tc>
                  <a:txBody>
                    <a:bodyPr/>
                    <a:lstStyle/>
                    <a:p>
                      <a:pPr algn="ctr">
                        <a:lnSpc>
                          <a:spcPct val="150000"/>
                        </a:lnSpc>
                      </a:pPr>
                      <a:r>
                        <a:rPr lang="zh-CN" altLang="en-US" sz="800" baseline="0" dirty="0">
                          <a:latin typeface="微软雅黑" panose="020B0503020204020204" pitchFamily="34" charset="-122"/>
                          <a:ea typeface="微软雅黑" panose="020B0503020204020204" pitchFamily="34" charset="-122"/>
                        </a:rPr>
                        <a:t>成像相机</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根据客户需求选配</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zh-CN" altLang="en-US" sz="800" baseline="0" dirty="0">
                          <a:latin typeface="微软雅黑" panose="020B0503020204020204" pitchFamily="34" charset="-122"/>
                          <a:ea typeface="微软雅黑" panose="020B0503020204020204" pitchFamily="34" charset="-122"/>
                        </a:rPr>
                        <a:t>包括</a:t>
                      </a:r>
                      <a:r>
                        <a:rPr lang="en-US" altLang="zh-CN" sz="800" baseline="0" dirty="0" err="1">
                          <a:latin typeface="微软雅黑" panose="020B0503020204020204" pitchFamily="34" charset="-122"/>
                          <a:ea typeface="微软雅黑" panose="020B0503020204020204" pitchFamily="34" charset="-122"/>
                        </a:rPr>
                        <a:t>Photometrics</a:t>
                      </a:r>
                      <a:r>
                        <a:rPr lang="en-US" altLang="zh-CN" sz="800" baseline="0" dirty="0">
                          <a:latin typeface="微软雅黑" panose="020B0503020204020204" pitchFamily="34" charset="-122"/>
                          <a:ea typeface="微软雅黑" panose="020B0503020204020204" pitchFamily="34" charset="-122"/>
                        </a:rPr>
                        <a:t> Prime 95B</a:t>
                      </a:r>
                      <a:endParaRPr lang="en-US" altLang="zh-CN" sz="800" baseline="0" dirty="0">
                        <a:latin typeface="微软雅黑" panose="020B0503020204020204" pitchFamily="34" charset="-122"/>
                        <a:ea typeface="微软雅黑" panose="020B0503020204020204" pitchFamily="34" charset="-122"/>
                      </a:endParaRPr>
                    </a:p>
                    <a:p>
                      <a:pPr>
                        <a:lnSpc>
                          <a:spcPct val="150000"/>
                        </a:lnSpc>
                      </a:pPr>
                      <a:r>
                        <a:rPr lang="zh-CN" altLang="en-US" sz="800" baseline="0" dirty="0">
                          <a:latin typeface="微软雅黑" panose="020B0503020204020204" pitchFamily="34" charset="-122"/>
                          <a:ea typeface="微软雅黑" panose="020B0503020204020204" pitchFamily="34" charset="-122"/>
                        </a:rPr>
                        <a:t>鑫图</a:t>
                      </a:r>
                      <a:r>
                        <a:rPr lang="en-US" altLang="zh-CN" sz="800" baseline="0" dirty="0">
                          <a:latin typeface="微软雅黑" panose="020B0503020204020204" pitchFamily="34" charset="-122"/>
                          <a:ea typeface="微软雅黑" panose="020B0503020204020204" pitchFamily="34" charset="-122"/>
                        </a:rPr>
                        <a:t>Dhyana95</a:t>
                      </a:r>
                      <a:r>
                        <a:rPr lang="zh-CN" altLang="en-US" sz="800" baseline="0" dirty="0">
                          <a:latin typeface="微软雅黑" panose="020B0503020204020204" pitchFamily="34" charset="-122"/>
                          <a:ea typeface="微软雅黑" panose="020B0503020204020204" pitchFamily="34" charset="-122"/>
                        </a:rPr>
                        <a:t>等</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r>
              <a:tr h="284649">
                <a:tc>
                  <a:txBody>
                    <a:bodyPr/>
                    <a:lstStyle/>
                    <a:p>
                      <a:pPr algn="ctr">
                        <a:lnSpc>
                          <a:spcPct val="150000"/>
                        </a:lnSpc>
                      </a:pPr>
                      <a:r>
                        <a:rPr lang="zh-CN" altLang="en-US" sz="800" baseline="0" dirty="0">
                          <a:latin typeface="微软雅黑" panose="020B0503020204020204" pitchFamily="34" charset="-122"/>
                          <a:ea typeface="微软雅黑" panose="020B0503020204020204" pitchFamily="34" charset="-122"/>
                        </a:rPr>
                        <a:t>整机尺寸</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50000"/>
                        </a:lnSpc>
                      </a:pPr>
                      <a:r>
                        <a:rPr lang="en-US" altLang="zh-CN" sz="800" baseline="0" dirty="0">
                          <a:latin typeface="微软雅黑" panose="020B0503020204020204" pitchFamily="34" charset="-122"/>
                          <a:ea typeface="微软雅黑" panose="020B0503020204020204" pitchFamily="34" charset="-122"/>
                        </a:rPr>
                        <a:t>840mm×343mm×751.50mm</a:t>
                      </a:r>
                      <a:endParaRPr lang="zh-CN" altLang="en-US" sz="800" baseline="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pic>
        <p:nvPicPr>
          <p:cNvPr id="9" name="Picture 2" descr="E:\GLUT1-闫秋艳\Figures\Figure 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196" y="5595172"/>
            <a:ext cx="2328722" cy="2708719"/>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1069523" y="8454267"/>
            <a:ext cx="3112673" cy="553998"/>
          </a:xfrm>
          <a:prstGeom prst="rect">
            <a:avLst/>
          </a:prstGeom>
          <a:noFill/>
        </p:spPr>
        <p:txBody>
          <a:bodyPr wrap="square">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小分子荧光探针标记细胞膜上转运体的分布、组装</a:t>
            </a:r>
            <a:endParaRPr lang="en-US" altLang="zh-CN" sz="1000" dirty="0">
              <a:latin typeface="微软雅黑" panose="020B0503020204020204" pitchFamily="34" charset="-122"/>
              <a:ea typeface="微软雅黑" panose="020B0503020204020204" pitchFamily="34" charset="-122"/>
            </a:endParaRPr>
          </a:p>
          <a:p>
            <a:pPr>
              <a:lnSpc>
                <a:spcPct val="150000"/>
              </a:lnSpc>
            </a:pPr>
            <a:r>
              <a:rPr lang="en-US" altLang="zh-CN" sz="1000" dirty="0" err="1">
                <a:latin typeface="微软雅黑" panose="020B0503020204020204" pitchFamily="34" charset="-122"/>
                <a:ea typeface="微软雅黑" panose="020B0503020204020204" pitchFamily="34" charset="-122"/>
              </a:rPr>
              <a:t>Nanoscale</a:t>
            </a:r>
            <a:r>
              <a:rPr lang="en-US" altLang="zh-CN" sz="1000" dirty="0">
                <a:latin typeface="微软雅黑" panose="020B0503020204020204" pitchFamily="34" charset="-122"/>
                <a:ea typeface="微软雅黑" panose="020B0503020204020204" pitchFamily="34" charset="-122"/>
              </a:rPr>
              <a:t> Horizons</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2020, 5, 523</a:t>
            </a:r>
            <a:endParaRPr lang="zh-CN" altLang="en-US" sz="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4670910" y="8335918"/>
            <a:ext cx="1782111" cy="526811"/>
          </a:xfrm>
          <a:prstGeom prst="rect">
            <a:avLst/>
          </a:prstGeom>
          <a:noFill/>
        </p:spPr>
        <p:txBody>
          <a:bodyPr wrap="square">
            <a:spAutoFit/>
          </a:bodyPr>
          <a:lstStyle/>
          <a:p>
            <a:pPr>
              <a:lnSpc>
                <a:spcPct val="150000"/>
              </a:lnSpc>
            </a:pPr>
            <a:r>
              <a:rPr lang="en-US" altLang="zh-CN" sz="1000" dirty="0">
                <a:latin typeface="微软雅黑" panose="020B0503020204020204" pitchFamily="34" charset="-122"/>
                <a:ea typeface="微软雅黑" panose="020B0503020204020204" pitchFamily="34" charset="-122"/>
                <a:cs typeface="Arial" panose="020B0604020202020204" pitchFamily="34" charset="0"/>
              </a:rPr>
              <a:t>GLUT1</a:t>
            </a:r>
            <a:r>
              <a:rPr lang="zh-CN" altLang="en-US" sz="1000" dirty="0">
                <a:latin typeface="微软雅黑" panose="020B0503020204020204" pitchFamily="34" charset="-122"/>
                <a:ea typeface="微软雅黑" panose="020B0503020204020204" pitchFamily="34" charset="-122"/>
                <a:cs typeface="Arial" panose="020B0604020202020204" pitchFamily="34" charset="0"/>
              </a:rPr>
              <a:t>与脂筏的共定位</a:t>
            </a:r>
            <a:endParaRPr lang="en-US" altLang="zh-CN" sz="1000" dirty="0">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en-US" altLang="zh-CN" sz="1000" dirty="0">
                <a:latin typeface="微软雅黑" panose="020B0503020204020204" pitchFamily="34" charset="-122"/>
                <a:ea typeface="微软雅黑" panose="020B0503020204020204" pitchFamily="34" charset="-122"/>
                <a:cs typeface="Arial" panose="020B0604020202020204" pitchFamily="34" charset="0"/>
              </a:rPr>
              <a:t>PNAS, 2018, 115, 7033  </a:t>
            </a:r>
            <a:r>
              <a:rPr lang="en-US" altLang="zh-CN" sz="1000" dirty="0">
                <a:latin typeface="微软雅黑" panose="020B0503020204020204" pitchFamily="34" charset="-122"/>
                <a:ea typeface="微软雅黑" panose="020B0503020204020204" pitchFamily="34" charset="-122"/>
              </a:rPr>
              <a:t> </a:t>
            </a:r>
            <a:r>
              <a:rPr lang="en-US" altLang="zh-CN" sz="10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0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 name="组合 2"/>
          <p:cNvGrpSpPr/>
          <p:nvPr/>
        </p:nvGrpSpPr>
        <p:grpSpPr>
          <a:xfrm>
            <a:off x="972356" y="5558656"/>
            <a:ext cx="3112673" cy="2708719"/>
            <a:chOff x="419638" y="5054290"/>
            <a:chExt cx="4056472" cy="2823071"/>
          </a:xfrm>
        </p:grpSpPr>
        <p:pic>
          <p:nvPicPr>
            <p:cNvPr id="8" name="Picture 2" descr="Graphical Abstrac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38" y="5142076"/>
              <a:ext cx="4056472" cy="273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971800" y="5054290"/>
              <a:ext cx="72483" cy="22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345278" y="800176"/>
            <a:ext cx="450854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性能描述</a:t>
            </a:r>
            <a:endParaRPr lang="zh-CN" altLang="en-US" sz="2000" dirty="0">
              <a:latin typeface="微软雅黑" panose="020B0503020204020204" pitchFamily="34" charset="-122"/>
              <a:ea typeface="微软雅黑" panose="020B0503020204020204" pitchFamily="34" charset="-122"/>
            </a:endParaRPr>
          </a:p>
        </p:txBody>
      </p:sp>
      <p:sp>
        <p:nvSpPr>
          <p:cNvPr id="17"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03</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1198953" y="1443237"/>
            <a:ext cx="5161768" cy="783590"/>
          </a:xfrm>
          <a:prstGeom prst="rect">
            <a:avLst/>
          </a:prstGeom>
          <a:noFill/>
        </p:spPr>
        <p:txBody>
          <a:bodyPr wrap="square" rtlCol="0">
            <a:spAutoFit/>
          </a:bodyPr>
          <a:lstStyle/>
          <a:p>
            <a:pPr>
              <a:lnSpc>
                <a:spcPct val="150000"/>
              </a:lnSpc>
            </a:pP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环境温度和湿度变化、载物台振动等原因，会导致焦面漂移，使成像变得模糊。自动锁焦模块可以实时探测焦面位置，并对偏离进行校正，使样品保持在物镜景深范围之内。小型化的结构设计，可兼容于其它品牌显微镜主体。</a:t>
            </a:r>
            <a:endParaRPr lang="zh-CN" altLang="en-US" sz="1000" dirty="0">
              <a:latin typeface="微软雅黑" panose="020B0503020204020204" pitchFamily="34" charset="-122"/>
              <a:ea typeface="微软雅黑" panose="020B0503020204020204" pitchFamily="34" charset="-122"/>
            </a:endParaRPr>
          </a:p>
        </p:txBody>
      </p:sp>
      <p:graphicFrame>
        <p:nvGraphicFramePr>
          <p:cNvPr id="5" name="表格 6"/>
          <p:cNvGraphicFramePr>
            <a:graphicFrameLocks noGrp="1"/>
          </p:cNvGraphicFramePr>
          <p:nvPr/>
        </p:nvGraphicFramePr>
        <p:xfrm>
          <a:off x="1768157" y="2377192"/>
          <a:ext cx="4023360" cy="1593143"/>
        </p:xfrm>
        <a:graphic>
          <a:graphicData uri="http://schemas.openxmlformats.org/drawingml/2006/table">
            <a:tbl>
              <a:tblPr firstRow="1" bandRow="1">
                <a:tableStyleId>{5FD0F851-EC5A-4D38-B0AD-8093EC10F338}</a:tableStyleId>
              </a:tblPr>
              <a:tblGrid>
                <a:gridCol w="1445598"/>
                <a:gridCol w="2577762"/>
              </a:tblGrid>
              <a:tr h="326003">
                <a:tc>
                  <a:txBody>
                    <a:bodyPr/>
                    <a:lstStyle/>
                    <a:p>
                      <a:pPr algn="ctr"/>
                      <a:r>
                        <a:rPr lang="zh-CN" altLang="en-US" sz="1000" b="0" dirty="0">
                          <a:latin typeface="微软雅黑" panose="020B0503020204020204" pitchFamily="34" charset="-122"/>
                          <a:ea typeface="微软雅黑" panose="020B0503020204020204" pitchFamily="34" charset="-122"/>
                        </a:rPr>
                        <a:t>探测波长</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b="0" dirty="0">
                          <a:latin typeface="微软雅黑" panose="020B0503020204020204" pitchFamily="34" charset="-122"/>
                          <a:ea typeface="微软雅黑" panose="020B0503020204020204" pitchFamily="34" charset="-122"/>
                        </a:rPr>
                        <a:t>850nm</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26003">
                <a:tc>
                  <a:txBody>
                    <a:bodyPr/>
                    <a:lstStyle/>
                    <a:p>
                      <a:pPr algn="ctr"/>
                      <a:r>
                        <a:rPr lang="zh-CN" altLang="en-US" sz="1000" b="0" dirty="0">
                          <a:latin typeface="微软雅黑" panose="020B0503020204020204" pitchFamily="34" charset="-122"/>
                          <a:ea typeface="微软雅黑" panose="020B0503020204020204" pitchFamily="34" charset="-122"/>
                        </a:rPr>
                        <a:t>锁焦精度</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b="0" dirty="0">
                          <a:latin typeface="微软雅黑" panose="020B0503020204020204" pitchFamily="34" charset="-122"/>
                          <a:ea typeface="微软雅黑" panose="020B0503020204020204" pitchFamily="34" charset="-122"/>
                        </a:rPr>
                        <a:t>50nm@Apo 100×/1.49 oil</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50161">
                <a:tc>
                  <a:txBody>
                    <a:bodyPr/>
                    <a:lstStyle/>
                    <a:p>
                      <a:pPr algn="ctr"/>
                      <a:r>
                        <a:rPr lang="zh-CN" altLang="en-US" sz="1000" dirty="0">
                          <a:latin typeface="微软雅黑" panose="020B0503020204020204" pitchFamily="34" charset="-122"/>
                          <a:ea typeface="微软雅黑" panose="020B0503020204020204" pitchFamily="34" charset="-122"/>
                        </a:rPr>
                        <a:t>探测范围</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dirty="0">
                          <a:latin typeface="微软雅黑" panose="020B0503020204020204" pitchFamily="34" charset="-122"/>
                          <a:ea typeface="微软雅黑" panose="020B0503020204020204" pitchFamily="34" charset="-122"/>
                        </a:rPr>
                        <a:t>10μm@Apo 100×/1.49 oil</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13712">
                <a:tc>
                  <a:txBody>
                    <a:bodyPr/>
                    <a:lstStyle/>
                    <a:p>
                      <a:pPr algn="ctr"/>
                      <a:r>
                        <a:rPr lang="zh-CN" altLang="en-US" sz="1000" dirty="0">
                          <a:latin typeface="微软雅黑" panose="020B0503020204020204" pitchFamily="34" charset="-122"/>
                          <a:ea typeface="微软雅黑" panose="020B0503020204020204" pitchFamily="34" charset="-122"/>
                        </a:rPr>
                        <a:t>探测速度</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dirty="0">
                          <a:latin typeface="微软雅黑" panose="020B0503020204020204" pitchFamily="34" charset="-122"/>
                          <a:ea typeface="微软雅黑" panose="020B0503020204020204" pitchFamily="34" charset="-122"/>
                        </a:rPr>
                        <a:t>200fps@2048*1 pixel </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77264">
                <a:tc>
                  <a:txBody>
                    <a:bodyPr/>
                    <a:lstStyle/>
                    <a:p>
                      <a:pPr algn="ctr"/>
                      <a:r>
                        <a:rPr lang="zh-CN" altLang="en-US" sz="1000" dirty="0">
                          <a:latin typeface="微软雅黑" panose="020B0503020204020204" pitchFamily="34" charset="-122"/>
                          <a:ea typeface="微软雅黑" panose="020B0503020204020204" pitchFamily="34" charset="-122"/>
                        </a:rPr>
                        <a:t>模块尺寸</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dirty="0">
                          <a:latin typeface="微软雅黑" panose="020B0503020204020204" pitchFamily="34" charset="-122"/>
                          <a:ea typeface="微软雅黑" panose="020B0503020204020204" pitchFamily="34" charset="-122"/>
                        </a:rPr>
                        <a:t>190mm×80mm×40mm</a:t>
                      </a:r>
                      <a:endParaRPr lang="en-US" altLang="zh-CN"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bl>
          </a:graphicData>
        </a:graphic>
      </p:graphicFrame>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64690" y="4500880"/>
            <a:ext cx="3629660" cy="2659380"/>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2451" y="7333993"/>
            <a:ext cx="2218835" cy="1839855"/>
          </a:xfrm>
          <a:prstGeom prst="rect">
            <a:avLst/>
          </a:prstGeom>
        </p:spPr>
      </p:pic>
      <p:sp>
        <p:nvSpPr>
          <p:cNvPr id="13" name="文本框 12"/>
          <p:cNvSpPr txBox="1"/>
          <p:nvPr/>
        </p:nvSpPr>
        <p:spPr>
          <a:xfrm>
            <a:off x="1767633" y="7848184"/>
            <a:ext cx="20116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锁焦模组结构</a:t>
            </a:r>
            <a:r>
              <a:rPr lang="zh-CN" altLang="en-US" sz="1600" dirty="0">
                <a:latin typeface="微软雅黑" panose="020B0503020204020204" pitchFamily="34" charset="-122"/>
                <a:ea typeface="微软雅黑" panose="020B0503020204020204" pitchFamily="34" charset="-122"/>
              </a:rPr>
              <a:t>与尺寸</a:t>
            </a:r>
            <a:endParaRPr lang="en-US" altLang="zh-CN" sz="16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345278" y="800176"/>
            <a:ext cx="450854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自动锁焦模组</a:t>
            </a:r>
            <a:endParaRPr lang="zh-CN" altLang="en-US" sz="2000" dirty="0">
              <a:latin typeface="微软雅黑" panose="020B0503020204020204" pitchFamily="34" charset="-122"/>
              <a:ea typeface="微软雅黑" panose="020B0503020204020204" pitchFamily="34" charset="-122"/>
            </a:endParaRPr>
          </a:p>
        </p:txBody>
      </p:sp>
      <p:sp>
        <p:nvSpPr>
          <p:cNvPr id="16"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04</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2577"/>
          <a:stretch>
            <a:fillRect/>
          </a:stretch>
        </p:blipFill>
        <p:spPr>
          <a:xfrm>
            <a:off x="1288494" y="7093538"/>
            <a:ext cx="5055676" cy="1989136"/>
          </a:xfrm>
          <a:prstGeom prst="rect">
            <a:avLst/>
          </a:prstGeom>
        </p:spPr>
      </p:pic>
      <p:sp>
        <p:nvSpPr>
          <p:cNvPr id="13" name="文本框 12"/>
          <p:cNvSpPr txBox="1"/>
          <p:nvPr/>
        </p:nvSpPr>
        <p:spPr>
          <a:xfrm>
            <a:off x="1870740" y="7220915"/>
            <a:ext cx="2214880" cy="33718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激发光模组结构</a:t>
            </a:r>
            <a:r>
              <a:rPr lang="zh-CN" altLang="en-US" sz="1600" dirty="0">
                <a:latin typeface="微软雅黑" panose="020B0503020204020204" pitchFamily="34" charset="-122"/>
                <a:ea typeface="微软雅黑" panose="020B0503020204020204" pitchFamily="34" charset="-122"/>
              </a:rPr>
              <a:t>与尺寸</a:t>
            </a:r>
            <a:endParaRPr lang="zh-CN" altLang="en-US" sz="1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307084" y="1452659"/>
            <a:ext cx="4945503" cy="1014730"/>
          </a:xfrm>
          <a:prstGeom prst="rect">
            <a:avLst/>
          </a:prstGeom>
          <a:noFill/>
        </p:spPr>
        <p:txBody>
          <a:bodyPr wrap="square" rtlCol="0">
            <a:spAutoFit/>
          </a:bodyPr>
          <a:lstStyle/>
          <a:p>
            <a:pPr algn="just">
              <a:lnSpc>
                <a:spcPct val="150000"/>
              </a:lnSpc>
            </a:pP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激发光源模组由</a:t>
            </a:r>
            <a:r>
              <a:rPr lang="en-US" altLang="zh-CN" sz="1000" dirty="0">
                <a:latin typeface="微软雅黑" panose="020B0503020204020204" pitchFamily="34" charset="-122"/>
                <a:ea typeface="微软雅黑" panose="020B0503020204020204" pitchFamily="34" charset="-122"/>
              </a:rPr>
              <a:t>5</a:t>
            </a:r>
            <a:r>
              <a:rPr lang="zh-CN" altLang="en-US" sz="1000" dirty="0">
                <a:latin typeface="微软雅黑" panose="020B0503020204020204" pitchFamily="34" charset="-122"/>
                <a:ea typeface="微软雅黑" panose="020B0503020204020204" pitchFamily="34" charset="-122"/>
              </a:rPr>
              <a:t>路（</a:t>
            </a:r>
            <a:r>
              <a:rPr lang="en-US" altLang="zh-CN" sz="1000" dirty="0">
                <a:latin typeface="微软雅黑" panose="020B0503020204020204" pitchFamily="34" charset="-122"/>
                <a:ea typeface="微软雅黑" panose="020B0503020204020204" pitchFamily="34" charset="-122"/>
              </a:rPr>
              <a:t>405nm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488nm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532nm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561nm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638nm</a:t>
            </a:r>
            <a:r>
              <a:rPr lang="zh-CN" altLang="en-US" sz="1000" dirty="0">
                <a:latin typeface="微软雅黑" panose="020B0503020204020204" pitchFamily="34" charset="-122"/>
                <a:ea typeface="微软雅黑" panose="020B0503020204020204" pitchFamily="34" charset="-122"/>
              </a:rPr>
              <a:t>）单色光耦合而成，能够实现不同波长的切换，也可实现多色同时照明。激光器采用插拔设计，可以根据客户需求更换激光器功率大小。模组具备</a:t>
            </a:r>
            <a:r>
              <a:rPr lang="en-US" altLang="zh-CN" sz="1000" dirty="0">
                <a:latin typeface="微软雅黑" panose="020B0503020204020204" pitchFamily="34" charset="-122"/>
                <a:ea typeface="微软雅黑" panose="020B0503020204020204" pitchFamily="34" charset="-122"/>
              </a:rPr>
              <a:t>TIRF</a:t>
            </a:r>
            <a:r>
              <a:rPr lang="zh-CN" altLang="en-US" sz="1000" dirty="0">
                <a:latin typeface="微软雅黑" panose="020B0503020204020204" pitchFamily="34" charset="-122"/>
                <a:ea typeface="微软雅黑" panose="020B0503020204020204" pitchFamily="34" charset="-122"/>
              </a:rPr>
              <a:t>照明功能，可有效抑制荧光背景的干扰。</a:t>
            </a:r>
            <a:endParaRPr lang="zh-CN" altLang="en-US" sz="1000" dirty="0">
              <a:latin typeface="微软雅黑" panose="020B0503020204020204" pitchFamily="34" charset="-122"/>
              <a:ea typeface="微软雅黑" panose="020B0503020204020204" pitchFamily="34" charset="-122"/>
            </a:endParaRPr>
          </a:p>
        </p:txBody>
      </p:sp>
      <p:graphicFrame>
        <p:nvGraphicFramePr>
          <p:cNvPr id="2" name="表格 2"/>
          <p:cNvGraphicFramePr>
            <a:graphicFrameLocks noGrp="1"/>
          </p:cNvGraphicFramePr>
          <p:nvPr/>
        </p:nvGraphicFramePr>
        <p:xfrm>
          <a:off x="1582216" y="2588815"/>
          <a:ext cx="4395240" cy="2031297"/>
        </p:xfrm>
        <a:graphic>
          <a:graphicData uri="http://schemas.openxmlformats.org/drawingml/2006/table">
            <a:tbl>
              <a:tblPr firstRow="1" bandRow="1">
                <a:tableStyleId>{5FD0F851-EC5A-4D38-B0AD-8093EC10F338}</a:tableStyleId>
              </a:tblPr>
              <a:tblGrid>
                <a:gridCol w="1420064"/>
                <a:gridCol w="2975176"/>
              </a:tblGrid>
              <a:tr h="324417">
                <a:tc>
                  <a:txBody>
                    <a:bodyPr/>
                    <a:lstStyle/>
                    <a:p>
                      <a:pPr algn="ctr"/>
                      <a:r>
                        <a:rPr lang="zh-CN" altLang="en-US" sz="1000" b="0" dirty="0">
                          <a:latin typeface="微软雅黑" panose="020B0503020204020204" pitchFamily="34" charset="-122"/>
                          <a:ea typeface="微软雅黑" panose="020B0503020204020204" pitchFamily="34" charset="-122"/>
                        </a:rPr>
                        <a:t>照明视场</a:t>
                      </a:r>
                      <a:endParaRPr lang="en-US" altLang="zh-CN"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b="0" dirty="0">
                          <a:latin typeface="微软雅黑" panose="020B0503020204020204" pitchFamily="34" charset="-122"/>
                          <a:ea typeface="微软雅黑" panose="020B0503020204020204" pitchFamily="34" charset="-122"/>
                        </a:rPr>
                        <a:t>50μm× 50 </a:t>
                      </a:r>
                      <a:r>
                        <a:rPr lang="en-US" altLang="zh-CN" sz="1000" b="0" dirty="0" err="1">
                          <a:latin typeface="微软雅黑" panose="020B0503020204020204" pitchFamily="34" charset="-122"/>
                          <a:ea typeface="微软雅黑" panose="020B0503020204020204" pitchFamily="34" charset="-122"/>
                        </a:rPr>
                        <a:t>μm</a:t>
                      </a:r>
                      <a:r>
                        <a:rPr lang="en-US" altLang="zh-CN" sz="1000" b="0" dirty="0">
                          <a:latin typeface="微软雅黑" panose="020B0503020204020204" pitchFamily="34" charset="-122"/>
                          <a:ea typeface="微软雅黑" panose="020B0503020204020204" pitchFamily="34" charset="-122"/>
                        </a:rPr>
                        <a:t> </a:t>
                      </a:r>
                      <a:r>
                        <a:rPr lang="zh-CN" altLang="en-US" sz="1000" b="0" dirty="0">
                          <a:latin typeface="微软雅黑" panose="020B0503020204020204" pitchFamily="34" charset="-122"/>
                          <a:ea typeface="微软雅黑" panose="020B0503020204020204" pitchFamily="34" charset="-122"/>
                        </a:rPr>
                        <a:t>，可定制</a:t>
                      </a:r>
                      <a:endParaRPr lang="en-US" altLang="zh-CN" sz="1000" b="0" dirty="0">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39980">
                <a:tc rowSpan="5">
                  <a:txBody>
                    <a:bodyPr/>
                    <a:lstStyle/>
                    <a:p>
                      <a:pPr algn="ctr"/>
                      <a:r>
                        <a:rPr lang="zh-CN" altLang="en-US" sz="1000" b="0" dirty="0">
                          <a:latin typeface="微软雅黑" panose="020B0503020204020204" pitchFamily="34" charset="-122"/>
                          <a:ea typeface="微软雅黑" panose="020B0503020204020204" pitchFamily="34" charset="-122"/>
                        </a:rPr>
                        <a:t>激光功率，可选配</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b="0" dirty="0">
                          <a:latin typeface="微软雅黑" panose="020B0503020204020204" pitchFamily="34" charset="-122"/>
                          <a:ea typeface="微软雅黑" panose="020B0503020204020204" pitchFamily="34" charset="-122"/>
                        </a:rPr>
                        <a:t>405 nm</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80 </a:t>
                      </a:r>
                      <a:r>
                        <a:rPr lang="en-US" altLang="zh-CN" sz="1000" b="0" dirty="0" err="1">
                          <a:latin typeface="微软雅黑" panose="020B0503020204020204" pitchFamily="34" charset="-122"/>
                          <a:ea typeface="微软雅黑" panose="020B0503020204020204" pitchFamily="34" charset="-122"/>
                        </a:rPr>
                        <a:t>mW</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39980">
                <a:tc vMerge="1">
                  <a:tcPr/>
                </a:tc>
                <a:tc>
                  <a:txBody>
                    <a:bodyPr/>
                    <a:lstStyle/>
                    <a:p>
                      <a:pPr algn="l"/>
                      <a:r>
                        <a:rPr lang="en-US" altLang="zh-CN" sz="1000" b="0" dirty="0">
                          <a:latin typeface="微软雅黑" panose="020B0503020204020204" pitchFamily="34" charset="-122"/>
                          <a:ea typeface="微软雅黑" panose="020B0503020204020204" pitchFamily="34" charset="-122"/>
                        </a:rPr>
                        <a:t>488 nm</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100 </a:t>
                      </a:r>
                      <a:r>
                        <a:rPr lang="en-US" altLang="zh-CN" sz="1000" b="0" dirty="0" err="1">
                          <a:latin typeface="微软雅黑" panose="020B0503020204020204" pitchFamily="34" charset="-122"/>
                          <a:ea typeface="微软雅黑" panose="020B0503020204020204" pitchFamily="34" charset="-122"/>
                        </a:rPr>
                        <a:t>mW</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39980">
                <a:tc vMerge="1">
                  <a:tcPr/>
                </a:tc>
                <a:tc>
                  <a:txBody>
                    <a:bodyPr/>
                    <a:lstStyle/>
                    <a:p>
                      <a:pPr algn="l"/>
                      <a:r>
                        <a:rPr lang="en-US" altLang="zh-CN" sz="1000" b="0" dirty="0">
                          <a:latin typeface="微软雅黑" panose="020B0503020204020204" pitchFamily="34" charset="-122"/>
                          <a:ea typeface="微软雅黑" panose="020B0503020204020204" pitchFamily="34" charset="-122"/>
                        </a:rPr>
                        <a:t>532 nm</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150 </a:t>
                      </a:r>
                      <a:r>
                        <a:rPr lang="en-US" altLang="zh-CN" sz="1000" b="0" dirty="0" err="1">
                          <a:latin typeface="微软雅黑" panose="020B0503020204020204" pitchFamily="34" charset="-122"/>
                          <a:ea typeface="微软雅黑" panose="020B0503020204020204" pitchFamily="34" charset="-122"/>
                        </a:rPr>
                        <a:t>mW</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39980">
                <a:tc vMerge="1">
                  <a:tcPr/>
                </a:tc>
                <a:tc>
                  <a:txBody>
                    <a:bodyPr/>
                    <a:lstStyle/>
                    <a:p>
                      <a:pPr algn="l"/>
                      <a:r>
                        <a:rPr lang="en-US" altLang="zh-CN" sz="1000" b="0" dirty="0">
                          <a:latin typeface="微软雅黑" panose="020B0503020204020204" pitchFamily="34" charset="-122"/>
                          <a:ea typeface="微软雅黑" panose="020B0503020204020204" pitchFamily="34" charset="-122"/>
                        </a:rPr>
                        <a:t>561 nm</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150 </a:t>
                      </a:r>
                      <a:r>
                        <a:rPr lang="en-US" altLang="zh-CN" sz="1000" b="0" dirty="0" err="1">
                          <a:latin typeface="微软雅黑" panose="020B0503020204020204" pitchFamily="34" charset="-122"/>
                          <a:ea typeface="微软雅黑" panose="020B0503020204020204" pitchFamily="34" charset="-122"/>
                        </a:rPr>
                        <a:t>mW</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39980">
                <a:tc vMerge="1">
                  <a:tcPr/>
                </a:tc>
                <a:tc>
                  <a:txBody>
                    <a:bodyPr/>
                    <a:lstStyle/>
                    <a:p>
                      <a:pPr algn="l"/>
                      <a:r>
                        <a:rPr lang="en-US" altLang="zh-CN" sz="1000" b="0" dirty="0">
                          <a:latin typeface="微软雅黑" panose="020B0503020204020204" pitchFamily="34" charset="-122"/>
                          <a:ea typeface="微软雅黑" panose="020B0503020204020204" pitchFamily="34" charset="-122"/>
                        </a:rPr>
                        <a:t>638 nm</a:t>
                      </a:r>
                      <a:r>
                        <a:rPr lang="zh-CN" altLang="en-US" sz="1000" b="0" dirty="0">
                          <a:latin typeface="微软雅黑" panose="020B0503020204020204" pitchFamily="34" charset="-122"/>
                          <a:ea typeface="微软雅黑" panose="020B0503020204020204" pitchFamily="34" charset="-122"/>
                        </a:rPr>
                        <a:t>，</a:t>
                      </a:r>
                      <a:r>
                        <a:rPr lang="en-US" altLang="zh-CN" sz="1000" b="0" dirty="0">
                          <a:latin typeface="微软雅黑" panose="020B0503020204020204" pitchFamily="34" charset="-122"/>
                          <a:ea typeface="微软雅黑" panose="020B0503020204020204" pitchFamily="34" charset="-122"/>
                        </a:rPr>
                        <a:t>100 </a:t>
                      </a:r>
                      <a:r>
                        <a:rPr lang="en-US" altLang="zh-CN" sz="1000" b="0" dirty="0" err="1">
                          <a:latin typeface="微软雅黑" panose="020B0503020204020204" pitchFamily="34" charset="-122"/>
                          <a:ea typeface="微软雅黑" panose="020B0503020204020204" pitchFamily="34" charset="-122"/>
                        </a:rPr>
                        <a:t>mW</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39980">
                <a:tc>
                  <a:txBody>
                    <a:bodyPr/>
                    <a:lstStyle/>
                    <a:p>
                      <a:pPr algn="ctr"/>
                      <a:r>
                        <a:rPr lang="zh-CN" altLang="en-US" sz="1000" b="0" dirty="0">
                          <a:latin typeface="微软雅黑" panose="020B0503020204020204" pitchFamily="34" charset="-122"/>
                          <a:ea typeface="微软雅黑" panose="020B0503020204020204" pitchFamily="34" charset="-122"/>
                        </a:rPr>
                        <a:t>模块尺寸</a:t>
                      </a:r>
                      <a:endParaRPr lang="en-US" altLang="zh-CN"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b="0" dirty="0">
                          <a:latin typeface="微软雅黑" panose="020B0503020204020204" pitchFamily="34" charset="-122"/>
                          <a:ea typeface="微软雅黑" panose="020B0503020204020204" pitchFamily="34" charset="-122"/>
                        </a:rPr>
                        <a:t>316mm×274mm×167mm</a:t>
                      </a:r>
                      <a:endParaRPr lang="en-US" altLang="zh-CN"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39980">
                <a:tc>
                  <a:txBody>
                    <a:bodyPr/>
                    <a:lstStyle/>
                    <a:p>
                      <a:pPr algn="ctr"/>
                      <a:r>
                        <a:rPr lang="en-US" altLang="zh-CN" sz="1000" b="0" dirty="0">
                          <a:latin typeface="微软雅黑" panose="020B0503020204020204" pitchFamily="34" charset="-122"/>
                          <a:ea typeface="微软雅黑" panose="020B0503020204020204" pitchFamily="34" charset="-122"/>
                        </a:rPr>
                        <a:t>TIRF</a:t>
                      </a:r>
                      <a:r>
                        <a:rPr lang="zh-CN" altLang="en-US" sz="1000" b="0" dirty="0">
                          <a:latin typeface="微软雅黑" panose="020B0503020204020204" pitchFamily="34" charset="-122"/>
                          <a:ea typeface="微软雅黑" panose="020B0503020204020204" pitchFamily="34" charset="-122"/>
                        </a:rPr>
                        <a:t>照明</a:t>
                      </a:r>
                      <a:endParaRPr lang="en-US" altLang="zh-CN"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zh-CN" altLang="en-US" sz="1000" b="0" dirty="0">
                          <a:latin typeface="微软雅黑" panose="020B0503020204020204" pitchFamily="34" charset="-122"/>
                          <a:ea typeface="微软雅黑" panose="020B0503020204020204" pitchFamily="34" charset="-122"/>
                        </a:rPr>
                        <a:t>实现荧光背景抑制</a:t>
                      </a:r>
                      <a:endParaRPr lang="en-US" altLang="zh-CN"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bl>
          </a:graphicData>
        </a:graphic>
      </p:graphicFrame>
      <p:pic>
        <p:nvPicPr>
          <p:cNvPr id="5" name="图片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6763" b="90751" l="8015" r="82878">
                        <a14:foregroundMark x1="32240" y1="57225" x2="32240" y2="57225"/>
                        <a14:foregroundMark x1="8015" y1="34682" x2="37158" y2="42486"/>
                        <a14:foregroundMark x1="37158" y1="42486" x2="45811" y2="51590"/>
                        <a14:foregroundMark x1="45811" y1="51590" x2="47723" y2="64884"/>
                        <a14:foregroundMark x1="47723" y1="64884" x2="17122" y2="56936"/>
                        <a14:foregroundMark x1="17122" y1="56936" x2="25410" y2="46243"/>
                        <a14:foregroundMark x1="25410" y1="46243" x2="40255" y2="47977"/>
                        <a14:foregroundMark x1="40255" y1="47977" x2="33698" y2="57081"/>
                        <a14:foregroundMark x1="33698" y1="57081" x2="39617" y2="44364"/>
                        <a14:foregroundMark x1="39617" y1="44364" x2="41257" y2="44220"/>
                      </a14:backgroundRemoval>
                    </a14:imgEffect>
                  </a14:imgLayer>
                </a14:imgProps>
              </a:ext>
              <a:ext uri="{28A0092B-C50C-407E-A947-70E740481C1C}">
                <a14:useLocalDpi xmlns:a14="http://schemas.microsoft.com/office/drawing/2010/main" val="0"/>
              </a:ext>
            </a:extLst>
          </a:blip>
          <a:srcRect l="2202" t="7625" r="8109"/>
          <a:stretch>
            <a:fillRect/>
          </a:stretch>
        </p:blipFill>
        <p:spPr>
          <a:xfrm>
            <a:off x="1987268" y="4790231"/>
            <a:ext cx="3585133" cy="2327153"/>
          </a:xfrm>
          <a:prstGeom prst="rect">
            <a:avLst/>
          </a:prstGeom>
        </p:spPr>
      </p:pic>
      <p:sp>
        <p:nvSpPr>
          <p:cNvPr id="15" name="文本框 14"/>
          <p:cNvSpPr txBox="1"/>
          <p:nvPr/>
        </p:nvSpPr>
        <p:spPr>
          <a:xfrm>
            <a:off x="345278" y="800176"/>
            <a:ext cx="450854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激发光模组</a:t>
            </a:r>
            <a:endParaRPr lang="zh-CN" altLang="en-US" sz="2000" dirty="0">
              <a:latin typeface="微软雅黑" panose="020B0503020204020204" pitchFamily="34" charset="-122"/>
              <a:ea typeface="微软雅黑" panose="020B0503020204020204" pitchFamily="34" charset="-122"/>
            </a:endParaRPr>
          </a:p>
        </p:txBody>
      </p:sp>
      <p:sp>
        <p:nvSpPr>
          <p:cNvPr id="16"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05</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表格 6"/>
          <p:cNvGraphicFramePr>
            <a:graphicFrameLocks noGrp="1"/>
          </p:cNvGraphicFramePr>
          <p:nvPr/>
        </p:nvGraphicFramePr>
        <p:xfrm>
          <a:off x="1539499" y="3009117"/>
          <a:ext cx="4508181" cy="2164080"/>
        </p:xfrm>
        <a:graphic>
          <a:graphicData uri="http://schemas.openxmlformats.org/drawingml/2006/table">
            <a:tbl>
              <a:tblPr firstRow="1" bandRow="1">
                <a:tableStyleId>{5FD0F851-EC5A-4D38-B0AD-8093EC10F338}</a:tableStyleId>
              </a:tblPr>
              <a:tblGrid>
                <a:gridCol w="1067049"/>
                <a:gridCol w="3441132"/>
              </a:tblGrid>
              <a:tr h="171573">
                <a:tc>
                  <a:txBody>
                    <a:bodyPr/>
                    <a:lstStyle/>
                    <a:p>
                      <a:pPr algn="ctr"/>
                      <a:r>
                        <a:rPr lang="zh-CN" altLang="en-US" sz="1000" b="0" dirty="0">
                          <a:latin typeface="微软雅黑" panose="020B0503020204020204" pitchFamily="34" charset="-122"/>
                          <a:ea typeface="微软雅黑" panose="020B0503020204020204" pitchFamily="34" charset="-122"/>
                        </a:rPr>
                        <a:t>成像模式</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b="0" dirty="0">
                          <a:latin typeface="微软雅黑" panose="020B0503020204020204" pitchFamily="34" charset="-122"/>
                          <a:ea typeface="微软雅黑" panose="020B0503020204020204" pitchFamily="34" charset="-122"/>
                        </a:rPr>
                        <a:t>Wide Field /</a:t>
                      </a:r>
                      <a:r>
                        <a:rPr lang="zh-CN" altLang="en-US" sz="1000" b="0" dirty="0">
                          <a:latin typeface="微软雅黑" panose="020B0503020204020204" pitchFamily="34" charset="-122"/>
                          <a:ea typeface="微软雅黑" panose="020B0503020204020204" pitchFamily="34" charset="-122"/>
                        </a:rPr>
                        <a:t> </a:t>
                      </a:r>
                      <a:r>
                        <a:rPr lang="en-US" altLang="zh-CN" sz="1000" b="0" dirty="0">
                          <a:latin typeface="微软雅黑" panose="020B0503020204020204" pitchFamily="34" charset="-122"/>
                          <a:ea typeface="微软雅黑" panose="020B0503020204020204" pitchFamily="34" charset="-122"/>
                        </a:rPr>
                        <a:t>TIRF / 2D-SIM /TIRF-SIM</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71573">
                <a:tc rowSpan="2">
                  <a:txBody>
                    <a:bodyPr/>
                    <a:lstStyle/>
                    <a:p>
                      <a:pPr algn="ctr"/>
                      <a:r>
                        <a:rPr lang="zh-CN" altLang="en-US" sz="1000" b="0" dirty="0">
                          <a:latin typeface="微软雅黑" panose="020B0503020204020204" pitchFamily="34" charset="-122"/>
                          <a:ea typeface="微软雅黑" panose="020B0503020204020204" pitchFamily="34" charset="-122"/>
                        </a:rPr>
                        <a:t>横向分辨率</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b="0" dirty="0">
                          <a:latin typeface="微软雅黑" panose="020B0503020204020204" pitchFamily="34" charset="-122"/>
                          <a:ea typeface="微软雅黑" panose="020B0503020204020204" pitchFamily="34" charset="-122"/>
                        </a:rPr>
                        <a:t>85 nm@ TIRF-SIM</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71573">
                <a:tc vMerge="1">
                  <a:tcPr/>
                </a:tc>
                <a:tc>
                  <a:txBody>
                    <a:bodyPr/>
                    <a:lstStyle/>
                    <a:p>
                      <a:pPr algn="l"/>
                      <a:r>
                        <a:rPr lang="en-US" altLang="zh-CN" sz="1000" b="0" dirty="0">
                          <a:latin typeface="微软雅黑" panose="020B0503020204020204" pitchFamily="34" charset="-122"/>
                          <a:ea typeface="微软雅黑" panose="020B0503020204020204" pitchFamily="34" charset="-122"/>
                        </a:rPr>
                        <a:t>100 nm @ 2D-SIM</a:t>
                      </a:r>
                      <a:endParaRPr lang="en-US" altLang="zh-CN"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71573">
                <a:tc rowSpan="2">
                  <a:txBody>
                    <a:bodyPr/>
                    <a:lstStyle/>
                    <a:p>
                      <a:pPr algn="ctr"/>
                      <a:r>
                        <a:rPr lang="zh-CN" altLang="en-US" sz="1000" b="0" dirty="0">
                          <a:latin typeface="微软雅黑" panose="020B0503020204020204" pitchFamily="34" charset="-122"/>
                          <a:ea typeface="微软雅黑" panose="020B0503020204020204" pitchFamily="34" charset="-122"/>
                        </a:rPr>
                        <a:t>成像速度</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b="0" dirty="0">
                          <a:latin typeface="微软雅黑" panose="020B0503020204020204" pitchFamily="34" charset="-122"/>
                          <a:ea typeface="微软雅黑" panose="020B0503020204020204" pitchFamily="34" charset="-122"/>
                        </a:rPr>
                        <a:t>Up to 32 fps @ 2048 pixel×2048 pixel</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171573">
                <a:tc vMerge="1">
                  <a:tcPr/>
                </a:tc>
                <a:tc>
                  <a:txBody>
                    <a:bodyPr/>
                    <a:lstStyle/>
                    <a:p>
                      <a:pPr algn="l"/>
                      <a:r>
                        <a:rPr lang="en-US" altLang="zh-CN" sz="1000" b="0" dirty="0">
                          <a:latin typeface="微软雅黑" panose="020B0503020204020204" pitchFamily="34" charset="-122"/>
                          <a:ea typeface="微软雅黑" panose="020B0503020204020204" pitchFamily="34" charset="-122"/>
                        </a:rPr>
                        <a:t>Up to 564 fps @ 144 pixel×2048 pixel</a:t>
                      </a:r>
                      <a:endParaRPr lang="en-US" altLang="zh-CN"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86039">
                <a:tc>
                  <a:txBody>
                    <a:bodyPr/>
                    <a:lstStyle/>
                    <a:p>
                      <a:pPr algn="ctr"/>
                      <a:r>
                        <a:rPr lang="zh-CN" altLang="en-US" sz="1000" dirty="0">
                          <a:latin typeface="微软雅黑" panose="020B0503020204020204" pitchFamily="34" charset="-122"/>
                          <a:ea typeface="微软雅黑" panose="020B0503020204020204" pitchFamily="34" charset="-122"/>
                        </a:rPr>
                        <a:t>激发光源</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dirty="0">
                          <a:latin typeface="微软雅黑" panose="020B0503020204020204" pitchFamily="34" charset="-122"/>
                          <a:ea typeface="微软雅黑" panose="020B0503020204020204" pitchFamily="34" charset="-122"/>
                        </a:rPr>
                        <a:t>Up to 6 lasers </a:t>
                      </a:r>
                      <a:endParaRPr lang="en-US" altLang="zh-CN" sz="1000" dirty="0">
                        <a:latin typeface="微软雅黑" panose="020B0503020204020204" pitchFamily="34" charset="-122"/>
                        <a:ea typeface="微软雅黑" panose="020B0503020204020204" pitchFamily="34" charset="-122"/>
                      </a:endParaRPr>
                    </a:p>
                    <a:p>
                      <a:pPr algn="l"/>
                      <a:r>
                        <a:rPr lang="en-US" altLang="zh-CN" sz="1000" dirty="0">
                          <a:latin typeface="微软雅黑" panose="020B0503020204020204" pitchFamily="34" charset="-122"/>
                          <a:ea typeface="微软雅黑" panose="020B0503020204020204" pitchFamily="34" charset="-122"/>
                        </a:rPr>
                        <a:t>Standard 4 lasers</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405nm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488nm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561nm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638nm</a:t>
                      </a:r>
                      <a:endParaRPr lang="en-US" altLang="zh-CN" sz="1000" dirty="0">
                        <a:latin typeface="微软雅黑" panose="020B0503020204020204" pitchFamily="34" charset="-122"/>
                        <a:ea typeface="微软雅黑" panose="020B0503020204020204" pitchFamily="34" charset="-122"/>
                      </a:endParaRPr>
                    </a:p>
                    <a:p>
                      <a:pPr algn="l"/>
                      <a:r>
                        <a:rPr lang="en-US" altLang="zh-CN" sz="1000" dirty="0">
                          <a:latin typeface="微软雅黑" panose="020B0503020204020204" pitchFamily="34" charset="-122"/>
                          <a:ea typeface="微软雅黑" panose="020B0503020204020204" pitchFamily="34" charset="-122"/>
                        </a:rPr>
                        <a:t>Optional lasers</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445nm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505nm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532nm</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594nm</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278806">
                <a:tc>
                  <a:txBody>
                    <a:bodyPr/>
                    <a:lstStyle/>
                    <a:p>
                      <a:pPr algn="ctr"/>
                      <a:r>
                        <a:rPr lang="zh-CN" altLang="en-US" sz="1000" dirty="0">
                          <a:latin typeface="微软雅黑" panose="020B0503020204020204" pitchFamily="34" charset="-122"/>
                          <a:ea typeface="微软雅黑" panose="020B0503020204020204" pitchFamily="34" charset="-122"/>
                        </a:rPr>
                        <a:t>同时成像</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c>
                  <a:txBody>
                    <a:bodyPr/>
                    <a:lstStyle/>
                    <a:p>
                      <a:pPr algn="l"/>
                      <a:r>
                        <a:rPr lang="en-US" altLang="zh-CN" sz="1000" dirty="0">
                          <a:latin typeface="微软雅黑" panose="020B0503020204020204" pitchFamily="34" charset="-122"/>
                          <a:ea typeface="微软雅黑" panose="020B0503020204020204" pitchFamily="34" charset="-122"/>
                        </a:rPr>
                        <a:t>Up to 3 colors with splitter</a:t>
                      </a:r>
                      <a:endParaRPr lang="en-US" altLang="zh-CN" sz="1000" dirty="0">
                        <a:latin typeface="微软雅黑" panose="020B0503020204020204" pitchFamily="34" charset="-122"/>
                        <a:ea typeface="微软雅黑" panose="020B0503020204020204" pitchFamily="34" charset="-122"/>
                      </a:endParaRPr>
                    </a:p>
                    <a:p>
                      <a:pPr algn="l"/>
                      <a:r>
                        <a:rPr lang="en-US" altLang="zh-CN" sz="1000" dirty="0">
                          <a:latin typeface="微软雅黑" panose="020B0503020204020204" pitchFamily="34" charset="-122"/>
                          <a:ea typeface="微软雅黑" panose="020B0503020204020204" pitchFamily="34" charset="-122"/>
                        </a:rPr>
                        <a:t>Up to 6 colors with filter wheel</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bl>
          </a:graphicData>
        </a:graphic>
      </p:graphicFrame>
      <p:sp>
        <p:nvSpPr>
          <p:cNvPr id="6" name="文本框 5"/>
          <p:cNvSpPr txBox="1"/>
          <p:nvPr/>
        </p:nvSpPr>
        <p:spPr>
          <a:xfrm>
            <a:off x="1226679" y="1656409"/>
            <a:ext cx="5133822" cy="1245235"/>
          </a:xfrm>
          <a:prstGeom prst="rect">
            <a:avLst/>
          </a:prstGeom>
          <a:noFill/>
        </p:spPr>
        <p:txBody>
          <a:bodyPr wrap="square" rtlCol="0">
            <a:spAutoFit/>
          </a:bodyPr>
          <a:lstStyle/>
          <a:p>
            <a:pPr algn="just">
              <a:lnSpc>
                <a:spcPct val="150000"/>
              </a:lnSpc>
            </a:pPr>
            <a:r>
              <a:rPr lang="en-US" altLang="zh-CN" sz="1000" dirty="0">
                <a:latin typeface="微软雅黑" panose="020B0503020204020204" pitchFamily="34" charset="-122"/>
                <a:ea typeface="微软雅黑" panose="020B0503020204020204" pitchFamily="34" charset="-122"/>
              </a:rPr>
              <a:t>       High Sensitivity Structure Illumination Microscope </a:t>
            </a:r>
            <a:r>
              <a:rPr lang="zh-CN" altLang="en-US" sz="1000" dirty="0">
                <a:latin typeface="微软雅黑" panose="020B0503020204020204" pitchFamily="34" charset="-122"/>
                <a:ea typeface="微软雅黑" panose="020B0503020204020204" pitchFamily="34" charset="-122"/>
              </a:rPr>
              <a:t>（</a:t>
            </a:r>
            <a:r>
              <a:rPr lang="en-US" altLang="zh-CN" sz="1000" dirty="0" err="1">
                <a:latin typeface="微软雅黑" panose="020B0503020204020204" pitchFamily="34" charset="-122"/>
                <a:ea typeface="微软雅黑" panose="020B0503020204020204" pitchFamily="34" charset="-122"/>
              </a:rPr>
              <a:t>HiS</a:t>
            </a:r>
            <a:r>
              <a:rPr lang="en-US" altLang="zh-CN" sz="1000" dirty="0">
                <a:latin typeface="微软雅黑" panose="020B0503020204020204" pitchFamily="34" charset="-122"/>
                <a:ea typeface="微软雅黑" panose="020B0503020204020204" pitchFamily="34" charset="-122"/>
              </a:rPr>
              <a:t>-SIM</a:t>
            </a:r>
            <a:r>
              <a:rPr lang="zh-CN" altLang="en-US" sz="1000" dirty="0">
                <a:latin typeface="微软雅黑" panose="020B0503020204020204" pitchFamily="34" charset="-122"/>
                <a:ea typeface="微软雅黑" panose="020B0503020204020204" pitchFamily="34" charset="-122"/>
              </a:rPr>
              <a:t>）是一款国产自主设计和生产的结构光超分辨显微镜，其核心技术源自于北京大学生物光学成像前沿交叉科研团队，被评为“</a:t>
            </a:r>
            <a:r>
              <a:rPr lang="en-US" altLang="zh-CN" sz="1000" dirty="0">
                <a:latin typeface="微软雅黑" panose="020B0503020204020204" pitchFamily="34" charset="-122"/>
                <a:ea typeface="微软雅黑" panose="020B0503020204020204" pitchFamily="34" charset="-122"/>
              </a:rPr>
              <a:t>2018</a:t>
            </a:r>
            <a:r>
              <a:rPr lang="zh-CN" altLang="en-US" sz="1000" dirty="0">
                <a:latin typeface="微软雅黑" panose="020B0503020204020204" pitchFamily="34" charset="-122"/>
                <a:ea typeface="微软雅黑" panose="020B0503020204020204" pitchFamily="34" charset="-122"/>
              </a:rPr>
              <a:t>年中国光学十大进展”。</a:t>
            </a:r>
            <a:r>
              <a:rPr lang="en-US" altLang="zh-CN" sz="1000" dirty="0" err="1">
                <a:latin typeface="微软雅黑" panose="020B0503020204020204" pitchFamily="34" charset="-122"/>
                <a:ea typeface="微软雅黑" panose="020B0503020204020204" pitchFamily="34" charset="-122"/>
              </a:rPr>
              <a:t>HiS</a:t>
            </a:r>
            <a:r>
              <a:rPr lang="en-US" altLang="zh-CN" sz="1000" dirty="0">
                <a:latin typeface="微软雅黑" panose="020B0503020204020204" pitchFamily="34" charset="-122"/>
                <a:ea typeface="微软雅黑" panose="020B0503020204020204" pitchFamily="34" charset="-122"/>
              </a:rPr>
              <a:t>-SIM</a:t>
            </a:r>
            <a:r>
              <a:rPr lang="zh-CN" altLang="en-US" sz="1000" dirty="0">
                <a:latin typeface="微软雅黑" panose="020B0503020204020204" pitchFamily="34" charset="-122"/>
                <a:ea typeface="微软雅黑" panose="020B0503020204020204" pitchFamily="34" charset="-122"/>
              </a:rPr>
              <a:t>是现有成像灵敏度和分辨率最高的商用超分辨率显微镜。配备多种成像模式，具有高性能图像重建，智能图像处理等功能。</a:t>
            </a:r>
            <a:endParaRPr lang="zh-CN" altLang="en-US" sz="10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134966" y="8405862"/>
            <a:ext cx="5045264" cy="873060"/>
          </a:xfrm>
          <a:prstGeom prst="rect">
            <a:avLst/>
          </a:prstGeom>
          <a:noFill/>
        </p:spPr>
        <p:txBody>
          <a:bodyPr wrap="square" rtlCol="0">
            <a:spAutoFit/>
          </a:bodyPr>
          <a:lstStyle/>
          <a:p>
            <a:pPr algn="just">
              <a:lnSpc>
                <a:spcPct val="130000"/>
              </a:lnSpc>
            </a:pPr>
            <a:r>
              <a:rPr lang="zh-CN" altLang="en-US" sz="1000" dirty="0">
                <a:latin typeface="微软雅黑" panose="020B0503020204020204" pitchFamily="34" charset="-122"/>
                <a:ea typeface="微软雅黑" panose="020B0503020204020204" pitchFamily="34" charset="-122"/>
              </a:rPr>
              <a:t>相关专利：</a:t>
            </a:r>
            <a:endParaRPr lang="en-US" altLang="zh-CN" sz="1000" dirty="0">
              <a:latin typeface="微软雅黑" panose="020B0503020204020204" pitchFamily="34" charset="-122"/>
              <a:ea typeface="微软雅黑" panose="020B0503020204020204" pitchFamily="34" charset="-122"/>
            </a:endParaRPr>
          </a:p>
          <a:p>
            <a:pPr algn="just">
              <a:lnSpc>
                <a:spcPct val="130000"/>
              </a:lnSpc>
            </a:pPr>
            <a:r>
              <a:rPr lang="en-US" altLang="zh-CN" sz="1000" dirty="0">
                <a:latin typeface="微软雅黑" panose="020B0503020204020204" pitchFamily="34" charset="-122"/>
                <a:ea typeface="微软雅黑" panose="020B0503020204020204" pitchFamily="34" charset="-122"/>
              </a:rPr>
              <a:t>1.</a:t>
            </a:r>
            <a:r>
              <a:rPr lang="zh-CN" altLang="en-US" sz="1000" dirty="0">
                <a:latin typeface="微软雅黑" panose="020B0503020204020204" pitchFamily="34" charset="-122"/>
                <a:ea typeface="微软雅黑" panose="020B0503020204020204" pitchFamily="34" charset="-122"/>
              </a:rPr>
              <a:t>超分辨显微镜照明装置，专利号：</a:t>
            </a:r>
            <a:r>
              <a:rPr lang="en-US" altLang="zh-CN" sz="1000" dirty="0">
                <a:latin typeface="微软雅黑" panose="020B0503020204020204" pitchFamily="34" charset="-122"/>
                <a:ea typeface="微软雅黑" panose="020B0503020204020204" pitchFamily="34" charset="-122"/>
              </a:rPr>
              <a:t>CN202030499799.X</a:t>
            </a:r>
            <a:endParaRPr lang="en-US" altLang="zh-CN" sz="1000" dirty="0">
              <a:latin typeface="微软雅黑" panose="020B0503020204020204" pitchFamily="34" charset="-122"/>
              <a:ea typeface="微软雅黑" panose="020B0503020204020204" pitchFamily="34" charset="-122"/>
            </a:endParaRPr>
          </a:p>
          <a:p>
            <a:pPr algn="just">
              <a:lnSpc>
                <a:spcPct val="130000"/>
              </a:lnSpc>
            </a:pPr>
            <a:r>
              <a:rPr lang="en-US" altLang="zh-CN" sz="1000" dirty="0">
                <a:latin typeface="微软雅黑" panose="020B0503020204020204" pitchFamily="34" charset="-122"/>
                <a:ea typeface="微软雅黑" panose="020B0503020204020204" pitchFamily="34" charset="-122"/>
              </a:rPr>
              <a:t>2.</a:t>
            </a:r>
            <a:r>
              <a:rPr lang="zh-CN" altLang="en-US" sz="1000" dirty="0">
                <a:latin typeface="微软雅黑" panose="020B0503020204020204" pitchFamily="34" charset="-122"/>
                <a:ea typeface="微软雅黑" panose="020B0503020204020204" pitchFamily="34" charset="-122"/>
              </a:rPr>
              <a:t>显微镜控制箱，专利号：</a:t>
            </a:r>
            <a:r>
              <a:rPr lang="en-US" altLang="zh-CN" sz="1000" dirty="0">
                <a:latin typeface="微软雅黑" panose="020B0503020204020204" pitchFamily="34" charset="-122"/>
                <a:ea typeface="微软雅黑" panose="020B0503020204020204" pitchFamily="34" charset="-122"/>
              </a:rPr>
              <a:t>CN202030499255.3</a:t>
            </a:r>
            <a:endParaRPr lang="en-US" altLang="zh-CN" sz="1000" dirty="0">
              <a:latin typeface="微软雅黑" panose="020B0503020204020204" pitchFamily="34" charset="-122"/>
              <a:ea typeface="微软雅黑" panose="020B0503020204020204" pitchFamily="34" charset="-122"/>
            </a:endParaRPr>
          </a:p>
          <a:p>
            <a:pPr algn="just">
              <a:lnSpc>
                <a:spcPct val="130000"/>
              </a:lnSpc>
            </a:pPr>
            <a:r>
              <a:rPr lang="en-US" altLang="zh-CN" sz="1000" dirty="0">
                <a:latin typeface="微软雅黑" panose="020B0503020204020204" pitchFamily="34" charset="-122"/>
                <a:ea typeface="微软雅黑" panose="020B0503020204020204" pitchFamily="34" charset="-122"/>
              </a:rPr>
              <a:t>3.</a:t>
            </a:r>
            <a:r>
              <a:rPr lang="zh-CN" altLang="en-US" sz="1000" dirty="0">
                <a:latin typeface="微软雅黑" panose="020B0503020204020204" pitchFamily="34" charset="-122"/>
                <a:ea typeface="微软雅黑" panose="020B0503020204020204" pitchFamily="34" charset="-122"/>
              </a:rPr>
              <a:t>一种用于超分辨成像的多通道成像系统和方法，专利号：</a:t>
            </a:r>
            <a:r>
              <a:rPr lang="en-US" altLang="zh-CN" sz="1000" dirty="0">
                <a:latin typeface="微软雅黑" panose="020B0503020204020204" pitchFamily="34" charset="-122"/>
                <a:ea typeface="微软雅黑" panose="020B0503020204020204" pitchFamily="34" charset="-122"/>
              </a:rPr>
              <a:t>CN202110266042.X</a:t>
            </a:r>
            <a:endParaRPr lang="zh-CN" altLang="en-US" sz="10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978430" y="5373616"/>
            <a:ext cx="5602814" cy="3062287"/>
          </a:xfrm>
          <a:prstGeom prst="rect">
            <a:avLst/>
          </a:prstGeom>
        </p:spPr>
      </p:pic>
      <p:sp>
        <p:nvSpPr>
          <p:cNvPr id="8" name="文本框 8"/>
          <p:cNvSpPr txBox="1"/>
          <p:nvPr/>
        </p:nvSpPr>
        <p:spPr>
          <a:xfrm>
            <a:off x="345277" y="1213379"/>
            <a:ext cx="450854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广州超视计生物科技有限公司联合展品</a:t>
            </a: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345278" y="800176"/>
            <a:ext cx="4508545" cy="400110"/>
          </a:xfrm>
          <a:prstGeom prst="rect">
            <a:avLst/>
          </a:prstGeom>
          <a:noFill/>
        </p:spPr>
        <p:txBody>
          <a:bodyPr wrap="square" rtlCol="0">
            <a:spAutoFit/>
          </a:bodyPr>
          <a:lstStyle/>
          <a:p>
            <a:r>
              <a:rPr lang="en-US" altLang="zh-CN" sz="2000" dirty="0" err="1">
                <a:latin typeface="微软雅黑" panose="020B0503020204020204" pitchFamily="34" charset="-122"/>
                <a:ea typeface="微软雅黑" panose="020B0503020204020204" pitchFamily="34" charset="-122"/>
              </a:rPr>
              <a:t>HiS</a:t>
            </a:r>
            <a:r>
              <a:rPr lang="en-US" altLang="zh-CN" sz="2000" dirty="0">
                <a:latin typeface="微软雅黑" panose="020B0503020204020204" pitchFamily="34" charset="-122"/>
                <a:ea typeface="微软雅黑" panose="020B0503020204020204" pitchFamily="34" charset="-122"/>
              </a:rPr>
              <a:t>-SIM</a:t>
            </a:r>
            <a:r>
              <a:rPr lang="zh-CN" altLang="en-US" sz="2000" dirty="0">
                <a:latin typeface="微软雅黑" panose="020B0503020204020204" pitchFamily="34" charset="-122"/>
                <a:ea typeface="微软雅黑" panose="020B0503020204020204" pitchFamily="34" charset="-122"/>
              </a:rPr>
              <a:t>结构光超分辨显微镜</a:t>
            </a:r>
            <a:endParaRPr lang="zh-CN" altLang="en-US" sz="2000" dirty="0">
              <a:latin typeface="微软雅黑" panose="020B0503020204020204" pitchFamily="34" charset="-122"/>
              <a:ea typeface="微软雅黑" panose="020B0503020204020204" pitchFamily="34" charset="-122"/>
            </a:endParaRPr>
          </a:p>
        </p:txBody>
      </p:sp>
      <p:sp>
        <p:nvSpPr>
          <p:cNvPr id="16"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06</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表格 4"/>
          <p:cNvGraphicFramePr>
            <a:graphicFrameLocks noGrp="1"/>
          </p:cNvGraphicFramePr>
          <p:nvPr/>
        </p:nvGraphicFramePr>
        <p:xfrm>
          <a:off x="1295400" y="2744081"/>
          <a:ext cx="4949418" cy="2285269"/>
        </p:xfrm>
        <a:graphic>
          <a:graphicData uri="http://schemas.openxmlformats.org/drawingml/2006/table">
            <a:tbl>
              <a:tblPr firstRow="1" bandRow="1">
                <a:tableStyleId>{5FD0F851-EC5A-4D38-B0AD-8093EC10F338}</a:tableStyleId>
              </a:tblPr>
              <a:tblGrid>
                <a:gridCol w="4949418"/>
              </a:tblGrid>
              <a:tr h="544991">
                <a:tc>
                  <a:txBody>
                    <a:bodyPr/>
                    <a:lstStyle/>
                    <a:p>
                      <a:pPr algn="l">
                        <a:lnSpc>
                          <a:spcPct val="130000"/>
                        </a:lnSpc>
                      </a:pPr>
                      <a:r>
                        <a:rPr lang="en-US" altLang="zh-CN" sz="1000" b="0" dirty="0">
                          <a:latin typeface="微软雅黑" panose="020B0503020204020204" pitchFamily="34" charset="-122"/>
                          <a:ea typeface="微软雅黑" panose="020B0503020204020204" pitchFamily="34" charset="-122"/>
                        </a:rPr>
                        <a:t>LED</a:t>
                      </a:r>
                      <a:r>
                        <a:rPr lang="zh-CN" altLang="en-US" sz="1000" b="0" dirty="0">
                          <a:latin typeface="微软雅黑" panose="020B0503020204020204" pitchFamily="34" charset="-122"/>
                          <a:ea typeface="微软雅黑" panose="020B0503020204020204" pitchFamily="34" charset="-122"/>
                        </a:rPr>
                        <a:t>光源，对应全谱段检测应用</a:t>
                      </a:r>
                      <a:endParaRPr lang="en-US" altLang="zh-CN" sz="1000" b="0" dirty="0">
                        <a:latin typeface="微软雅黑" panose="020B0503020204020204" pitchFamily="34" charset="-122"/>
                        <a:ea typeface="微软雅黑" panose="020B0503020204020204" pitchFamily="34" charset="-122"/>
                      </a:endParaRPr>
                    </a:p>
                    <a:p>
                      <a:pPr algn="l">
                        <a:lnSpc>
                          <a:spcPct val="130000"/>
                        </a:lnSpc>
                      </a:pPr>
                      <a:r>
                        <a:rPr lang="zh-CN" altLang="en-US" sz="1000" b="0" dirty="0">
                          <a:latin typeface="微软雅黑" panose="020B0503020204020204" pitchFamily="34" charset="-122"/>
                          <a:ea typeface="微软雅黑" panose="020B0503020204020204" pitchFamily="34" charset="-122"/>
                        </a:rPr>
                        <a:t>激发光：</a:t>
                      </a:r>
                      <a:r>
                        <a:rPr lang="en-US" altLang="zh-CN" sz="1000" b="0" dirty="0">
                          <a:latin typeface="微软雅黑" panose="020B0503020204020204" pitchFamily="34" charset="-122"/>
                          <a:ea typeface="微软雅黑" panose="020B0503020204020204" pitchFamily="34" charset="-122"/>
                        </a:rPr>
                        <a:t>370-700nm</a:t>
                      </a:r>
                      <a:endParaRPr lang="en-US" altLang="zh-CN" sz="1000" b="0" dirty="0">
                        <a:latin typeface="微软雅黑" panose="020B0503020204020204" pitchFamily="34" charset="-122"/>
                        <a:ea typeface="微软雅黑" panose="020B0503020204020204" pitchFamily="34" charset="-122"/>
                      </a:endParaRPr>
                    </a:p>
                    <a:p>
                      <a:pPr algn="l">
                        <a:lnSpc>
                          <a:spcPct val="130000"/>
                        </a:lnSpc>
                      </a:pPr>
                      <a:r>
                        <a:rPr lang="zh-CN" altLang="en-US" sz="1000" b="0" dirty="0">
                          <a:latin typeface="微软雅黑" panose="020B0503020204020204" pitchFamily="34" charset="-122"/>
                          <a:ea typeface="微软雅黑" panose="020B0503020204020204" pitchFamily="34" charset="-122"/>
                        </a:rPr>
                        <a:t>发射光：</a:t>
                      </a:r>
                      <a:r>
                        <a:rPr lang="en-US" altLang="zh-CN" sz="1000" b="0" dirty="0">
                          <a:latin typeface="微软雅黑" panose="020B0503020204020204" pitchFamily="34" charset="-122"/>
                          <a:ea typeface="微软雅黑" panose="020B0503020204020204" pitchFamily="34" charset="-122"/>
                        </a:rPr>
                        <a:t>410-750nm</a:t>
                      </a:r>
                      <a:endParaRPr lang="zh-CN" altLang="en-US" sz="1000" b="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363360">
                <a:tc>
                  <a:txBody>
                    <a:bodyPr/>
                    <a:lstStyle/>
                    <a:p>
                      <a:pPr algn="l"/>
                      <a:r>
                        <a:rPr lang="en-US" altLang="zh-CN" sz="1000" dirty="0">
                          <a:latin typeface="微软雅黑" panose="020B0503020204020204" pitchFamily="34" charset="-122"/>
                          <a:ea typeface="微软雅黑" panose="020B0503020204020204" pitchFamily="34" charset="-122"/>
                        </a:rPr>
                        <a:t>4</a:t>
                      </a:r>
                      <a:r>
                        <a:rPr lang="zh-CN" altLang="en-US" sz="1000" dirty="0">
                          <a:latin typeface="微软雅黑" panose="020B0503020204020204" pitchFamily="34" charset="-122"/>
                          <a:ea typeface="微软雅黑" panose="020B0503020204020204" pitchFamily="34" charset="-122"/>
                        </a:rPr>
                        <a:t>位置滤光块转轮，滤光块可定制，拆卸便捷</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419167">
                <a:tc>
                  <a:txBody>
                    <a:bodyPr/>
                    <a:lstStyle/>
                    <a:p>
                      <a:pPr algn="l"/>
                      <a:r>
                        <a:rPr lang="zh-CN" altLang="en-US" sz="1000" dirty="0">
                          <a:latin typeface="微软雅黑" panose="020B0503020204020204" pitchFamily="34" charset="-122"/>
                          <a:ea typeface="微软雅黑" panose="020B0503020204020204" pitchFamily="34" charset="-122"/>
                        </a:rPr>
                        <a:t>超快成像：最小曝光时间</a:t>
                      </a:r>
                      <a:r>
                        <a:rPr lang="en-US" altLang="zh-CN" sz="1000" dirty="0">
                          <a:latin typeface="微软雅黑" panose="020B0503020204020204" pitchFamily="34" charset="-122"/>
                          <a:ea typeface="微软雅黑" panose="020B0503020204020204" pitchFamily="34" charset="-122"/>
                        </a:rPr>
                        <a:t>10ms</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412512">
                <a:tc>
                  <a:txBody>
                    <a:bodyPr/>
                    <a:lstStyle/>
                    <a:p>
                      <a:pPr algn="l"/>
                      <a:r>
                        <a:rPr lang="zh-CN" altLang="en-US" sz="1000" dirty="0">
                          <a:latin typeface="微软雅黑" panose="020B0503020204020204" pitchFamily="34" charset="-122"/>
                          <a:ea typeface="微软雅黑" panose="020B0503020204020204" pitchFamily="34" charset="-122"/>
                        </a:rPr>
                        <a:t>低光毒性，低光漂白，适用于生物活体样品实时、动态、长时间观测</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r h="423734">
                <a:tc>
                  <a:txBody>
                    <a:bodyPr/>
                    <a:lstStyle/>
                    <a:p>
                      <a:pPr algn="l"/>
                      <a:r>
                        <a:rPr lang="zh-CN" altLang="en-US" sz="1000" dirty="0">
                          <a:latin typeface="微软雅黑" panose="020B0503020204020204" pitchFamily="34" charset="-122"/>
                          <a:ea typeface="微软雅黑" panose="020B0503020204020204" pitchFamily="34" charset="-122"/>
                        </a:rPr>
                        <a:t>紧凑型、模块化设计，可适配于不同品牌显微镜</a:t>
                      </a:r>
                      <a:endParaRPr lang="zh-CN" altLang="en-US" sz="1000" dirty="0">
                        <a:latin typeface="微软雅黑" panose="020B0503020204020204" pitchFamily="34" charset="-122"/>
                        <a:ea typeface="微软雅黑" panose="020B0503020204020204" pitchFamily="34" charset="-122"/>
                      </a:endParaRPr>
                    </a:p>
                  </a:txBody>
                  <a:tcPr anchor="ctr">
                    <a:lnL w="6350" cap="flat" cmpd="sng" algn="ctr">
                      <a:solidFill>
                        <a:schemeClr val="tx1">
                          <a:lumMod val="95000"/>
                          <a:lumOff val="5000"/>
                        </a:schemeClr>
                      </a:solidFill>
                      <a:prstDash val="solid"/>
                      <a:round/>
                      <a:headEnd type="none" w="med" len="med"/>
                      <a:tailEnd type="none" w="med" len="med"/>
                    </a:lnL>
                    <a:lnR w="6350" cap="flat" cmpd="sng" algn="ctr">
                      <a:solidFill>
                        <a:schemeClr val="tx1">
                          <a:lumMod val="95000"/>
                          <a:lumOff val="5000"/>
                        </a:schemeClr>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tcPr>
                </a:tc>
              </a:tr>
            </a:tbl>
          </a:graphicData>
        </a:graphic>
      </p:graphicFrame>
      <p:sp>
        <p:nvSpPr>
          <p:cNvPr id="13" name="文本框 12"/>
          <p:cNvSpPr txBox="1"/>
          <p:nvPr/>
        </p:nvSpPr>
        <p:spPr>
          <a:xfrm>
            <a:off x="1186929" y="1831960"/>
            <a:ext cx="5166360" cy="783590"/>
          </a:xfrm>
          <a:prstGeom prst="rect">
            <a:avLst/>
          </a:prstGeom>
          <a:noFill/>
        </p:spPr>
        <p:txBody>
          <a:bodyPr wrap="square" rtlCol="0">
            <a:spAutoFit/>
          </a:bodyPr>
          <a:lstStyle/>
          <a:p>
            <a:pPr algn="just">
              <a:lnSpc>
                <a:spcPct val="150000"/>
              </a:lnSpc>
            </a:pP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采用先进的三条纹转盘共聚焦成像技术，结合稳定的</a:t>
            </a:r>
            <a:r>
              <a:rPr lang="en-US" altLang="zh-CN" sz="1000" dirty="0">
                <a:latin typeface="微软雅黑" panose="020B0503020204020204" pitchFamily="34" charset="-122"/>
                <a:ea typeface="微软雅黑" panose="020B0503020204020204" pitchFamily="34" charset="-122"/>
              </a:rPr>
              <a:t>Z</a:t>
            </a:r>
            <a:r>
              <a:rPr lang="zh-CN" altLang="en-US" sz="1000" dirty="0">
                <a:latin typeface="微软雅黑" panose="020B0503020204020204" pitchFamily="34" charset="-122"/>
                <a:ea typeface="微软雅黑" panose="020B0503020204020204" pitchFamily="34" charset="-122"/>
              </a:rPr>
              <a:t>向超快扫描平台，极大提高成像速度，满足细胞动态实时研究需求。紧凑的新型共聚焦光路设计，可灵活耦合在多款显微镜上，满足不同应用需求。</a:t>
            </a:r>
            <a:endParaRPr lang="zh-CN" altLang="en-US" sz="1000"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rotWithShape="1">
          <a:blip r:embed="rId1"/>
          <a:srcRect l="9517" r="7968"/>
          <a:stretch>
            <a:fillRect/>
          </a:stretch>
        </p:blipFill>
        <p:spPr>
          <a:xfrm>
            <a:off x="3794496" y="7569416"/>
            <a:ext cx="2450322" cy="1383871"/>
          </a:xfrm>
          <a:prstGeom prst="rect">
            <a:avLst/>
          </a:prstGeom>
        </p:spPr>
      </p:pic>
      <p:sp>
        <p:nvSpPr>
          <p:cNvPr id="16" name="文本框 15"/>
          <p:cNvSpPr txBox="1"/>
          <p:nvPr/>
        </p:nvSpPr>
        <p:spPr>
          <a:xfrm>
            <a:off x="4292039" y="8953287"/>
            <a:ext cx="1455235" cy="27699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细胞中的纳米药物</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backgroundMark x1="53984" y1="84277" x2="53984" y2="84277"/>
                      </a14:backgroundRemoval>
                    </a14:imgEffect>
                  </a14:imgLayer>
                </a14:imgProps>
              </a:ext>
              <a:ext uri="{28A0092B-C50C-407E-A947-70E740481C1C}">
                <a14:useLocalDpi xmlns:a14="http://schemas.microsoft.com/office/drawing/2010/main" val="0"/>
              </a:ext>
            </a:extLst>
          </a:blip>
          <a:srcRect l="19329" t="16843" r="18000" b="-5323"/>
          <a:stretch>
            <a:fillRect/>
          </a:stretch>
        </p:blipFill>
        <p:spPr>
          <a:xfrm>
            <a:off x="695687" y="5703137"/>
            <a:ext cx="3203460" cy="3618232"/>
          </a:xfrm>
          <a:prstGeom prst="rect">
            <a:avLst/>
          </a:prstGeom>
        </p:spPr>
      </p:pic>
      <p:pic>
        <p:nvPicPr>
          <p:cNvPr id="5" name="图片 4"/>
          <p:cNvPicPr>
            <a:picLocks noChangeAspect="1"/>
          </p:cNvPicPr>
          <p:nvPr/>
        </p:nvPicPr>
        <p:blipFill rotWithShape="1">
          <a:blip r:embed="rId4"/>
          <a:srcRect l="18464" t="9154" r="7707" b="17120"/>
          <a:stretch>
            <a:fillRect/>
          </a:stretch>
        </p:blipFill>
        <p:spPr>
          <a:xfrm>
            <a:off x="3308765" y="5439479"/>
            <a:ext cx="3044524" cy="2432231"/>
          </a:xfrm>
          <a:prstGeom prst="rect">
            <a:avLst/>
          </a:prstGeom>
        </p:spPr>
      </p:pic>
      <p:sp>
        <p:nvSpPr>
          <p:cNvPr id="14" name="文本框 8"/>
          <p:cNvSpPr txBox="1"/>
          <p:nvPr/>
        </p:nvSpPr>
        <p:spPr>
          <a:xfrm>
            <a:off x="326728" y="1223135"/>
            <a:ext cx="485313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长光辰英生物科学仪器有限公司联合展品</a:t>
            </a:r>
            <a:endParaRPr lang="zh-CN" altLang="en-US" dirty="0">
              <a:latin typeface="微软雅黑" panose="020B0503020204020204" pitchFamily="34" charset="-122"/>
              <a:ea typeface="微软雅黑" panose="020B0503020204020204" pitchFamily="34" charset="-122"/>
            </a:endParaRPr>
          </a:p>
        </p:txBody>
      </p:sp>
      <p:sp>
        <p:nvSpPr>
          <p:cNvPr id="3" name="TextBox 2"/>
          <p:cNvSpPr txBox="1"/>
          <p:nvPr/>
        </p:nvSpPr>
        <p:spPr>
          <a:xfrm>
            <a:off x="4043344" y="5400861"/>
            <a:ext cx="1620957"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共聚焦成像单元</a:t>
            </a:r>
            <a:endParaRPr lang="zh-CN" altLang="en-US" sz="16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345278" y="800176"/>
            <a:ext cx="450854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共聚焦成像显微镜</a:t>
            </a:r>
            <a:endParaRPr lang="zh-CN" altLang="en-US" sz="2000" dirty="0">
              <a:latin typeface="微软雅黑" panose="020B0503020204020204" pitchFamily="34" charset="-122"/>
              <a:ea typeface="微软雅黑" panose="020B0503020204020204" pitchFamily="34" charset="-122"/>
            </a:endParaRPr>
          </a:p>
        </p:txBody>
      </p:sp>
      <p:sp>
        <p:nvSpPr>
          <p:cNvPr id="20" name="Flowchart: Off-page Connector 9"/>
          <p:cNvSpPr/>
          <p:nvPr/>
        </p:nvSpPr>
        <p:spPr>
          <a:xfrm>
            <a:off x="6338397" y="599746"/>
            <a:ext cx="680304" cy="613633"/>
          </a:xfrm>
          <a:prstGeom prst="flowChartOffpageConnector">
            <a:avLst/>
          </a:prstGeom>
          <a:solidFill>
            <a:srgbClr val="5250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sz="2285" b="1" dirty="0">
                <a:latin typeface="微软雅黑" panose="020B0503020204020204" pitchFamily="34" charset="-122"/>
                <a:ea typeface="微软雅黑" panose="020B0503020204020204" pitchFamily="34" charset="-122"/>
              </a:rPr>
              <a:t>07</a:t>
            </a:r>
            <a:endParaRPr lang="en-US" sz="2285" b="1"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TABLE_BEAUTIFY" val="smartTable{0ca731eb-f175-4e33-9b4b-1be75463e57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5173</Words>
  <Application>WPS 演示</Application>
  <PresentationFormat>自定义</PresentationFormat>
  <Paragraphs>426</Paragraphs>
  <Slides>14</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微软雅黑</vt:lpstr>
      <vt:lpstr>Symbol</vt:lpstr>
      <vt:lpstr>Times New Roman</vt:lpstr>
      <vt:lpstr>Calibri</vt:lpstr>
      <vt:lpstr>Arial Unicode MS</vt:lpstr>
      <vt:lpstr>等线 Light</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 乐宝</dc:creator>
  <cp:lastModifiedBy>杨乐宝</cp:lastModifiedBy>
  <cp:revision>99</cp:revision>
  <cp:lastPrinted>2021-09-15T00:16:00Z</cp:lastPrinted>
  <dcterms:created xsi:type="dcterms:W3CDTF">2021-08-13T01:51:00Z</dcterms:created>
  <dcterms:modified xsi:type="dcterms:W3CDTF">2021-09-16T02:24:50Z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E866E6F17F6A4E76A349C8F9C6DF5BA4</vt:lpwstr>
  </property>
  <property fmtid="{D5CDD505-2E9C-101B-9397-08002B2CF9AE}" pid="3" name="KSOProductBuildVer">
    <vt:lpwstr>2052-11.1.0.10700</vt:lpwstr>
  </property>
</Properties>
</file>