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jpg" ContentType="image/jpg"/>
  <Override PartName="/ppt/slides/slide1.xml" ContentType="application/vnd.openxmlformats-officedocument.presentationml.slide+xml"/>
  <Default Extension="png" ContentType="image/pn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7556500" cy="7562850"/>
  <p:notesSz cx="7556500" cy="756285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Relationship Id="rId3" Type="http://schemas.openxmlformats.org/officeDocument/2006/relationships/image" Target="../media/image2.jpg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2344483"/>
            <a:ext cx="6428422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4235196"/>
            <a:ext cx="5293995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7559040" cy="7559040"/>
          </a:xfrm>
          <a:custGeom>
            <a:avLst/>
            <a:gdLst/>
            <a:ahLst/>
            <a:cxnLst/>
            <a:rect l="l" t="t" r="r" b="b"/>
            <a:pathLst>
              <a:path w="7559040" h="7559040">
                <a:moveTo>
                  <a:pt x="0" y="7559040"/>
                </a:moveTo>
                <a:lnTo>
                  <a:pt x="7559040" y="7559040"/>
                </a:lnTo>
                <a:lnTo>
                  <a:pt x="7559040" y="0"/>
                </a:lnTo>
                <a:lnTo>
                  <a:pt x="0" y="0"/>
                </a:lnTo>
                <a:lnTo>
                  <a:pt x="0" y="7559040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bk object 17"/>
          <p:cNvSpPr/>
          <p:nvPr/>
        </p:nvSpPr>
        <p:spPr>
          <a:xfrm>
            <a:off x="441959" y="1510284"/>
            <a:ext cx="2595372" cy="11811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8" name="bk object 18"/>
          <p:cNvSpPr/>
          <p:nvPr/>
        </p:nvSpPr>
        <p:spPr>
          <a:xfrm>
            <a:off x="5600700" y="1940052"/>
            <a:ext cx="1060703" cy="755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9" name="bk object 19"/>
          <p:cNvSpPr/>
          <p:nvPr/>
        </p:nvSpPr>
        <p:spPr>
          <a:xfrm>
            <a:off x="925067" y="379476"/>
            <a:ext cx="436245" cy="219710"/>
          </a:xfrm>
          <a:custGeom>
            <a:avLst/>
            <a:gdLst/>
            <a:ahLst/>
            <a:cxnLst/>
            <a:rect l="l" t="t" r="r" b="b"/>
            <a:pathLst>
              <a:path w="436244" h="219709">
                <a:moveTo>
                  <a:pt x="0" y="219455"/>
                </a:moveTo>
                <a:lnTo>
                  <a:pt x="435863" y="219455"/>
                </a:lnTo>
                <a:lnTo>
                  <a:pt x="435863" y="0"/>
                </a:lnTo>
                <a:lnTo>
                  <a:pt x="0" y="0"/>
                </a:lnTo>
                <a:lnTo>
                  <a:pt x="0" y="219455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8142" y="1739455"/>
            <a:ext cx="328983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4867" y="1739455"/>
            <a:ext cx="328983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1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 showMasterSp="0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681728" y="1328928"/>
            <a:ext cx="1603248" cy="99364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912977" y="357885"/>
            <a:ext cx="5736894" cy="3454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100" b="1" i="0">
                <a:solidFill>
                  <a:schemeClr val="bg1"/>
                </a:solidFill>
                <a:latin typeface="微软雅黑"/>
                <a:cs typeface="微软雅黑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1739455"/>
            <a:ext cx="6806565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71369" y="7033450"/>
            <a:ext cx="242011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8142" y="7033450"/>
            <a:ext cx="173945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5252" y="7033450"/>
            <a:ext cx="1739455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Relationship Id="rId3" Type="http://schemas.openxmlformats.org/officeDocument/2006/relationships/image" Target="../media/image5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yunboyiqi.cn/" TargetMode="External"/><Relationship Id="rId3" Type="http://schemas.openxmlformats.org/officeDocument/2006/relationships/image" Target="../media/image6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http://www.yunboyiqi.cn/" TargetMode="External"/><Relationship Id="rId3" Type="http://schemas.openxmlformats.org/officeDocument/2006/relationships/image" Target="../media/image7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Relationship Id="rId3" Type="http://schemas.openxmlformats.org/officeDocument/2006/relationships/image" Target="../media/image9.png"/><Relationship Id="rId4" Type="http://schemas.openxmlformats.org/officeDocument/2006/relationships/hyperlink" Target="http://www.yunboyiqi.cn/" TargetMode="Externa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4988052" y="7034021"/>
            <a:ext cx="2571115" cy="82550"/>
          </a:xfrm>
          <a:custGeom>
            <a:avLst/>
            <a:gdLst/>
            <a:ahLst/>
            <a:cxnLst/>
            <a:rect l="l" t="t" r="r" b="b"/>
            <a:pathLst>
              <a:path w="2571115" h="82550">
                <a:moveTo>
                  <a:pt x="0" y="82296"/>
                </a:moveTo>
                <a:lnTo>
                  <a:pt x="2570988" y="82296"/>
                </a:lnTo>
                <a:lnTo>
                  <a:pt x="2570988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" name="object 3"/>
          <p:cNvSpPr/>
          <p:nvPr/>
        </p:nvSpPr>
        <p:spPr>
          <a:xfrm>
            <a:off x="761" y="7034021"/>
            <a:ext cx="2665095" cy="82550"/>
          </a:xfrm>
          <a:custGeom>
            <a:avLst/>
            <a:gdLst/>
            <a:ahLst/>
            <a:cxnLst/>
            <a:rect l="l" t="t" r="r" b="b"/>
            <a:pathLst>
              <a:path w="2665095" h="82550">
                <a:moveTo>
                  <a:pt x="0" y="82296"/>
                </a:moveTo>
                <a:lnTo>
                  <a:pt x="2664714" y="82296"/>
                </a:lnTo>
                <a:lnTo>
                  <a:pt x="2664714" y="0"/>
                </a:lnTo>
                <a:lnTo>
                  <a:pt x="0" y="0"/>
                </a:lnTo>
                <a:lnTo>
                  <a:pt x="0" y="82296"/>
                </a:lnTo>
                <a:close/>
              </a:path>
            </a:pathLst>
          </a:custGeom>
          <a:solidFill>
            <a:srgbClr val="548ED4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4988052" y="7103618"/>
            <a:ext cx="2571115" cy="25400"/>
          </a:xfrm>
          <a:custGeom>
            <a:avLst/>
            <a:gdLst/>
            <a:ahLst/>
            <a:cxnLst/>
            <a:rect l="l" t="t" r="r" b="b"/>
            <a:pathLst>
              <a:path w="2571115" h="25400">
                <a:moveTo>
                  <a:pt x="0" y="25400"/>
                </a:moveTo>
                <a:lnTo>
                  <a:pt x="2570988" y="25400"/>
                </a:lnTo>
                <a:lnTo>
                  <a:pt x="2570988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/>
          <p:nvPr/>
        </p:nvSpPr>
        <p:spPr>
          <a:xfrm>
            <a:off x="761" y="7103618"/>
            <a:ext cx="2665095" cy="25400"/>
          </a:xfrm>
          <a:custGeom>
            <a:avLst/>
            <a:gdLst/>
            <a:ahLst/>
            <a:cxnLst/>
            <a:rect l="l" t="t" r="r" b="b"/>
            <a:pathLst>
              <a:path w="2665095" h="25400">
                <a:moveTo>
                  <a:pt x="0" y="25400"/>
                </a:moveTo>
                <a:lnTo>
                  <a:pt x="2664714" y="25400"/>
                </a:lnTo>
                <a:lnTo>
                  <a:pt x="2664714" y="0"/>
                </a:lnTo>
                <a:lnTo>
                  <a:pt x="0" y="0"/>
                </a:lnTo>
                <a:lnTo>
                  <a:pt x="0" y="2540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6" name="object 6"/>
          <p:cNvSpPr/>
          <p:nvPr/>
        </p:nvSpPr>
        <p:spPr>
          <a:xfrm>
            <a:off x="761" y="7034021"/>
            <a:ext cx="7558405" cy="82550"/>
          </a:xfrm>
          <a:custGeom>
            <a:avLst/>
            <a:gdLst/>
            <a:ahLst/>
            <a:cxnLst/>
            <a:rect l="l" t="t" r="r" b="b"/>
            <a:pathLst>
              <a:path w="7558405" h="82550">
                <a:moveTo>
                  <a:pt x="7558278" y="0"/>
                </a:moveTo>
                <a:lnTo>
                  <a:pt x="0" y="0"/>
                </a:lnTo>
                <a:lnTo>
                  <a:pt x="0" y="82296"/>
                </a:lnTo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0" y="0"/>
            <a:ext cx="7559040" cy="355092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 txBox="1"/>
          <p:nvPr/>
        </p:nvSpPr>
        <p:spPr>
          <a:xfrm>
            <a:off x="2409570" y="4285236"/>
            <a:ext cx="4932045" cy="1168400"/>
          </a:xfrm>
          <a:prstGeom prst="rect">
            <a:avLst/>
          </a:prstGeom>
        </p:spPr>
        <p:txBody>
          <a:bodyPr wrap="square" lIns="0" tIns="12001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44"/>
              </a:spcBef>
            </a:pPr>
            <a:r>
              <a:rPr dirty="0" sz="2800" spc="-5" b="1">
                <a:solidFill>
                  <a:srgbClr val="1F6DAC"/>
                </a:solidFill>
                <a:latin typeface="微软雅黑"/>
                <a:cs typeface="微软雅黑"/>
              </a:rPr>
              <a:t>全自动核酸检测样品处理系统</a:t>
            </a:r>
            <a:endParaRPr sz="2800">
              <a:latin typeface="微软雅黑"/>
              <a:cs typeface="微软雅黑"/>
            </a:endParaRPr>
          </a:p>
          <a:p>
            <a:pPr marL="105410">
              <a:lnSpc>
                <a:spcPct val="100000"/>
              </a:lnSpc>
              <a:spcBef>
                <a:spcPts val="365"/>
              </a:spcBef>
            </a:pPr>
            <a:r>
              <a:rPr dirty="0" sz="1200" spc="-5" b="1">
                <a:solidFill>
                  <a:srgbClr val="1F6DAC"/>
                </a:solidFill>
                <a:latin typeface="Arial"/>
                <a:cs typeface="Arial"/>
              </a:rPr>
              <a:t>Automatic </a:t>
            </a:r>
            <a:r>
              <a:rPr dirty="0" sz="1200" b="1">
                <a:solidFill>
                  <a:srgbClr val="1F6DAC"/>
                </a:solidFill>
                <a:latin typeface="Arial"/>
                <a:cs typeface="Arial"/>
              </a:rPr>
              <a:t>Sample Processing </a:t>
            </a:r>
            <a:r>
              <a:rPr dirty="0" sz="1200" spc="-10" b="1">
                <a:solidFill>
                  <a:srgbClr val="1F6DAC"/>
                </a:solidFill>
                <a:latin typeface="Arial"/>
                <a:cs typeface="Arial"/>
              </a:rPr>
              <a:t>System </a:t>
            </a:r>
            <a:r>
              <a:rPr dirty="0" sz="1200" b="1">
                <a:solidFill>
                  <a:srgbClr val="1F6DAC"/>
                </a:solidFill>
                <a:latin typeface="Arial"/>
                <a:cs typeface="Arial"/>
              </a:rPr>
              <a:t>For Nucleic </a:t>
            </a:r>
            <a:r>
              <a:rPr dirty="0" sz="1200" spc="-15" b="1">
                <a:solidFill>
                  <a:srgbClr val="1F6DAC"/>
                </a:solidFill>
                <a:latin typeface="Arial"/>
                <a:cs typeface="Arial"/>
              </a:rPr>
              <a:t>Add</a:t>
            </a:r>
            <a:r>
              <a:rPr dirty="0" sz="1200" spc="-60" b="1">
                <a:solidFill>
                  <a:srgbClr val="1F6DAC"/>
                </a:solidFill>
                <a:latin typeface="Arial"/>
                <a:cs typeface="Arial"/>
              </a:rPr>
              <a:t> </a:t>
            </a:r>
            <a:r>
              <a:rPr dirty="0" sz="1200" b="1">
                <a:solidFill>
                  <a:srgbClr val="1F6DAC"/>
                </a:solidFill>
                <a:latin typeface="Arial"/>
                <a:cs typeface="Arial"/>
              </a:rPr>
              <a:t>Detection</a:t>
            </a:r>
            <a:endParaRPr sz="1200">
              <a:latin typeface="Arial"/>
              <a:cs typeface="Arial"/>
            </a:endParaRPr>
          </a:p>
          <a:p>
            <a:pPr algn="r" marR="5080">
              <a:lnSpc>
                <a:spcPts val="1320"/>
              </a:lnSpc>
              <a:spcBef>
                <a:spcPts val="345"/>
              </a:spcBef>
            </a:pPr>
            <a:r>
              <a:rPr dirty="0" sz="1200" spc="-5">
                <a:latin typeface="微软雅黑"/>
                <a:cs typeface="微软雅黑"/>
              </a:rPr>
              <a:t>应用场所：疾病预防控制中心、医院、第三方医学检测所、</a:t>
            </a:r>
            <a:endParaRPr sz="1200">
              <a:latin typeface="微软雅黑"/>
              <a:cs typeface="微软雅黑"/>
            </a:endParaRPr>
          </a:p>
          <a:p>
            <a:pPr algn="r" marR="5080">
              <a:lnSpc>
                <a:spcPts val="1320"/>
              </a:lnSpc>
            </a:pPr>
            <a:r>
              <a:rPr dirty="0" sz="1200">
                <a:latin typeface="微软雅黑"/>
                <a:cs typeface="微软雅黑"/>
              </a:rPr>
              <a:t>科研机构、生物试剂生产企业。</a:t>
            </a:r>
            <a:endParaRPr sz="1200">
              <a:latin typeface="微软雅黑"/>
              <a:cs typeface="微软雅黑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502716" y="86106"/>
            <a:ext cx="1093470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云铂仪器</a:t>
            </a:r>
          </a:p>
        </p:txBody>
      </p:sp>
      <p:sp>
        <p:nvSpPr>
          <p:cNvPr id="10" name="object 10"/>
          <p:cNvSpPr/>
          <p:nvPr/>
        </p:nvSpPr>
        <p:spPr>
          <a:xfrm>
            <a:off x="2665476" y="6918959"/>
            <a:ext cx="2322576" cy="36195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 txBox="1"/>
          <p:nvPr/>
        </p:nvSpPr>
        <p:spPr>
          <a:xfrm>
            <a:off x="2810001" y="6969963"/>
            <a:ext cx="20193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120">
                <a:solidFill>
                  <a:srgbClr val="4F81BC"/>
                </a:solidFill>
                <a:latin typeface="微软雅黑"/>
                <a:cs typeface="微软雅黑"/>
              </a:rPr>
              <a:t>云铂仪器（成都）</a:t>
            </a:r>
            <a:r>
              <a:rPr dirty="0" sz="1200" spc="105">
                <a:solidFill>
                  <a:srgbClr val="4F81BC"/>
                </a:solidFill>
                <a:latin typeface="微软雅黑"/>
                <a:cs typeface="微软雅黑"/>
              </a:rPr>
              <a:t>有</a:t>
            </a:r>
            <a:r>
              <a:rPr dirty="0" sz="1200" spc="120">
                <a:solidFill>
                  <a:srgbClr val="4F81BC"/>
                </a:solidFill>
                <a:latin typeface="微软雅黑"/>
                <a:cs typeface="微软雅黑"/>
              </a:rPr>
              <a:t>限</a:t>
            </a:r>
            <a:r>
              <a:rPr dirty="0" sz="1200" spc="105">
                <a:solidFill>
                  <a:srgbClr val="4F81BC"/>
                </a:solidFill>
                <a:latin typeface="微软雅黑"/>
                <a:cs typeface="微软雅黑"/>
              </a:rPr>
              <a:t>公</a:t>
            </a:r>
            <a:r>
              <a:rPr dirty="0" sz="1200">
                <a:solidFill>
                  <a:srgbClr val="4F81BC"/>
                </a:solidFill>
                <a:latin typeface="微软雅黑"/>
                <a:cs typeface="微软雅黑"/>
              </a:rPr>
              <a:t>司</a:t>
            </a:r>
            <a:endParaRPr sz="1200">
              <a:latin typeface="微软雅黑"/>
              <a:cs typeface="微软雅黑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834509" y="2345563"/>
            <a:ext cx="141732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latin typeface="微软雅黑"/>
                <a:cs typeface="微软雅黑"/>
              </a:rPr>
              <a:t>可以放入生物安全柜操作</a:t>
            </a:r>
            <a:endParaRPr sz="10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96900" y="343611"/>
            <a:ext cx="2804160" cy="11912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F6DAC"/>
                </a:solidFill>
                <a:latin typeface="Arial"/>
                <a:cs typeface="Arial"/>
              </a:rPr>
              <a:t>YunBo</a:t>
            </a:r>
            <a:r>
              <a:rPr dirty="0" sz="1600" spc="-15" b="1">
                <a:solidFill>
                  <a:srgbClr val="1F6DA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F6DAC"/>
                </a:solidFill>
                <a:latin typeface="微软雅黑"/>
                <a:cs typeface="微软雅黑"/>
              </a:rPr>
              <a:t>云铂仪器</a:t>
            </a:r>
            <a:endParaRPr sz="16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2950">
              <a:latin typeface="Times New Roman"/>
              <a:cs typeface="Times New Roman"/>
            </a:endParaRPr>
          </a:p>
          <a:p>
            <a:pPr marL="358140">
              <a:lnSpc>
                <a:spcPct val="100000"/>
              </a:lnSpc>
            </a:pPr>
            <a:r>
              <a:rPr dirty="0" sz="1600" spc="-5" b="1">
                <a:solidFill>
                  <a:srgbClr val="1F6DAC"/>
                </a:solidFill>
                <a:latin typeface="微软雅黑"/>
                <a:cs typeface="微软雅黑"/>
              </a:rPr>
              <a:t>全自动核酸检测移液工作站</a:t>
            </a:r>
            <a:endParaRPr sz="1600">
              <a:latin typeface="微软雅黑"/>
              <a:cs typeface="微软雅黑"/>
            </a:endParaRPr>
          </a:p>
          <a:p>
            <a:pPr marL="358140">
              <a:lnSpc>
                <a:spcPct val="100000"/>
              </a:lnSpc>
            </a:pPr>
            <a:r>
              <a:rPr dirty="0" sz="1600" spc="-5" b="1">
                <a:solidFill>
                  <a:srgbClr val="1F6DAC"/>
                </a:solidFill>
                <a:latin typeface="微软雅黑"/>
                <a:cs typeface="微软雅黑"/>
              </a:rPr>
              <a:t>（全自动样品稀释仪）</a:t>
            </a:r>
            <a:endParaRPr sz="16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76148" y="4956810"/>
            <a:ext cx="5325110" cy="125412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3683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1F6DAC"/>
                </a:solidFill>
                <a:latin typeface="微软雅黑"/>
                <a:cs typeface="微软雅黑"/>
              </a:rPr>
              <a:t>产品应用意义</a:t>
            </a:r>
            <a:endParaRPr sz="11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350">
              <a:latin typeface="Times New Roman"/>
              <a:cs typeface="Times New Roman"/>
            </a:endParaRPr>
          </a:p>
          <a:p>
            <a:pPr marL="241300" indent="-229235">
              <a:lnSpc>
                <a:spcPct val="100000"/>
              </a:lnSpc>
              <a:buFont typeface="Arial"/>
              <a:buAutoNum type="arabicPeriod"/>
              <a:tabLst>
                <a:tab pos="241935" algn="l"/>
              </a:tabLst>
            </a:pPr>
            <a:r>
              <a:rPr dirty="0" sz="1000" spc="-5">
                <a:latin typeface="微软雅黑"/>
                <a:cs typeface="微软雅黑"/>
              </a:rPr>
              <a:t>针对样品管，自动开盖和关盖，减</a:t>
            </a:r>
            <a:r>
              <a:rPr dirty="0" sz="1000" spc="5">
                <a:latin typeface="微软雅黑"/>
                <a:cs typeface="微软雅黑"/>
              </a:rPr>
              <a:t>少</a:t>
            </a:r>
            <a:r>
              <a:rPr dirty="0" sz="1000" spc="-5">
                <a:latin typeface="微软雅黑"/>
                <a:cs typeface="微软雅黑"/>
              </a:rPr>
              <a:t>核酸</a:t>
            </a:r>
            <a:r>
              <a:rPr dirty="0" sz="1000" spc="5">
                <a:latin typeface="微软雅黑"/>
                <a:cs typeface="微软雅黑"/>
              </a:rPr>
              <a:t>检</a:t>
            </a:r>
            <a:r>
              <a:rPr dirty="0" sz="1000" spc="-5">
                <a:latin typeface="微软雅黑"/>
                <a:cs typeface="微软雅黑"/>
              </a:rPr>
              <a:t>测人</a:t>
            </a:r>
            <a:r>
              <a:rPr dirty="0" sz="1000" spc="5">
                <a:latin typeface="微软雅黑"/>
                <a:cs typeface="微软雅黑"/>
              </a:rPr>
              <a:t>员</a:t>
            </a:r>
            <a:r>
              <a:rPr dirty="0" sz="1000" spc="-5">
                <a:latin typeface="微软雅黑"/>
                <a:cs typeface="微软雅黑"/>
              </a:rPr>
              <a:t>和病</a:t>
            </a:r>
            <a:r>
              <a:rPr dirty="0" sz="1000" spc="5">
                <a:latin typeface="微软雅黑"/>
                <a:cs typeface="微软雅黑"/>
              </a:rPr>
              <a:t>毒</a:t>
            </a:r>
            <a:r>
              <a:rPr dirty="0" sz="1000" spc="-5">
                <a:latin typeface="微软雅黑"/>
                <a:cs typeface="微软雅黑"/>
              </a:rPr>
              <a:t>样本</a:t>
            </a:r>
            <a:r>
              <a:rPr dirty="0" sz="1000" spc="5">
                <a:latin typeface="微软雅黑"/>
                <a:cs typeface="微软雅黑"/>
              </a:rPr>
              <a:t>的</a:t>
            </a:r>
            <a:r>
              <a:rPr dirty="0" sz="1000" spc="-5">
                <a:latin typeface="微软雅黑"/>
                <a:cs typeface="微软雅黑"/>
              </a:rPr>
              <a:t>接触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降低</a:t>
            </a:r>
            <a:r>
              <a:rPr dirty="0" sz="1000" spc="5">
                <a:latin typeface="微软雅黑"/>
                <a:cs typeface="微软雅黑"/>
              </a:rPr>
              <a:t>人</a:t>
            </a:r>
            <a:r>
              <a:rPr dirty="0" sz="1000" spc="-5">
                <a:latin typeface="微软雅黑"/>
                <a:cs typeface="微软雅黑"/>
              </a:rPr>
              <a:t>员感</a:t>
            </a:r>
            <a:r>
              <a:rPr dirty="0" sz="1000" spc="5">
                <a:latin typeface="微软雅黑"/>
                <a:cs typeface="微软雅黑"/>
              </a:rPr>
              <a:t>染</a:t>
            </a:r>
            <a:r>
              <a:rPr dirty="0" sz="1000" spc="-5">
                <a:latin typeface="微软雅黑"/>
                <a:cs typeface="微软雅黑"/>
              </a:rPr>
              <a:t>风险。</a:t>
            </a:r>
            <a:endParaRPr sz="1000">
              <a:latin typeface="微软雅黑"/>
              <a:cs typeface="微软雅黑"/>
            </a:endParaRPr>
          </a:p>
          <a:p>
            <a:pPr marL="241300" indent="-229235">
              <a:lnSpc>
                <a:spcPct val="100000"/>
              </a:lnSpc>
              <a:spcBef>
                <a:spcPts val="600"/>
              </a:spcBef>
              <a:buFont typeface="Arial"/>
              <a:buAutoNum type="arabicPeriod"/>
              <a:tabLst>
                <a:tab pos="241935" algn="l"/>
              </a:tabLst>
            </a:pPr>
            <a:r>
              <a:rPr dirty="0" sz="1000" spc="-5">
                <a:latin typeface="微软雅黑"/>
                <a:cs typeface="微软雅黑"/>
              </a:rPr>
              <a:t>自动添加样液和试</a:t>
            </a:r>
            <a:r>
              <a:rPr dirty="0" sz="1000" spc="-10">
                <a:latin typeface="微软雅黑"/>
                <a:cs typeface="微软雅黑"/>
              </a:rPr>
              <a:t>剂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 spc="-5">
                <a:latin typeface="微软雅黑"/>
                <a:cs typeface="微软雅黑"/>
              </a:rPr>
              <a:t>提高核酸检测</a:t>
            </a:r>
            <a:r>
              <a:rPr dirty="0" sz="1000" spc="5">
                <a:latin typeface="微软雅黑"/>
                <a:cs typeface="微软雅黑"/>
              </a:rPr>
              <a:t>效</a:t>
            </a:r>
            <a:r>
              <a:rPr dirty="0" sz="1000" spc="-5">
                <a:latin typeface="微软雅黑"/>
                <a:cs typeface="微软雅黑"/>
              </a:rPr>
              <a:t>率，</a:t>
            </a:r>
            <a:r>
              <a:rPr dirty="0" sz="1000" spc="5">
                <a:latin typeface="微软雅黑"/>
                <a:cs typeface="微软雅黑"/>
              </a:rPr>
              <a:t>解</a:t>
            </a:r>
            <a:r>
              <a:rPr dirty="0" sz="1000" spc="-5">
                <a:latin typeface="微软雅黑"/>
                <a:cs typeface="微软雅黑"/>
              </a:rPr>
              <a:t>决海</a:t>
            </a:r>
            <a:r>
              <a:rPr dirty="0" sz="1000" spc="5">
                <a:latin typeface="微软雅黑"/>
                <a:cs typeface="微软雅黑"/>
              </a:rPr>
              <a:t>量</a:t>
            </a:r>
            <a:r>
              <a:rPr dirty="0" sz="1000" spc="-5">
                <a:latin typeface="微软雅黑"/>
                <a:cs typeface="微软雅黑"/>
              </a:rPr>
              <a:t>样本</a:t>
            </a:r>
            <a:r>
              <a:rPr dirty="0" sz="1000" spc="5">
                <a:latin typeface="微软雅黑"/>
                <a:cs typeface="微软雅黑"/>
              </a:rPr>
              <a:t>集</a:t>
            </a:r>
            <a:r>
              <a:rPr dirty="0" sz="1000" spc="-5">
                <a:latin typeface="微软雅黑"/>
                <a:cs typeface="微软雅黑"/>
              </a:rPr>
              <a:t>中处</a:t>
            </a:r>
            <a:r>
              <a:rPr dirty="0" sz="1000" spc="5">
                <a:latin typeface="微软雅黑"/>
                <a:cs typeface="微软雅黑"/>
              </a:rPr>
              <a:t>理</a:t>
            </a:r>
            <a:r>
              <a:rPr dirty="0" sz="1000" spc="-5">
                <a:latin typeface="微软雅黑"/>
                <a:cs typeface="微软雅黑"/>
              </a:rPr>
              <a:t>工作</a:t>
            </a:r>
            <a:r>
              <a:rPr dirty="0" sz="1000" spc="5">
                <a:latin typeface="微软雅黑"/>
                <a:cs typeface="微软雅黑"/>
              </a:rPr>
              <a:t>量</a:t>
            </a:r>
            <a:r>
              <a:rPr dirty="0" sz="1000" spc="-5">
                <a:latin typeface="微软雅黑"/>
                <a:cs typeface="微软雅黑"/>
              </a:rPr>
              <a:t>大的</a:t>
            </a:r>
            <a:r>
              <a:rPr dirty="0" sz="1000" spc="5">
                <a:latin typeface="微软雅黑"/>
                <a:cs typeface="微软雅黑"/>
              </a:rPr>
              <a:t>问题</a:t>
            </a:r>
            <a:r>
              <a:rPr dirty="0" sz="1000" spc="-5">
                <a:latin typeface="微软雅黑"/>
                <a:cs typeface="微软雅黑"/>
              </a:rPr>
              <a:t>。</a:t>
            </a:r>
            <a:endParaRPr sz="1000">
              <a:latin typeface="微软雅黑"/>
              <a:cs typeface="微软雅黑"/>
            </a:endParaRPr>
          </a:p>
          <a:p>
            <a:pPr marL="241300" indent="-229235">
              <a:lnSpc>
                <a:spcPct val="100000"/>
              </a:lnSpc>
              <a:spcBef>
                <a:spcPts val="740"/>
              </a:spcBef>
              <a:buFont typeface="Arial"/>
              <a:buAutoNum type="arabicPeriod"/>
              <a:tabLst>
                <a:tab pos="241935" algn="l"/>
              </a:tabLst>
            </a:pPr>
            <a:r>
              <a:rPr dirty="0" sz="1000" spc="-5">
                <a:latin typeface="微软雅黑"/>
                <a:cs typeface="微软雅黑"/>
              </a:rPr>
              <a:t>精密添加试剂和样</a:t>
            </a:r>
            <a:r>
              <a:rPr dirty="0" sz="1000" spc="-10">
                <a:latin typeface="微软雅黑"/>
                <a:cs typeface="微软雅黑"/>
              </a:rPr>
              <a:t>液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 spc="-5">
                <a:latin typeface="微软雅黑"/>
                <a:cs typeface="微软雅黑"/>
              </a:rPr>
              <a:t>提高核酸检测</a:t>
            </a:r>
            <a:r>
              <a:rPr dirty="0" sz="1000" spc="5">
                <a:latin typeface="微软雅黑"/>
                <a:cs typeface="微软雅黑"/>
              </a:rPr>
              <a:t>精</a:t>
            </a:r>
            <a:r>
              <a:rPr dirty="0" sz="1000" spc="-5">
                <a:latin typeface="微软雅黑"/>
                <a:cs typeface="微软雅黑"/>
              </a:rPr>
              <a:t>度</a:t>
            </a:r>
            <a:r>
              <a:rPr dirty="0" sz="1050" spc="-55" i="1">
                <a:latin typeface="微软雅黑"/>
                <a:cs typeface="微软雅黑"/>
              </a:rPr>
              <a:t>，</a:t>
            </a:r>
            <a:r>
              <a:rPr dirty="0" sz="1000" spc="5">
                <a:latin typeface="微软雅黑"/>
                <a:cs typeface="微软雅黑"/>
              </a:rPr>
              <a:t>克</a:t>
            </a:r>
            <a:r>
              <a:rPr dirty="0" sz="1000" spc="-5">
                <a:latin typeface="微软雅黑"/>
                <a:cs typeface="微软雅黑"/>
              </a:rPr>
              <a:t>服人</a:t>
            </a:r>
            <a:r>
              <a:rPr dirty="0" sz="1000" spc="5">
                <a:latin typeface="微软雅黑"/>
                <a:cs typeface="微软雅黑"/>
              </a:rPr>
              <a:t>员</a:t>
            </a:r>
            <a:r>
              <a:rPr dirty="0" sz="1000" spc="-5">
                <a:latin typeface="微软雅黑"/>
                <a:cs typeface="微软雅黑"/>
              </a:rPr>
              <a:t>操作</a:t>
            </a:r>
            <a:r>
              <a:rPr dirty="0" sz="1000" spc="5">
                <a:latin typeface="微软雅黑"/>
                <a:cs typeface="微软雅黑"/>
              </a:rPr>
              <a:t>不</a:t>
            </a:r>
            <a:r>
              <a:rPr dirty="0" sz="1000" spc="-5">
                <a:latin typeface="微软雅黑"/>
                <a:cs typeface="微软雅黑"/>
              </a:rPr>
              <a:t>当造</a:t>
            </a:r>
            <a:r>
              <a:rPr dirty="0" sz="1000" spc="5">
                <a:latin typeface="微软雅黑"/>
                <a:cs typeface="微软雅黑"/>
              </a:rPr>
              <a:t>成</a:t>
            </a:r>
            <a:r>
              <a:rPr dirty="0" sz="1000" spc="-5">
                <a:latin typeface="微软雅黑"/>
                <a:cs typeface="微软雅黑"/>
              </a:rPr>
              <a:t>的检</a:t>
            </a:r>
            <a:r>
              <a:rPr dirty="0" sz="1000" spc="5">
                <a:latin typeface="微软雅黑"/>
                <a:cs typeface="微软雅黑"/>
              </a:rPr>
              <a:t>测</a:t>
            </a:r>
            <a:r>
              <a:rPr dirty="0" sz="1000" spc="-5">
                <a:latin typeface="微软雅黑"/>
                <a:cs typeface="微软雅黑"/>
              </a:rPr>
              <a:t>误</a:t>
            </a:r>
            <a:r>
              <a:rPr dirty="0" sz="1000">
                <a:latin typeface="微软雅黑"/>
                <a:cs typeface="微软雅黑"/>
              </a:rPr>
              <a:t>差</a:t>
            </a:r>
            <a:r>
              <a:rPr dirty="0" sz="1050" spc="-55" i="1">
                <a:latin typeface="微软雅黑"/>
                <a:cs typeface="微软雅黑"/>
              </a:rPr>
              <a:t>。</a:t>
            </a:r>
            <a:endParaRPr sz="1050">
              <a:latin typeface="微软雅黑"/>
              <a:cs typeface="微软雅黑"/>
            </a:endParaRPr>
          </a:p>
          <a:p>
            <a:pPr marL="241300" indent="-229235">
              <a:lnSpc>
                <a:spcPct val="100000"/>
              </a:lnSpc>
              <a:spcBef>
                <a:spcPts val="590"/>
              </a:spcBef>
              <a:buFont typeface="Arial"/>
              <a:buAutoNum type="arabicPeriod"/>
              <a:tabLst>
                <a:tab pos="241935" algn="l"/>
              </a:tabLst>
            </a:pPr>
            <a:r>
              <a:rPr dirty="0" sz="1000" spc="-5">
                <a:latin typeface="微软雅黑"/>
                <a:cs typeface="微软雅黑"/>
              </a:rPr>
              <a:t>全自动开关盖和移</a:t>
            </a:r>
            <a:r>
              <a:rPr dirty="0" sz="1000" spc="-10">
                <a:latin typeface="微软雅黑"/>
                <a:cs typeface="微软雅黑"/>
              </a:rPr>
              <a:t>液</a:t>
            </a:r>
            <a:r>
              <a:rPr dirty="0" sz="1000" spc="-10">
                <a:latin typeface="Arial"/>
                <a:cs typeface="Arial"/>
              </a:rPr>
              <a:t>,</a:t>
            </a:r>
            <a:r>
              <a:rPr dirty="0" sz="1000" spc="-5">
                <a:latin typeface="微软雅黑"/>
                <a:cs typeface="微软雅黑"/>
              </a:rPr>
              <a:t>降低核酸检测</a:t>
            </a:r>
            <a:r>
              <a:rPr dirty="0" sz="1000" spc="5">
                <a:latin typeface="微软雅黑"/>
                <a:cs typeface="微软雅黑"/>
              </a:rPr>
              <a:t>人</a:t>
            </a:r>
            <a:r>
              <a:rPr dirty="0" sz="1000" spc="-5">
                <a:latin typeface="微软雅黑"/>
                <a:cs typeface="微软雅黑"/>
              </a:rPr>
              <a:t>员的</a:t>
            </a:r>
            <a:r>
              <a:rPr dirty="0" sz="1000" spc="5">
                <a:latin typeface="微软雅黑"/>
                <a:cs typeface="微软雅黑"/>
              </a:rPr>
              <a:t>劳</a:t>
            </a:r>
            <a:r>
              <a:rPr dirty="0" sz="1000" spc="-5">
                <a:latin typeface="微软雅黑"/>
                <a:cs typeface="微软雅黑"/>
              </a:rPr>
              <a:t>动强</a:t>
            </a:r>
            <a:r>
              <a:rPr dirty="0" sz="1000" spc="5">
                <a:latin typeface="微软雅黑"/>
                <a:cs typeface="微软雅黑"/>
              </a:rPr>
              <a:t>度</a:t>
            </a:r>
            <a:r>
              <a:rPr dirty="0" sz="1000" spc="-5">
                <a:latin typeface="微软雅黑"/>
                <a:cs typeface="微软雅黑"/>
              </a:rPr>
              <a:t>，改</a:t>
            </a:r>
            <a:r>
              <a:rPr dirty="0" sz="1000" spc="5">
                <a:latin typeface="微软雅黑"/>
                <a:cs typeface="微软雅黑"/>
              </a:rPr>
              <a:t>善</a:t>
            </a:r>
            <a:r>
              <a:rPr dirty="0" sz="1000" spc="-5">
                <a:latin typeface="微软雅黑"/>
                <a:cs typeface="微软雅黑"/>
              </a:rPr>
              <a:t>工作</a:t>
            </a:r>
            <a:r>
              <a:rPr dirty="0" sz="1000" spc="5">
                <a:latin typeface="微软雅黑"/>
                <a:cs typeface="微软雅黑"/>
              </a:rPr>
              <a:t>环</a:t>
            </a:r>
            <a:r>
              <a:rPr dirty="0" sz="1000" spc="-5">
                <a:latin typeface="微软雅黑"/>
                <a:cs typeface="微软雅黑"/>
              </a:rPr>
              <a:t>境。</a:t>
            </a:r>
            <a:endParaRPr sz="1000">
              <a:latin typeface="微软雅黑"/>
              <a:cs typeface="微软雅黑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76148" y="6941311"/>
            <a:ext cx="10344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Arial"/>
                <a:cs typeface="Arial"/>
                <a:hlinkClick r:id="rId2"/>
              </a:rPr>
              <a:t>www</a:t>
            </a:r>
            <a:r>
              <a:rPr dirty="0" sz="1000" spc="5">
                <a:latin typeface="Arial"/>
                <a:cs typeface="Arial"/>
                <a:hlinkClick r:id="rId2"/>
              </a:rPr>
              <a:t>.</a:t>
            </a:r>
            <a:r>
              <a:rPr dirty="0" sz="1000" spc="-25">
                <a:latin typeface="Arial"/>
                <a:cs typeface="Arial"/>
                <a:hlinkClick r:id="rId2"/>
              </a:rPr>
              <a:t>y</a:t>
            </a:r>
            <a:r>
              <a:rPr dirty="0" sz="1000" spc="-5">
                <a:latin typeface="Arial"/>
                <a:cs typeface="Arial"/>
                <a:hlinkClick r:id="rId2"/>
              </a:rPr>
              <a:t>unb</a:t>
            </a:r>
            <a:r>
              <a:rPr dirty="0" sz="1000" spc="5">
                <a:latin typeface="Arial"/>
                <a:cs typeface="Arial"/>
                <a:hlinkClick r:id="rId2"/>
              </a:rPr>
              <a:t>o</a:t>
            </a:r>
            <a:r>
              <a:rPr dirty="0" sz="1000" spc="-10">
                <a:latin typeface="Arial"/>
                <a:cs typeface="Arial"/>
                <a:hlinkClick r:id="rId2"/>
              </a:rPr>
              <a:t>y</a:t>
            </a:r>
            <a:r>
              <a:rPr dirty="0" sz="1000" spc="-10">
                <a:latin typeface="Arial"/>
                <a:cs typeface="Arial"/>
                <a:hlinkClick r:id="rId2"/>
              </a:rPr>
              <a:t>i</a:t>
            </a:r>
            <a:r>
              <a:rPr dirty="0" sz="1000" spc="-5">
                <a:latin typeface="Arial"/>
                <a:cs typeface="Arial"/>
                <a:hlinkClick r:id="rId2"/>
              </a:rPr>
              <a:t>q</a:t>
            </a:r>
            <a:r>
              <a:rPr dirty="0" sz="1000" spc="-10">
                <a:latin typeface="Arial"/>
                <a:cs typeface="Arial"/>
                <a:hlinkClick r:id="rId2"/>
              </a:rPr>
              <a:t>i</a:t>
            </a:r>
            <a:r>
              <a:rPr dirty="0" sz="1000" spc="-5">
                <a:latin typeface="Arial"/>
                <a:cs typeface="Arial"/>
                <a:hlinkClick r:id="rId2"/>
              </a:rPr>
              <a:t>.</a:t>
            </a:r>
            <a:r>
              <a:rPr dirty="0" sz="1000">
                <a:latin typeface="Arial"/>
                <a:cs typeface="Arial"/>
                <a:hlinkClick r:id="rId2"/>
              </a:rPr>
              <a:t>c</a:t>
            </a:r>
            <a:r>
              <a:rPr dirty="0" sz="1000" spc="-5">
                <a:latin typeface="Arial"/>
                <a:cs typeface="Arial"/>
                <a:hlinkClick r:id="rId2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2304288" y="2003913"/>
            <a:ext cx="2281428" cy="131994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/>
          <p:nvPr/>
        </p:nvSpPr>
        <p:spPr>
          <a:xfrm>
            <a:off x="689609" y="364159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40" h="335279">
                <a:moveTo>
                  <a:pt x="0" y="335279"/>
                </a:moveTo>
                <a:lnTo>
                  <a:pt x="396240" y="335279"/>
                </a:lnTo>
                <a:lnTo>
                  <a:pt x="39624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689609" y="364159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40" h="335279">
                <a:moveTo>
                  <a:pt x="0" y="335279"/>
                </a:moveTo>
                <a:lnTo>
                  <a:pt x="396240" y="335279"/>
                </a:lnTo>
                <a:lnTo>
                  <a:pt x="39624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758190" y="3704082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40" h="335279">
                <a:moveTo>
                  <a:pt x="0" y="335279"/>
                </a:moveTo>
                <a:lnTo>
                  <a:pt x="396240" y="335279"/>
                </a:lnTo>
                <a:lnTo>
                  <a:pt x="39624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D948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758190" y="3704082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40" h="335279">
                <a:moveTo>
                  <a:pt x="0" y="335279"/>
                </a:moveTo>
                <a:lnTo>
                  <a:pt x="396240" y="335279"/>
                </a:lnTo>
                <a:lnTo>
                  <a:pt x="39624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D948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887730" y="3786378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79"/>
                </a:moveTo>
                <a:lnTo>
                  <a:pt x="1190244" y="335279"/>
                </a:lnTo>
                <a:lnTo>
                  <a:pt x="1190244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887730" y="3786378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79"/>
                </a:moveTo>
                <a:lnTo>
                  <a:pt x="1190244" y="335279"/>
                </a:lnTo>
                <a:lnTo>
                  <a:pt x="1190244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975461" y="3836924"/>
            <a:ext cx="10134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FFFFFF"/>
                </a:solidFill>
                <a:latin typeface="微软雅黑"/>
                <a:cs typeface="微软雅黑"/>
              </a:rPr>
              <a:t>降低感染风险</a:t>
            </a:r>
            <a:endParaRPr sz="1300">
              <a:latin typeface="微软雅黑"/>
              <a:cs typeface="微软雅黑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2207514" y="4078986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2207514" y="4078986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2276094" y="4141470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D948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2276094" y="4141470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D948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2405633" y="4225290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80"/>
                </a:moveTo>
                <a:lnTo>
                  <a:pt x="1190244" y="335280"/>
                </a:lnTo>
                <a:lnTo>
                  <a:pt x="1190244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2405633" y="4225290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80"/>
                </a:moveTo>
                <a:lnTo>
                  <a:pt x="1190244" y="335280"/>
                </a:lnTo>
                <a:lnTo>
                  <a:pt x="1190244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ln w="25399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2493645" y="4274261"/>
            <a:ext cx="10134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10" b="1">
                <a:solidFill>
                  <a:srgbClr val="FFFFFF"/>
                </a:solidFill>
                <a:latin typeface="微软雅黑"/>
                <a:cs typeface="微软雅黑"/>
              </a:rPr>
              <a:t>处理海量样本</a:t>
            </a:r>
            <a:endParaRPr sz="1300">
              <a:latin typeface="微软雅黑"/>
              <a:cs typeface="微软雅黑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3786378" y="3701034"/>
            <a:ext cx="396240" cy="337185"/>
          </a:xfrm>
          <a:custGeom>
            <a:avLst/>
            <a:gdLst/>
            <a:ahLst/>
            <a:cxnLst/>
            <a:rect l="l" t="t" r="r" b="b"/>
            <a:pathLst>
              <a:path w="396239" h="337185">
                <a:moveTo>
                  <a:pt x="0" y="336803"/>
                </a:moveTo>
                <a:lnTo>
                  <a:pt x="396239" y="336803"/>
                </a:lnTo>
                <a:lnTo>
                  <a:pt x="396239" y="0"/>
                </a:lnTo>
                <a:lnTo>
                  <a:pt x="0" y="0"/>
                </a:lnTo>
                <a:lnTo>
                  <a:pt x="0" y="336803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3786378" y="3701034"/>
            <a:ext cx="396240" cy="337185"/>
          </a:xfrm>
          <a:custGeom>
            <a:avLst/>
            <a:gdLst/>
            <a:ahLst/>
            <a:cxnLst/>
            <a:rect l="l" t="t" r="r" b="b"/>
            <a:pathLst>
              <a:path w="396239" h="337185">
                <a:moveTo>
                  <a:pt x="0" y="336803"/>
                </a:moveTo>
                <a:lnTo>
                  <a:pt x="396239" y="336803"/>
                </a:lnTo>
                <a:lnTo>
                  <a:pt x="396239" y="0"/>
                </a:lnTo>
                <a:lnTo>
                  <a:pt x="0" y="0"/>
                </a:lnTo>
                <a:lnTo>
                  <a:pt x="0" y="336803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3853434" y="3763518"/>
            <a:ext cx="398145" cy="335280"/>
          </a:xfrm>
          <a:custGeom>
            <a:avLst/>
            <a:gdLst/>
            <a:ahLst/>
            <a:cxnLst/>
            <a:rect l="l" t="t" r="r" b="b"/>
            <a:pathLst>
              <a:path w="398145" h="335279">
                <a:moveTo>
                  <a:pt x="0" y="335279"/>
                </a:moveTo>
                <a:lnTo>
                  <a:pt x="397763" y="335279"/>
                </a:lnTo>
                <a:lnTo>
                  <a:pt x="397763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D948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/>
          <p:nvPr/>
        </p:nvSpPr>
        <p:spPr>
          <a:xfrm>
            <a:off x="3853434" y="3763518"/>
            <a:ext cx="398145" cy="335280"/>
          </a:xfrm>
          <a:custGeom>
            <a:avLst/>
            <a:gdLst/>
            <a:ahLst/>
            <a:cxnLst/>
            <a:rect l="l" t="t" r="r" b="b"/>
            <a:pathLst>
              <a:path w="398145" h="335279">
                <a:moveTo>
                  <a:pt x="0" y="335279"/>
                </a:moveTo>
                <a:lnTo>
                  <a:pt x="397763" y="335279"/>
                </a:lnTo>
                <a:lnTo>
                  <a:pt x="397763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D948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5" name="object 25"/>
          <p:cNvSpPr/>
          <p:nvPr/>
        </p:nvSpPr>
        <p:spPr>
          <a:xfrm>
            <a:off x="3984497" y="3847338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79"/>
                </a:moveTo>
                <a:lnTo>
                  <a:pt x="1190244" y="335279"/>
                </a:lnTo>
                <a:lnTo>
                  <a:pt x="1190244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3984497" y="3847338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79"/>
                </a:moveTo>
                <a:lnTo>
                  <a:pt x="1190244" y="335279"/>
                </a:lnTo>
                <a:lnTo>
                  <a:pt x="1190244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4072254" y="3896995"/>
            <a:ext cx="10134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FFFFFF"/>
                </a:solidFill>
                <a:latin typeface="微软雅黑"/>
                <a:cs typeface="微软雅黑"/>
              </a:rPr>
              <a:t>克服检验误差</a:t>
            </a:r>
            <a:endParaRPr sz="1300">
              <a:latin typeface="微软雅黑"/>
              <a:cs typeface="微软雅黑"/>
            </a:endParaRPr>
          </a:p>
        </p:txBody>
      </p:sp>
      <p:sp>
        <p:nvSpPr>
          <p:cNvPr id="28" name="object 28"/>
          <p:cNvSpPr/>
          <p:nvPr/>
        </p:nvSpPr>
        <p:spPr>
          <a:xfrm>
            <a:off x="5333238" y="4078986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333238" y="4078986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5401817" y="4141470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D948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5401817" y="4141470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D948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5531358" y="4225290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80"/>
                </a:moveTo>
                <a:lnTo>
                  <a:pt x="1190243" y="335280"/>
                </a:lnTo>
                <a:lnTo>
                  <a:pt x="1190243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5531358" y="4225290"/>
            <a:ext cx="1190625" cy="335280"/>
          </a:xfrm>
          <a:custGeom>
            <a:avLst/>
            <a:gdLst/>
            <a:ahLst/>
            <a:cxnLst/>
            <a:rect l="l" t="t" r="r" b="b"/>
            <a:pathLst>
              <a:path w="1190625" h="335279">
                <a:moveTo>
                  <a:pt x="0" y="335280"/>
                </a:moveTo>
                <a:lnTo>
                  <a:pt x="1190243" y="335280"/>
                </a:lnTo>
                <a:lnTo>
                  <a:pt x="1190243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619750" y="4274566"/>
            <a:ext cx="1013460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FFFFFF"/>
                </a:solidFill>
                <a:latin typeface="微软雅黑"/>
                <a:cs typeface="微软雅黑"/>
              </a:rPr>
              <a:t>降低劳动强度</a:t>
            </a:r>
            <a:endParaRPr sz="1300">
              <a:latin typeface="微软雅黑"/>
              <a:cs typeface="微软雅黑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16001" y="1093470"/>
            <a:ext cx="698500" cy="234950"/>
          </a:xfrm>
          <a:custGeom>
            <a:avLst/>
            <a:gdLst/>
            <a:ahLst/>
            <a:cxnLst/>
            <a:rect l="l" t="t" r="r" b="b"/>
            <a:pathLst>
              <a:path w="698500" h="234950">
                <a:moveTo>
                  <a:pt x="697992" y="0"/>
                </a:moveTo>
                <a:lnTo>
                  <a:pt x="0" y="0"/>
                </a:lnTo>
                <a:lnTo>
                  <a:pt x="0" y="234696"/>
                </a:lnTo>
                <a:lnTo>
                  <a:pt x="567080" y="234696"/>
                </a:lnTo>
                <a:lnTo>
                  <a:pt x="697992" y="0"/>
                </a:lnTo>
                <a:close/>
              </a:path>
            </a:pathLst>
          </a:custGeom>
          <a:solidFill>
            <a:srgbClr val="4F81BC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6" name="object 36"/>
          <p:cNvSpPr/>
          <p:nvPr/>
        </p:nvSpPr>
        <p:spPr>
          <a:xfrm>
            <a:off x="16001" y="1093470"/>
            <a:ext cx="698500" cy="234950"/>
          </a:xfrm>
          <a:custGeom>
            <a:avLst/>
            <a:gdLst/>
            <a:ahLst/>
            <a:cxnLst/>
            <a:rect l="l" t="t" r="r" b="b"/>
            <a:pathLst>
              <a:path w="698500" h="234950">
                <a:moveTo>
                  <a:pt x="0" y="0"/>
                </a:moveTo>
                <a:lnTo>
                  <a:pt x="697992" y="0"/>
                </a:lnTo>
                <a:lnTo>
                  <a:pt x="567080" y="234696"/>
                </a:lnTo>
                <a:lnTo>
                  <a:pt x="0" y="234696"/>
                </a:lnTo>
                <a:lnTo>
                  <a:pt x="0" y="0"/>
                </a:lnTo>
                <a:close/>
              </a:path>
            </a:pathLst>
          </a:custGeom>
          <a:ln w="25400">
            <a:solidFill>
              <a:srgbClr val="4F81BC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233796" y="346659"/>
            <a:ext cx="1534795" cy="2692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600" spc="-20" b="1">
                <a:solidFill>
                  <a:srgbClr val="1F6DAC"/>
                </a:solidFill>
                <a:latin typeface="Arial"/>
                <a:cs typeface="Arial"/>
              </a:rPr>
              <a:t>YunBo</a:t>
            </a:r>
            <a:r>
              <a:rPr dirty="0" sz="1600" spc="-75" b="1">
                <a:solidFill>
                  <a:srgbClr val="1F6DAC"/>
                </a:solidFill>
                <a:latin typeface="Arial"/>
                <a:cs typeface="Arial"/>
              </a:rPr>
              <a:t> </a:t>
            </a:r>
            <a:r>
              <a:rPr dirty="0" sz="1600" spc="-10" b="1">
                <a:solidFill>
                  <a:srgbClr val="1F6DAC"/>
                </a:solidFill>
                <a:latin typeface="微软雅黑"/>
                <a:cs typeface="微软雅黑"/>
              </a:rPr>
              <a:t>云铂仪器</a:t>
            </a:r>
            <a:endParaRPr sz="1600">
              <a:latin typeface="微软雅黑"/>
              <a:cs typeface="微软雅黑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67004" y="831850"/>
            <a:ext cx="5998845" cy="230568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1F6DAC"/>
                </a:solidFill>
                <a:latin typeface="微软雅黑"/>
                <a:cs typeface="微软雅黑"/>
              </a:rPr>
              <a:t>产品特点</a:t>
            </a:r>
            <a:endParaRPr sz="1100">
              <a:latin typeface="微软雅黑"/>
              <a:cs typeface="微软雅黑"/>
            </a:endParaRPr>
          </a:p>
          <a:p>
            <a:pPr marL="153035" indent="-140970">
              <a:lnSpc>
                <a:spcPct val="100000"/>
              </a:lnSpc>
              <a:spcBef>
                <a:spcPts val="725"/>
              </a:spcBef>
              <a:buFont typeface="Arial"/>
              <a:buAutoNum type="arabicPeriod"/>
              <a:tabLst>
                <a:tab pos="153670" algn="l"/>
              </a:tabLst>
            </a:pPr>
            <a:r>
              <a:rPr dirty="0" sz="1000" spc="-5">
                <a:latin typeface="微软雅黑"/>
                <a:cs typeface="微软雅黑"/>
              </a:rPr>
              <a:t>产品体积</a:t>
            </a:r>
            <a:r>
              <a:rPr dirty="0" sz="1000" spc="-10">
                <a:latin typeface="微软雅黑"/>
                <a:cs typeface="微软雅黑"/>
              </a:rPr>
              <a:t>小</a:t>
            </a:r>
            <a:r>
              <a:rPr dirty="0" sz="1000" spc="-10">
                <a:latin typeface="Arial"/>
                <a:cs typeface="Arial"/>
              </a:rPr>
              <a:t>:</a:t>
            </a:r>
            <a:r>
              <a:rPr dirty="0" sz="1000" spc="-5">
                <a:latin typeface="微软雅黑"/>
                <a:cs typeface="微软雅黑"/>
              </a:rPr>
              <a:t>可放入实验室常规的生物</a:t>
            </a:r>
            <a:r>
              <a:rPr dirty="0" sz="1000" spc="5">
                <a:latin typeface="微软雅黑"/>
                <a:cs typeface="微软雅黑"/>
              </a:rPr>
              <a:t>安</a:t>
            </a:r>
            <a:r>
              <a:rPr dirty="0" sz="1000" spc="-5">
                <a:latin typeface="微软雅黑"/>
                <a:cs typeface="微软雅黑"/>
              </a:rPr>
              <a:t>全柜</a:t>
            </a:r>
            <a:r>
              <a:rPr dirty="0" sz="1000" spc="5">
                <a:latin typeface="微软雅黑"/>
                <a:cs typeface="微软雅黑"/>
              </a:rPr>
              <a:t>使</a:t>
            </a:r>
            <a:r>
              <a:rPr dirty="0" sz="1000" spc="-5">
                <a:latin typeface="微软雅黑"/>
                <a:cs typeface="微软雅黑"/>
              </a:rPr>
              <a:t>用；</a:t>
            </a:r>
            <a:endParaRPr sz="1000">
              <a:latin typeface="微软雅黑"/>
              <a:cs typeface="微软雅黑"/>
            </a:endParaRPr>
          </a:p>
          <a:p>
            <a:pPr marL="142240" marR="5080" indent="-130175">
              <a:lnSpc>
                <a:spcPct val="175000"/>
              </a:lnSpc>
              <a:buFont typeface="Arial"/>
              <a:buAutoNum type="arabicPeriod"/>
              <a:tabLst>
                <a:tab pos="153670" algn="l"/>
              </a:tabLst>
            </a:pPr>
            <a:r>
              <a:rPr dirty="0" sz="1000" spc="-5">
                <a:latin typeface="微软雅黑"/>
                <a:cs typeface="微软雅黑"/>
              </a:rPr>
              <a:t>自动开盖和关盖：独特设计机器自动</a:t>
            </a:r>
            <a:r>
              <a:rPr dirty="0" sz="1000" spc="5">
                <a:latin typeface="微软雅黑"/>
                <a:cs typeface="微软雅黑"/>
              </a:rPr>
              <a:t>开</a:t>
            </a:r>
            <a:r>
              <a:rPr dirty="0" sz="1000" spc="-5">
                <a:latin typeface="微软雅黑"/>
                <a:cs typeface="微软雅黑"/>
              </a:rPr>
              <a:t>盖和</a:t>
            </a:r>
            <a:r>
              <a:rPr dirty="0" sz="1000" spc="5">
                <a:latin typeface="微软雅黑"/>
                <a:cs typeface="微软雅黑"/>
              </a:rPr>
              <a:t>自</a:t>
            </a:r>
            <a:r>
              <a:rPr dirty="0" sz="1000" spc="-5">
                <a:latin typeface="微软雅黑"/>
                <a:cs typeface="微软雅黑"/>
              </a:rPr>
              <a:t>动关</a:t>
            </a:r>
            <a:r>
              <a:rPr dirty="0" sz="1000" spc="5">
                <a:latin typeface="微软雅黑"/>
                <a:cs typeface="微软雅黑"/>
              </a:rPr>
              <a:t>盖</a:t>
            </a:r>
            <a:r>
              <a:rPr dirty="0" sz="1000" spc="-5">
                <a:latin typeface="微软雅黑"/>
                <a:cs typeface="微软雅黑"/>
              </a:rPr>
              <a:t>结构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可处</a:t>
            </a:r>
            <a:r>
              <a:rPr dirty="0" sz="1000" spc="5">
                <a:latin typeface="微软雅黑"/>
                <a:cs typeface="微软雅黑"/>
              </a:rPr>
              <a:t>理</a:t>
            </a:r>
            <a:r>
              <a:rPr dirty="0" sz="1000" spc="-5">
                <a:latin typeface="微软雅黑"/>
                <a:cs typeface="微软雅黑"/>
              </a:rPr>
              <a:t>病毒</a:t>
            </a:r>
            <a:r>
              <a:rPr dirty="0" sz="1000" spc="5">
                <a:latin typeface="微软雅黑"/>
                <a:cs typeface="微软雅黑"/>
              </a:rPr>
              <a:t>采</a:t>
            </a:r>
            <a:r>
              <a:rPr dirty="0" sz="1000" spc="-5">
                <a:latin typeface="微软雅黑"/>
                <a:cs typeface="微软雅黑"/>
              </a:rPr>
              <a:t>样管</a:t>
            </a:r>
            <a:r>
              <a:rPr dirty="0" sz="1000" spc="5">
                <a:latin typeface="微软雅黑"/>
                <a:cs typeface="微软雅黑"/>
              </a:rPr>
              <a:t>、</a:t>
            </a:r>
            <a:r>
              <a:rPr dirty="0" sz="1000" spc="-5">
                <a:latin typeface="微软雅黑"/>
                <a:cs typeface="微软雅黑"/>
              </a:rPr>
              <a:t>唾液</a:t>
            </a:r>
            <a:r>
              <a:rPr dirty="0" sz="1000" spc="5">
                <a:latin typeface="微软雅黑"/>
                <a:cs typeface="微软雅黑"/>
              </a:rPr>
              <a:t>采</a:t>
            </a:r>
            <a:r>
              <a:rPr dirty="0" sz="1000" spc="-5">
                <a:latin typeface="微软雅黑"/>
                <a:cs typeface="微软雅黑"/>
              </a:rPr>
              <a:t>集管</a:t>
            </a:r>
            <a:r>
              <a:rPr dirty="0" sz="1000" spc="5">
                <a:latin typeface="微软雅黑"/>
                <a:cs typeface="微软雅黑"/>
              </a:rPr>
              <a:t>、</a:t>
            </a:r>
            <a:r>
              <a:rPr dirty="0" sz="1000" spc="-5">
                <a:latin typeface="微软雅黑"/>
                <a:cs typeface="微软雅黑"/>
              </a:rPr>
              <a:t>粪便</a:t>
            </a:r>
            <a:r>
              <a:rPr dirty="0" sz="1000" spc="5">
                <a:latin typeface="微软雅黑"/>
                <a:cs typeface="微软雅黑"/>
              </a:rPr>
              <a:t>采</a:t>
            </a:r>
            <a:r>
              <a:rPr dirty="0" sz="1000" spc="-5">
                <a:latin typeface="微软雅黑"/>
                <a:cs typeface="微软雅黑"/>
              </a:rPr>
              <a:t>集管 </a:t>
            </a:r>
            <a:r>
              <a:rPr dirty="0" sz="1000" spc="-5">
                <a:latin typeface="微软雅黑"/>
                <a:cs typeface="微软雅黑"/>
              </a:rPr>
              <a:t>等样品管；</a:t>
            </a:r>
            <a:endParaRPr sz="1000">
              <a:latin typeface="微软雅黑"/>
              <a:cs typeface="微软雅黑"/>
            </a:endParaRPr>
          </a:p>
          <a:p>
            <a:pPr marL="153035" indent="-140970">
              <a:lnSpc>
                <a:spcPct val="100000"/>
              </a:lnSpc>
              <a:spcBef>
                <a:spcPts val="900"/>
              </a:spcBef>
              <a:buFont typeface="Arial"/>
              <a:buAutoNum type="arabicPeriod"/>
              <a:tabLst>
                <a:tab pos="153670" algn="l"/>
              </a:tabLst>
            </a:pPr>
            <a:r>
              <a:rPr dirty="0" sz="1000" spc="-10">
                <a:latin typeface="微软雅黑"/>
                <a:cs typeface="微软雅黑"/>
              </a:rPr>
              <a:t>移样液进行提取：设置位置程序后，</a:t>
            </a:r>
            <a:r>
              <a:rPr dirty="0" sz="1000">
                <a:latin typeface="微软雅黑"/>
                <a:cs typeface="微软雅黑"/>
              </a:rPr>
              <a:t>移</a:t>
            </a:r>
            <a:r>
              <a:rPr dirty="0" sz="1000" spc="-10">
                <a:latin typeface="微软雅黑"/>
                <a:cs typeface="微软雅黑"/>
              </a:rPr>
              <a:t>取样</a:t>
            </a:r>
            <a:r>
              <a:rPr dirty="0" sz="1000">
                <a:latin typeface="微软雅黑"/>
                <a:cs typeface="微软雅黑"/>
              </a:rPr>
              <a:t>液</a:t>
            </a:r>
            <a:r>
              <a:rPr dirty="0" sz="1000" spc="-10">
                <a:latin typeface="微软雅黑"/>
                <a:cs typeface="微软雅黑"/>
              </a:rPr>
              <a:t>到核</a:t>
            </a:r>
            <a:r>
              <a:rPr dirty="0" sz="1000">
                <a:latin typeface="微软雅黑"/>
                <a:cs typeface="微软雅黑"/>
              </a:rPr>
              <a:t>酸</a:t>
            </a:r>
            <a:r>
              <a:rPr dirty="0" sz="1000" spc="-10">
                <a:latin typeface="微软雅黑"/>
                <a:cs typeface="微软雅黑"/>
              </a:rPr>
              <a:t>提取</a:t>
            </a:r>
            <a:r>
              <a:rPr dirty="0" sz="1000">
                <a:latin typeface="微软雅黑"/>
                <a:cs typeface="微软雅黑"/>
              </a:rPr>
              <a:t>试</a:t>
            </a:r>
            <a:r>
              <a:rPr dirty="0" sz="1000" spc="-10">
                <a:latin typeface="微软雅黑"/>
                <a:cs typeface="微软雅黑"/>
              </a:rPr>
              <a:t>剂盒</a:t>
            </a:r>
            <a:r>
              <a:rPr dirty="0" sz="1000">
                <a:latin typeface="微软雅黑"/>
                <a:cs typeface="微软雅黑"/>
              </a:rPr>
              <a:t>任</a:t>
            </a:r>
            <a:r>
              <a:rPr dirty="0" sz="1000" spc="-10">
                <a:latin typeface="微软雅黑"/>
                <a:cs typeface="微软雅黑"/>
              </a:rPr>
              <a:t>意位</a:t>
            </a:r>
            <a:r>
              <a:rPr dirty="0" sz="1000">
                <a:latin typeface="微软雅黑"/>
                <a:cs typeface="微软雅黑"/>
              </a:rPr>
              <a:t>置</a:t>
            </a:r>
            <a:r>
              <a:rPr dirty="0" sz="1000" spc="-5">
                <a:latin typeface="微软雅黑"/>
                <a:cs typeface="微软雅黑"/>
              </a:rPr>
              <a:t>；</a:t>
            </a:r>
            <a:endParaRPr sz="1000">
              <a:latin typeface="微软雅黑"/>
              <a:cs typeface="微软雅黑"/>
            </a:endParaRPr>
          </a:p>
          <a:p>
            <a:pPr marL="153035" indent="-140970">
              <a:lnSpc>
                <a:spcPct val="100000"/>
              </a:lnSpc>
              <a:spcBef>
                <a:spcPts val="905"/>
              </a:spcBef>
              <a:buFont typeface="Arial"/>
              <a:buAutoNum type="arabicPeriod"/>
              <a:tabLst>
                <a:tab pos="153670" algn="l"/>
              </a:tabLst>
            </a:pPr>
            <a:r>
              <a:rPr dirty="0" sz="1000" spc="-5">
                <a:latin typeface="微软雅黑"/>
                <a:cs typeface="微软雅黑"/>
              </a:rPr>
              <a:t>添加</a:t>
            </a:r>
            <a:r>
              <a:rPr dirty="0" sz="1000" spc="-10">
                <a:latin typeface="Arial"/>
                <a:cs typeface="Arial"/>
              </a:rPr>
              <a:t>K</a:t>
            </a:r>
            <a:r>
              <a:rPr dirty="0" sz="1000" spc="-5">
                <a:latin typeface="微软雅黑"/>
                <a:cs typeface="微软雅黑"/>
              </a:rPr>
              <a:t>酶试剂：产品工作台有</a:t>
            </a:r>
            <a:r>
              <a:rPr dirty="0" sz="1000" spc="-10">
                <a:latin typeface="Arial"/>
                <a:cs typeface="Arial"/>
              </a:rPr>
              <a:t>K</a:t>
            </a:r>
            <a:r>
              <a:rPr dirty="0" sz="1000" spc="-5">
                <a:latin typeface="微软雅黑"/>
                <a:cs typeface="微软雅黑"/>
              </a:rPr>
              <a:t>酶试剂</a:t>
            </a:r>
            <a:r>
              <a:rPr dirty="0" sz="1000" spc="5">
                <a:latin typeface="微软雅黑"/>
                <a:cs typeface="微软雅黑"/>
              </a:rPr>
              <a:t>管</a:t>
            </a:r>
            <a:r>
              <a:rPr dirty="0" sz="1000" spc="-5">
                <a:latin typeface="微软雅黑"/>
                <a:cs typeface="微软雅黑"/>
              </a:rPr>
              <a:t>位置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需要</a:t>
            </a:r>
            <a:r>
              <a:rPr dirty="0" sz="1000" spc="5">
                <a:latin typeface="微软雅黑"/>
                <a:cs typeface="微软雅黑"/>
              </a:rPr>
              <a:t>添</a:t>
            </a:r>
            <a:r>
              <a:rPr dirty="0" sz="1000" spc="-5">
                <a:latin typeface="微软雅黑"/>
                <a:cs typeface="微软雅黑"/>
              </a:rPr>
              <a:t>加时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设置</a:t>
            </a:r>
            <a:r>
              <a:rPr dirty="0" sz="1000" spc="5">
                <a:latin typeface="微软雅黑"/>
                <a:cs typeface="微软雅黑"/>
              </a:rPr>
              <a:t>程</a:t>
            </a:r>
            <a:r>
              <a:rPr dirty="0" sz="1000" spc="-5">
                <a:latin typeface="微软雅黑"/>
                <a:cs typeface="微软雅黑"/>
              </a:rPr>
              <a:t>序，</a:t>
            </a:r>
            <a:r>
              <a:rPr dirty="0" sz="1000" spc="5">
                <a:latin typeface="微软雅黑"/>
                <a:cs typeface="微软雅黑"/>
              </a:rPr>
              <a:t>自</a:t>
            </a:r>
            <a:r>
              <a:rPr dirty="0" sz="1000" spc="-5">
                <a:latin typeface="微软雅黑"/>
                <a:cs typeface="微软雅黑"/>
              </a:rPr>
              <a:t>动移</a:t>
            </a:r>
            <a:r>
              <a:rPr dirty="0" sz="1000" spc="5">
                <a:latin typeface="微软雅黑"/>
                <a:cs typeface="微软雅黑"/>
              </a:rPr>
              <a:t>取</a:t>
            </a:r>
            <a:r>
              <a:rPr dirty="0" sz="1000" spc="-5">
                <a:latin typeface="微软雅黑"/>
                <a:cs typeface="微软雅黑"/>
              </a:rPr>
              <a:t>添加；</a:t>
            </a:r>
            <a:endParaRPr sz="1000">
              <a:latin typeface="微软雅黑"/>
              <a:cs typeface="微软雅黑"/>
            </a:endParaRPr>
          </a:p>
          <a:p>
            <a:pPr marL="153035" indent="-140970">
              <a:lnSpc>
                <a:spcPct val="100000"/>
              </a:lnSpc>
              <a:spcBef>
                <a:spcPts val="900"/>
              </a:spcBef>
              <a:buFont typeface="Arial"/>
              <a:buAutoNum type="arabicPeriod"/>
              <a:tabLst>
                <a:tab pos="153670" algn="l"/>
              </a:tabLst>
            </a:pPr>
            <a:r>
              <a:rPr dirty="0" sz="1000" spc="-5">
                <a:latin typeface="微软雅黑"/>
                <a:cs typeface="微软雅黑"/>
              </a:rPr>
              <a:t>移提取后的样液：核酸提取后的样液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设置</a:t>
            </a:r>
            <a:r>
              <a:rPr dirty="0" sz="1000" spc="5">
                <a:latin typeface="微软雅黑"/>
                <a:cs typeface="微软雅黑"/>
              </a:rPr>
              <a:t>程</a:t>
            </a:r>
            <a:r>
              <a:rPr dirty="0" sz="1000" spc="-5">
                <a:latin typeface="微软雅黑"/>
                <a:cs typeface="微软雅黑"/>
              </a:rPr>
              <a:t>序后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自动</a:t>
            </a:r>
            <a:r>
              <a:rPr dirty="0" sz="1000" spc="5">
                <a:latin typeface="微软雅黑"/>
                <a:cs typeface="微软雅黑"/>
              </a:rPr>
              <a:t>移</a:t>
            </a:r>
            <a:r>
              <a:rPr dirty="0" sz="1000" spc="-5">
                <a:latin typeface="微软雅黑"/>
                <a:cs typeface="微软雅黑"/>
              </a:rPr>
              <a:t>取</a:t>
            </a:r>
            <a:r>
              <a:rPr dirty="0" sz="1000">
                <a:latin typeface="微软雅黑"/>
                <a:cs typeface="微软雅黑"/>
              </a:rPr>
              <a:t>到</a:t>
            </a:r>
            <a:r>
              <a:rPr dirty="0" sz="1000" spc="-10">
                <a:latin typeface="Arial"/>
                <a:cs typeface="Arial"/>
              </a:rPr>
              <a:t>8</a:t>
            </a:r>
            <a:r>
              <a:rPr dirty="0" sz="1000" spc="-5">
                <a:latin typeface="微软雅黑"/>
                <a:cs typeface="微软雅黑"/>
              </a:rPr>
              <a:t>联</a:t>
            </a:r>
            <a:r>
              <a:rPr dirty="0" sz="1000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5">
                <a:latin typeface="Arial"/>
                <a:cs typeface="Arial"/>
              </a:rPr>
              <a:t>R</a:t>
            </a:r>
            <a:r>
              <a:rPr dirty="0" sz="1000" spc="-5">
                <a:latin typeface="微软雅黑"/>
                <a:cs typeface="微软雅黑"/>
              </a:rPr>
              <a:t>管；</a:t>
            </a:r>
            <a:endParaRPr sz="1000">
              <a:latin typeface="微软雅黑"/>
              <a:cs typeface="微软雅黑"/>
            </a:endParaRPr>
          </a:p>
          <a:p>
            <a:pPr marL="153035" indent="-140970">
              <a:lnSpc>
                <a:spcPct val="100000"/>
              </a:lnSpc>
              <a:spcBef>
                <a:spcPts val="900"/>
              </a:spcBef>
              <a:buFont typeface="Arial"/>
              <a:buAutoNum type="arabicPeriod"/>
              <a:tabLst>
                <a:tab pos="153670" algn="l"/>
              </a:tabLst>
            </a:pPr>
            <a:r>
              <a:rPr dirty="0" sz="1000" spc="-5">
                <a:latin typeface="微软雅黑"/>
                <a:cs typeface="微软雅黑"/>
              </a:rPr>
              <a:t>移检测试剂：预混后的核酸检测试剂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设置</a:t>
            </a:r>
            <a:r>
              <a:rPr dirty="0" sz="1000" spc="5">
                <a:latin typeface="微软雅黑"/>
                <a:cs typeface="微软雅黑"/>
              </a:rPr>
              <a:t>程</a:t>
            </a:r>
            <a:r>
              <a:rPr dirty="0" sz="1000" spc="-5">
                <a:latin typeface="微软雅黑"/>
                <a:cs typeface="微软雅黑"/>
              </a:rPr>
              <a:t>序后</a:t>
            </a:r>
            <a:r>
              <a:rPr dirty="0" sz="1000" spc="5">
                <a:latin typeface="微软雅黑"/>
                <a:cs typeface="微软雅黑"/>
              </a:rPr>
              <a:t>，</a:t>
            </a:r>
            <a:r>
              <a:rPr dirty="0" sz="1000" spc="-5">
                <a:latin typeface="微软雅黑"/>
                <a:cs typeface="微软雅黑"/>
              </a:rPr>
              <a:t>自动</a:t>
            </a:r>
            <a:r>
              <a:rPr dirty="0" sz="1000" spc="5">
                <a:latin typeface="微软雅黑"/>
                <a:cs typeface="微软雅黑"/>
              </a:rPr>
              <a:t>移</a:t>
            </a:r>
            <a:r>
              <a:rPr dirty="0" sz="1000" spc="-5">
                <a:latin typeface="微软雅黑"/>
                <a:cs typeface="微软雅黑"/>
              </a:rPr>
              <a:t>取</a:t>
            </a:r>
            <a:r>
              <a:rPr dirty="0" sz="1000">
                <a:latin typeface="微软雅黑"/>
                <a:cs typeface="微软雅黑"/>
              </a:rPr>
              <a:t>到</a:t>
            </a:r>
            <a:r>
              <a:rPr dirty="0" sz="1000" spc="-10">
                <a:latin typeface="Arial"/>
                <a:cs typeface="Arial"/>
              </a:rPr>
              <a:t>8</a:t>
            </a:r>
            <a:r>
              <a:rPr dirty="0" sz="1000" spc="-5">
                <a:latin typeface="微软雅黑"/>
                <a:cs typeface="微软雅黑"/>
              </a:rPr>
              <a:t>联</a:t>
            </a:r>
            <a:r>
              <a:rPr dirty="0" sz="1000">
                <a:latin typeface="Arial"/>
                <a:cs typeface="Arial"/>
              </a:rPr>
              <a:t>P</a:t>
            </a:r>
            <a:r>
              <a:rPr dirty="0" sz="1000" spc="-5">
                <a:latin typeface="Arial"/>
                <a:cs typeface="Arial"/>
              </a:rPr>
              <a:t>C</a:t>
            </a:r>
            <a:r>
              <a:rPr dirty="0" sz="1000" spc="5">
                <a:latin typeface="Arial"/>
                <a:cs typeface="Arial"/>
              </a:rPr>
              <a:t>R</a:t>
            </a:r>
            <a:r>
              <a:rPr dirty="0" sz="1000" spc="-5">
                <a:latin typeface="微软雅黑"/>
                <a:cs typeface="微软雅黑"/>
              </a:rPr>
              <a:t>管；</a:t>
            </a:r>
            <a:endParaRPr sz="1000">
              <a:latin typeface="微软雅黑"/>
              <a:cs typeface="微软雅黑"/>
            </a:endParaRPr>
          </a:p>
          <a:p>
            <a:pPr marL="153035" indent="-140970">
              <a:lnSpc>
                <a:spcPct val="100000"/>
              </a:lnSpc>
              <a:spcBef>
                <a:spcPts val="900"/>
              </a:spcBef>
              <a:buFont typeface="Arial"/>
              <a:buAutoNum type="arabicPeriod"/>
              <a:tabLst>
                <a:tab pos="153670" algn="l"/>
              </a:tabLst>
            </a:pPr>
            <a:r>
              <a:rPr dirty="0" sz="1000" spc="-5">
                <a:latin typeface="微软雅黑"/>
                <a:cs typeface="微软雅黑"/>
              </a:rPr>
              <a:t>自动装卸移液枪头：自主设置枪头位</a:t>
            </a:r>
            <a:r>
              <a:rPr dirty="0" sz="1000" spc="5">
                <a:latin typeface="微软雅黑"/>
                <a:cs typeface="微软雅黑"/>
              </a:rPr>
              <a:t>置</a:t>
            </a:r>
            <a:r>
              <a:rPr dirty="0" sz="1000" spc="-5">
                <a:latin typeface="微软雅黑"/>
                <a:cs typeface="微软雅黑"/>
              </a:rPr>
              <a:t>，自</a:t>
            </a:r>
            <a:r>
              <a:rPr dirty="0" sz="1000" spc="5">
                <a:latin typeface="微软雅黑"/>
                <a:cs typeface="微软雅黑"/>
              </a:rPr>
              <a:t>动</a:t>
            </a:r>
            <a:r>
              <a:rPr dirty="0" sz="1000" spc="-5">
                <a:latin typeface="微软雅黑"/>
                <a:cs typeface="微软雅黑"/>
              </a:rPr>
              <a:t>更换</a:t>
            </a:r>
            <a:r>
              <a:rPr dirty="0" sz="1000" spc="5">
                <a:latin typeface="微软雅黑"/>
                <a:cs typeface="微软雅黑"/>
              </a:rPr>
              <a:t>移</a:t>
            </a:r>
            <a:r>
              <a:rPr dirty="0" sz="1000" spc="-5">
                <a:latin typeface="微软雅黑"/>
                <a:cs typeface="微软雅黑"/>
              </a:rPr>
              <a:t>液枪</a:t>
            </a:r>
            <a:r>
              <a:rPr dirty="0" sz="1000" spc="5">
                <a:latin typeface="微软雅黑"/>
                <a:cs typeface="微软雅黑"/>
              </a:rPr>
              <a:t>头</a:t>
            </a:r>
            <a:r>
              <a:rPr dirty="0" sz="1000" spc="-5">
                <a:latin typeface="微软雅黑"/>
                <a:cs typeface="微软雅黑"/>
              </a:rPr>
              <a:t>，避</a:t>
            </a:r>
            <a:r>
              <a:rPr dirty="0" sz="1000" spc="5">
                <a:latin typeface="微软雅黑"/>
                <a:cs typeface="微软雅黑"/>
              </a:rPr>
              <a:t>免</a:t>
            </a:r>
            <a:r>
              <a:rPr dirty="0" sz="1000" spc="-5">
                <a:latin typeface="微软雅黑"/>
                <a:cs typeface="微软雅黑"/>
              </a:rPr>
              <a:t>交叉</a:t>
            </a:r>
            <a:r>
              <a:rPr dirty="0" sz="1000" spc="5">
                <a:latin typeface="微软雅黑"/>
                <a:cs typeface="微软雅黑"/>
              </a:rPr>
              <a:t>污</a:t>
            </a:r>
            <a:r>
              <a:rPr dirty="0" sz="1000" spc="-5">
                <a:latin typeface="微软雅黑"/>
                <a:cs typeface="微软雅黑"/>
              </a:rPr>
              <a:t>染。</a:t>
            </a:r>
            <a:endParaRPr sz="1000">
              <a:latin typeface="微软雅黑"/>
              <a:cs typeface="微软雅黑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682244" y="3641216"/>
            <a:ext cx="2691130" cy="33083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2000" b="1">
                <a:solidFill>
                  <a:srgbClr val="1F6DAC"/>
                </a:solidFill>
                <a:latin typeface="Arial"/>
                <a:cs typeface="Arial"/>
              </a:rPr>
              <a:t>PCR</a:t>
            </a:r>
            <a:r>
              <a:rPr dirty="0" sz="2000" spc="-80" b="1">
                <a:solidFill>
                  <a:srgbClr val="1F6DAC"/>
                </a:solidFill>
                <a:latin typeface="Arial"/>
                <a:cs typeface="Arial"/>
              </a:rPr>
              <a:t> </a:t>
            </a:r>
            <a:r>
              <a:rPr dirty="0" sz="1800">
                <a:solidFill>
                  <a:srgbClr val="1F6DAC"/>
                </a:solidFill>
                <a:latin typeface="微软雅黑"/>
                <a:cs typeface="微软雅黑"/>
              </a:rPr>
              <a:t>配液体系构建工作站</a:t>
            </a:r>
            <a:endParaRPr sz="1800">
              <a:latin typeface="微软雅黑"/>
              <a:cs typeface="微软雅黑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834767" y="5194554"/>
            <a:ext cx="3967479" cy="12446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52400" indent="-140335">
              <a:lnSpc>
                <a:spcPct val="100000"/>
              </a:lnSpc>
              <a:spcBef>
                <a:spcPts val="95"/>
              </a:spcBef>
              <a:buFont typeface="Arial"/>
              <a:buAutoNum type="arabicPeriod"/>
              <a:tabLst>
                <a:tab pos="153035" algn="l"/>
              </a:tabLst>
            </a:pPr>
            <a:r>
              <a:rPr dirty="0" sz="1000" spc="-5">
                <a:latin typeface="微软雅黑"/>
                <a:cs typeface="微软雅黑"/>
              </a:rPr>
              <a:t>移液功能：</a:t>
            </a:r>
            <a:r>
              <a:rPr dirty="0" sz="1000" spc="-5">
                <a:latin typeface="Arial"/>
                <a:cs typeface="Arial"/>
              </a:rPr>
              <a:t>PCR</a:t>
            </a:r>
            <a:r>
              <a:rPr dirty="0" sz="1000" spc="-5">
                <a:latin typeface="微软雅黑"/>
                <a:cs typeface="微软雅黑"/>
              </a:rPr>
              <a:t>试剂预混、预混后</a:t>
            </a:r>
            <a:r>
              <a:rPr dirty="0" sz="1000" spc="5">
                <a:latin typeface="微软雅黑"/>
                <a:cs typeface="微软雅黑"/>
              </a:rPr>
              <a:t>试</a:t>
            </a:r>
            <a:r>
              <a:rPr dirty="0" sz="1000" spc="-5">
                <a:latin typeface="微软雅黑"/>
                <a:cs typeface="微软雅黑"/>
              </a:rPr>
              <a:t>剂分</a:t>
            </a:r>
            <a:r>
              <a:rPr dirty="0" sz="1000" spc="5">
                <a:latin typeface="微软雅黑"/>
                <a:cs typeface="微软雅黑"/>
              </a:rPr>
              <a:t>杯</a:t>
            </a:r>
            <a:r>
              <a:rPr dirty="0" sz="1000" spc="-5">
                <a:latin typeface="微软雅黑"/>
                <a:cs typeface="微软雅黑"/>
              </a:rPr>
              <a:t>、添</a:t>
            </a:r>
            <a:r>
              <a:rPr dirty="0" sz="1000" spc="5">
                <a:latin typeface="微软雅黑"/>
                <a:cs typeface="微软雅黑"/>
              </a:rPr>
              <a:t>加</a:t>
            </a:r>
            <a:r>
              <a:rPr dirty="0" sz="1000" spc="-5">
                <a:latin typeface="微软雅黑"/>
                <a:cs typeface="微软雅黑"/>
              </a:rPr>
              <a:t>提取</a:t>
            </a:r>
            <a:r>
              <a:rPr dirty="0" sz="1000" spc="5">
                <a:latin typeface="微软雅黑"/>
                <a:cs typeface="微软雅黑"/>
              </a:rPr>
              <a:t>后</a:t>
            </a:r>
            <a:r>
              <a:rPr dirty="0" sz="1000" spc="-5">
                <a:latin typeface="微软雅黑"/>
                <a:cs typeface="微软雅黑"/>
              </a:rPr>
              <a:t>的样</a:t>
            </a:r>
            <a:r>
              <a:rPr dirty="0" sz="1000" spc="5">
                <a:latin typeface="微软雅黑"/>
                <a:cs typeface="微软雅黑"/>
              </a:rPr>
              <a:t>液</a:t>
            </a:r>
            <a:r>
              <a:rPr dirty="0" sz="1000" spc="-5">
                <a:latin typeface="微软雅黑"/>
                <a:cs typeface="微软雅黑"/>
              </a:rPr>
              <a:t>；</a:t>
            </a:r>
            <a:endParaRPr sz="1000">
              <a:latin typeface="微软雅黑"/>
              <a:cs typeface="微软雅黑"/>
            </a:endParaRPr>
          </a:p>
          <a:p>
            <a:pPr marL="152400" indent="-140335">
              <a:lnSpc>
                <a:spcPct val="100000"/>
              </a:lnSpc>
              <a:spcBef>
                <a:spcPts val="900"/>
              </a:spcBef>
              <a:buFont typeface="Arial"/>
              <a:buAutoNum type="arabicPeriod"/>
              <a:tabLst>
                <a:tab pos="153035" algn="l"/>
              </a:tabLst>
            </a:pPr>
            <a:r>
              <a:rPr dirty="0" sz="1000" spc="-5">
                <a:latin typeface="微软雅黑"/>
                <a:cs typeface="微软雅黑"/>
              </a:rPr>
              <a:t>负压系统：有效保护工作人员，降低</a:t>
            </a:r>
            <a:r>
              <a:rPr dirty="0" sz="1000" spc="5">
                <a:latin typeface="微软雅黑"/>
                <a:cs typeface="微软雅黑"/>
              </a:rPr>
              <a:t>感</a:t>
            </a:r>
            <a:r>
              <a:rPr dirty="0" sz="1000" spc="-5">
                <a:latin typeface="微软雅黑"/>
                <a:cs typeface="微软雅黑"/>
              </a:rPr>
              <a:t>染风</a:t>
            </a:r>
            <a:r>
              <a:rPr dirty="0" sz="1000" spc="5">
                <a:latin typeface="微软雅黑"/>
                <a:cs typeface="微软雅黑"/>
              </a:rPr>
              <a:t>险</a:t>
            </a:r>
            <a:r>
              <a:rPr dirty="0" sz="1000" spc="-5">
                <a:latin typeface="微软雅黑"/>
                <a:cs typeface="微软雅黑"/>
              </a:rPr>
              <a:t>；</a:t>
            </a:r>
            <a:endParaRPr sz="1000">
              <a:latin typeface="微软雅黑"/>
              <a:cs typeface="微软雅黑"/>
            </a:endParaRPr>
          </a:p>
          <a:p>
            <a:pPr marL="152400" indent="-140335">
              <a:lnSpc>
                <a:spcPct val="100000"/>
              </a:lnSpc>
              <a:spcBef>
                <a:spcPts val="900"/>
              </a:spcBef>
              <a:buFont typeface="Arial"/>
              <a:buAutoNum type="arabicPeriod"/>
              <a:tabLst>
                <a:tab pos="153035" algn="l"/>
              </a:tabLst>
            </a:pPr>
            <a:r>
              <a:rPr dirty="0" sz="1000" spc="-5">
                <a:latin typeface="微软雅黑"/>
                <a:cs typeface="微软雅黑"/>
              </a:rPr>
              <a:t>软件工作流程分级设置：使用简单，</a:t>
            </a:r>
            <a:r>
              <a:rPr dirty="0" sz="1000" spc="5">
                <a:latin typeface="微软雅黑"/>
                <a:cs typeface="微软雅黑"/>
              </a:rPr>
              <a:t>降</a:t>
            </a:r>
            <a:r>
              <a:rPr dirty="0" sz="1000" spc="-5">
                <a:latin typeface="微软雅黑"/>
                <a:cs typeface="微软雅黑"/>
              </a:rPr>
              <a:t>低使</a:t>
            </a:r>
            <a:r>
              <a:rPr dirty="0" sz="1000" spc="5">
                <a:latin typeface="微软雅黑"/>
                <a:cs typeface="微软雅黑"/>
              </a:rPr>
              <a:t>用</a:t>
            </a:r>
            <a:r>
              <a:rPr dirty="0" sz="1000" spc="-5">
                <a:latin typeface="微软雅黑"/>
                <a:cs typeface="微软雅黑"/>
              </a:rPr>
              <a:t>人员</a:t>
            </a:r>
            <a:r>
              <a:rPr dirty="0" sz="1000" spc="5">
                <a:latin typeface="微软雅黑"/>
                <a:cs typeface="微软雅黑"/>
              </a:rPr>
              <a:t>劳</a:t>
            </a:r>
            <a:r>
              <a:rPr dirty="0" sz="1000" spc="-5">
                <a:latin typeface="微软雅黑"/>
                <a:cs typeface="微软雅黑"/>
              </a:rPr>
              <a:t>动强</a:t>
            </a:r>
            <a:r>
              <a:rPr dirty="0" sz="1000" spc="5">
                <a:latin typeface="微软雅黑"/>
                <a:cs typeface="微软雅黑"/>
              </a:rPr>
              <a:t>度</a:t>
            </a:r>
            <a:r>
              <a:rPr dirty="0" sz="1000" spc="-5">
                <a:latin typeface="微软雅黑"/>
                <a:cs typeface="微软雅黑"/>
              </a:rPr>
              <a:t>；</a:t>
            </a:r>
            <a:endParaRPr sz="1000">
              <a:latin typeface="微软雅黑"/>
              <a:cs typeface="微软雅黑"/>
            </a:endParaRPr>
          </a:p>
          <a:p>
            <a:pPr marL="158750" marR="5080" indent="-146685">
              <a:lnSpc>
                <a:spcPts val="2100"/>
              </a:lnSpc>
              <a:spcBef>
                <a:spcPts val="220"/>
              </a:spcBef>
              <a:buFont typeface="Arial"/>
              <a:buAutoNum type="arabicPeriod"/>
              <a:tabLst>
                <a:tab pos="153035" algn="l"/>
              </a:tabLst>
            </a:pPr>
            <a:r>
              <a:rPr dirty="0" sz="1000" spc="-5">
                <a:latin typeface="微软雅黑"/>
                <a:cs typeface="微软雅黑"/>
              </a:rPr>
              <a:t>工作台标准卡位设计：根据实际应用</a:t>
            </a:r>
            <a:r>
              <a:rPr dirty="0" sz="1000" spc="5">
                <a:latin typeface="微软雅黑"/>
                <a:cs typeface="微软雅黑"/>
              </a:rPr>
              <a:t>需</a:t>
            </a:r>
            <a:r>
              <a:rPr dirty="0" sz="1000" spc="-5">
                <a:latin typeface="微软雅黑"/>
                <a:cs typeface="微软雅黑"/>
              </a:rPr>
              <a:t>求，</a:t>
            </a:r>
            <a:r>
              <a:rPr dirty="0" sz="1000" spc="5">
                <a:latin typeface="微软雅黑"/>
                <a:cs typeface="微软雅黑"/>
              </a:rPr>
              <a:t>快</a:t>
            </a:r>
            <a:r>
              <a:rPr dirty="0" sz="1000" spc="-5">
                <a:latin typeface="微软雅黑"/>
                <a:cs typeface="微软雅黑"/>
              </a:rPr>
              <a:t>速更</a:t>
            </a:r>
            <a:r>
              <a:rPr dirty="0" sz="1000" spc="5">
                <a:latin typeface="微软雅黑"/>
                <a:cs typeface="微软雅黑"/>
              </a:rPr>
              <a:t>换</a:t>
            </a:r>
            <a:r>
              <a:rPr dirty="0" sz="1000" spc="-5">
                <a:latin typeface="微软雅黑"/>
                <a:cs typeface="微软雅黑"/>
              </a:rPr>
              <a:t>固定</a:t>
            </a:r>
            <a:r>
              <a:rPr dirty="0" sz="1000" spc="5">
                <a:latin typeface="微软雅黑"/>
                <a:cs typeface="微软雅黑"/>
              </a:rPr>
              <a:t>模</a:t>
            </a:r>
            <a:r>
              <a:rPr dirty="0" sz="1000" spc="-5">
                <a:latin typeface="微软雅黑"/>
                <a:cs typeface="微软雅黑"/>
              </a:rPr>
              <a:t>块，</a:t>
            </a:r>
            <a:r>
              <a:rPr dirty="0" sz="1000" spc="5">
                <a:latin typeface="微软雅黑"/>
                <a:cs typeface="微软雅黑"/>
              </a:rPr>
              <a:t>提</a:t>
            </a:r>
            <a:r>
              <a:rPr dirty="0" sz="1000" spc="-5">
                <a:latin typeface="微软雅黑"/>
                <a:cs typeface="微软雅黑"/>
              </a:rPr>
              <a:t>高 </a:t>
            </a:r>
            <a:r>
              <a:rPr dirty="0" sz="1000" spc="-5">
                <a:latin typeface="微软雅黑"/>
                <a:cs typeface="微软雅黑"/>
              </a:rPr>
              <a:t>检测效率。</a:t>
            </a:r>
            <a:endParaRPr sz="1000">
              <a:latin typeface="微软雅黑"/>
              <a:cs typeface="微软雅黑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514213" y="6941311"/>
            <a:ext cx="103441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5">
                <a:latin typeface="Arial"/>
                <a:cs typeface="Arial"/>
                <a:hlinkClick r:id="rId2"/>
              </a:rPr>
              <a:t>www</a:t>
            </a:r>
            <a:r>
              <a:rPr dirty="0" sz="1000" spc="5">
                <a:latin typeface="Arial"/>
                <a:cs typeface="Arial"/>
                <a:hlinkClick r:id="rId2"/>
              </a:rPr>
              <a:t>.</a:t>
            </a:r>
            <a:r>
              <a:rPr dirty="0" sz="1000" spc="-25">
                <a:latin typeface="Arial"/>
                <a:cs typeface="Arial"/>
                <a:hlinkClick r:id="rId2"/>
              </a:rPr>
              <a:t>y</a:t>
            </a:r>
            <a:r>
              <a:rPr dirty="0" sz="1000" spc="-5">
                <a:latin typeface="Arial"/>
                <a:cs typeface="Arial"/>
                <a:hlinkClick r:id="rId2"/>
              </a:rPr>
              <a:t>unb</a:t>
            </a:r>
            <a:r>
              <a:rPr dirty="0" sz="1000" spc="5">
                <a:latin typeface="Arial"/>
                <a:cs typeface="Arial"/>
                <a:hlinkClick r:id="rId2"/>
              </a:rPr>
              <a:t>o</a:t>
            </a:r>
            <a:r>
              <a:rPr dirty="0" sz="1000" spc="-10">
                <a:latin typeface="Arial"/>
                <a:cs typeface="Arial"/>
                <a:hlinkClick r:id="rId2"/>
              </a:rPr>
              <a:t>y</a:t>
            </a:r>
            <a:r>
              <a:rPr dirty="0" sz="1000" spc="-10">
                <a:latin typeface="Arial"/>
                <a:cs typeface="Arial"/>
                <a:hlinkClick r:id="rId2"/>
              </a:rPr>
              <a:t>i</a:t>
            </a:r>
            <a:r>
              <a:rPr dirty="0" sz="1000" spc="-5">
                <a:latin typeface="Arial"/>
                <a:cs typeface="Arial"/>
                <a:hlinkClick r:id="rId2"/>
              </a:rPr>
              <a:t>q</a:t>
            </a:r>
            <a:r>
              <a:rPr dirty="0" sz="1000" spc="-10">
                <a:latin typeface="Arial"/>
                <a:cs typeface="Arial"/>
                <a:hlinkClick r:id="rId2"/>
              </a:rPr>
              <a:t>i</a:t>
            </a:r>
            <a:r>
              <a:rPr dirty="0" sz="1000" spc="-5">
                <a:latin typeface="Arial"/>
                <a:cs typeface="Arial"/>
                <a:hlinkClick r:id="rId2"/>
              </a:rPr>
              <a:t>.</a:t>
            </a:r>
            <a:r>
              <a:rPr dirty="0" sz="1000">
                <a:latin typeface="Arial"/>
                <a:cs typeface="Arial"/>
                <a:hlinkClick r:id="rId2"/>
              </a:rPr>
              <a:t>c</a:t>
            </a:r>
            <a:r>
              <a:rPr dirty="0" sz="1000" spc="-5">
                <a:latin typeface="Arial"/>
                <a:cs typeface="Arial"/>
                <a:hlinkClick r:id="rId2"/>
              </a:rPr>
              <a:t>n</a:t>
            </a:r>
            <a:endParaRPr sz="100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761" y="3403854"/>
            <a:ext cx="7559675" cy="0"/>
          </a:xfrm>
          <a:custGeom>
            <a:avLst/>
            <a:gdLst/>
            <a:ahLst/>
            <a:cxnLst/>
            <a:rect l="l" t="t" r="r" b="b"/>
            <a:pathLst>
              <a:path w="7559675" h="0">
                <a:moveTo>
                  <a:pt x="0" y="0"/>
                </a:moveTo>
                <a:lnTo>
                  <a:pt x="7559675" y="0"/>
                </a:lnTo>
              </a:path>
            </a:pathLst>
          </a:custGeom>
          <a:ln w="34925">
            <a:solidFill>
              <a:srgbClr val="497DBA"/>
            </a:solidFill>
            <a:prstDash val="dash"/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/>
          <p:cNvSpPr/>
          <p:nvPr/>
        </p:nvSpPr>
        <p:spPr>
          <a:xfrm>
            <a:off x="2916173" y="4325874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80"/>
                </a:moveTo>
                <a:lnTo>
                  <a:pt x="396239" y="335280"/>
                </a:lnTo>
                <a:lnTo>
                  <a:pt x="396239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/>
          <p:nvPr/>
        </p:nvSpPr>
        <p:spPr>
          <a:xfrm>
            <a:off x="2916173" y="4325874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80"/>
                </a:moveTo>
                <a:lnTo>
                  <a:pt x="396239" y="335280"/>
                </a:lnTo>
                <a:lnTo>
                  <a:pt x="396239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0" name="object 10"/>
          <p:cNvSpPr/>
          <p:nvPr/>
        </p:nvSpPr>
        <p:spPr>
          <a:xfrm>
            <a:off x="2984754" y="438835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40" y="335279"/>
                </a:lnTo>
                <a:lnTo>
                  <a:pt x="39624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D948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1" name="object 11"/>
          <p:cNvSpPr/>
          <p:nvPr/>
        </p:nvSpPr>
        <p:spPr>
          <a:xfrm>
            <a:off x="2984754" y="438835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40" y="335279"/>
                </a:lnTo>
                <a:lnTo>
                  <a:pt x="396240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D948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/>
          <p:nvPr/>
        </p:nvSpPr>
        <p:spPr>
          <a:xfrm>
            <a:off x="3114294" y="4470654"/>
            <a:ext cx="856615" cy="360045"/>
          </a:xfrm>
          <a:custGeom>
            <a:avLst/>
            <a:gdLst/>
            <a:ahLst/>
            <a:cxnLst/>
            <a:rect l="l" t="t" r="r" b="b"/>
            <a:pathLst>
              <a:path w="856614" h="360045">
                <a:moveTo>
                  <a:pt x="0" y="359663"/>
                </a:moveTo>
                <a:lnTo>
                  <a:pt x="856487" y="359663"/>
                </a:lnTo>
                <a:lnTo>
                  <a:pt x="856487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3" name="object 13"/>
          <p:cNvSpPr/>
          <p:nvPr/>
        </p:nvSpPr>
        <p:spPr>
          <a:xfrm>
            <a:off x="3114294" y="4470654"/>
            <a:ext cx="856615" cy="360045"/>
          </a:xfrm>
          <a:custGeom>
            <a:avLst/>
            <a:gdLst/>
            <a:ahLst/>
            <a:cxnLst/>
            <a:rect l="l" t="t" r="r" b="b"/>
            <a:pathLst>
              <a:path w="856614" h="360045">
                <a:moveTo>
                  <a:pt x="0" y="359663"/>
                </a:moveTo>
                <a:lnTo>
                  <a:pt x="856487" y="359663"/>
                </a:lnTo>
                <a:lnTo>
                  <a:pt x="856487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 txBox="1"/>
          <p:nvPr/>
        </p:nvSpPr>
        <p:spPr>
          <a:xfrm>
            <a:off x="2903473" y="4533392"/>
            <a:ext cx="108013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861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FFFFFF"/>
                </a:solidFill>
                <a:latin typeface="微软雅黑"/>
                <a:cs typeface="微软雅黑"/>
              </a:rPr>
              <a:t>试剂预混</a:t>
            </a:r>
            <a:endParaRPr sz="1300">
              <a:latin typeface="微软雅黑"/>
              <a:cs typeface="微软雅黑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274820" y="4535424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995"/>
                </a:lnTo>
              </a:path>
            </a:pathLst>
          </a:custGeom>
          <a:ln w="698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/>
          <p:nvPr/>
        </p:nvSpPr>
        <p:spPr>
          <a:xfrm>
            <a:off x="4274820" y="4692269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343"/>
                </a:lnTo>
              </a:path>
            </a:pathLst>
          </a:custGeom>
          <a:ln w="698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7" name="object 17"/>
          <p:cNvSpPr/>
          <p:nvPr/>
        </p:nvSpPr>
        <p:spPr>
          <a:xfrm>
            <a:off x="4158996" y="4657344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045" y="0"/>
                </a:lnTo>
              </a:path>
            </a:pathLst>
          </a:custGeom>
          <a:ln w="698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8" name="object 18"/>
          <p:cNvSpPr/>
          <p:nvPr/>
        </p:nvSpPr>
        <p:spPr>
          <a:xfrm>
            <a:off x="4537709" y="432739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80"/>
                </a:moveTo>
                <a:lnTo>
                  <a:pt x="396239" y="335280"/>
                </a:lnTo>
                <a:lnTo>
                  <a:pt x="396239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9" name="object 19"/>
          <p:cNvSpPr/>
          <p:nvPr/>
        </p:nvSpPr>
        <p:spPr>
          <a:xfrm>
            <a:off x="4537709" y="432739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80"/>
                </a:moveTo>
                <a:lnTo>
                  <a:pt x="396239" y="335280"/>
                </a:lnTo>
                <a:lnTo>
                  <a:pt x="396239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0" name="object 20"/>
          <p:cNvSpPr/>
          <p:nvPr/>
        </p:nvSpPr>
        <p:spPr>
          <a:xfrm>
            <a:off x="4604765" y="4389882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D948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4604765" y="4389882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D948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/>
          <p:nvPr/>
        </p:nvSpPr>
        <p:spPr>
          <a:xfrm>
            <a:off x="4735829" y="4472178"/>
            <a:ext cx="527685" cy="360045"/>
          </a:xfrm>
          <a:custGeom>
            <a:avLst/>
            <a:gdLst/>
            <a:ahLst/>
            <a:cxnLst/>
            <a:rect l="l" t="t" r="r" b="b"/>
            <a:pathLst>
              <a:path w="527685" h="360045">
                <a:moveTo>
                  <a:pt x="0" y="359663"/>
                </a:moveTo>
                <a:lnTo>
                  <a:pt x="527303" y="359663"/>
                </a:lnTo>
                <a:lnTo>
                  <a:pt x="527303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3" name="object 23"/>
          <p:cNvSpPr/>
          <p:nvPr/>
        </p:nvSpPr>
        <p:spPr>
          <a:xfrm>
            <a:off x="4735829" y="4472178"/>
            <a:ext cx="527685" cy="360045"/>
          </a:xfrm>
          <a:custGeom>
            <a:avLst/>
            <a:gdLst/>
            <a:ahLst/>
            <a:cxnLst/>
            <a:rect l="l" t="t" r="r" b="b"/>
            <a:pathLst>
              <a:path w="527685" h="360045">
                <a:moveTo>
                  <a:pt x="0" y="359663"/>
                </a:moveTo>
                <a:lnTo>
                  <a:pt x="527303" y="359663"/>
                </a:lnTo>
                <a:lnTo>
                  <a:pt x="527303" y="0"/>
                </a:lnTo>
                <a:lnTo>
                  <a:pt x="0" y="0"/>
                </a:lnTo>
                <a:lnTo>
                  <a:pt x="0" y="359663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4" name="object 24"/>
          <p:cNvSpPr txBox="1"/>
          <p:nvPr/>
        </p:nvSpPr>
        <p:spPr>
          <a:xfrm>
            <a:off x="4525009" y="4534916"/>
            <a:ext cx="75120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9245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FFFFFF"/>
                </a:solidFill>
                <a:latin typeface="微软雅黑"/>
                <a:cs typeface="微软雅黑"/>
              </a:rPr>
              <a:t>分液</a:t>
            </a:r>
            <a:endParaRPr sz="1300">
              <a:latin typeface="微软雅黑"/>
              <a:cs typeface="微软雅黑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5672328" y="4526280"/>
            <a:ext cx="0" cy="86995"/>
          </a:xfrm>
          <a:custGeom>
            <a:avLst/>
            <a:gdLst/>
            <a:ahLst/>
            <a:cxnLst/>
            <a:rect l="l" t="t" r="r" b="b"/>
            <a:pathLst>
              <a:path w="0" h="86995">
                <a:moveTo>
                  <a:pt x="0" y="0"/>
                </a:moveTo>
                <a:lnTo>
                  <a:pt x="0" y="86995"/>
                </a:lnTo>
              </a:path>
            </a:pathLst>
          </a:custGeom>
          <a:ln w="698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6" name="object 26"/>
          <p:cNvSpPr/>
          <p:nvPr/>
        </p:nvSpPr>
        <p:spPr>
          <a:xfrm>
            <a:off x="5672328" y="4683125"/>
            <a:ext cx="0" cy="77470"/>
          </a:xfrm>
          <a:custGeom>
            <a:avLst/>
            <a:gdLst/>
            <a:ahLst/>
            <a:cxnLst/>
            <a:rect l="l" t="t" r="r" b="b"/>
            <a:pathLst>
              <a:path w="0" h="77470">
                <a:moveTo>
                  <a:pt x="0" y="0"/>
                </a:moveTo>
                <a:lnTo>
                  <a:pt x="0" y="77342"/>
                </a:lnTo>
              </a:path>
            </a:pathLst>
          </a:custGeom>
          <a:ln w="698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7" name="object 27"/>
          <p:cNvSpPr/>
          <p:nvPr/>
        </p:nvSpPr>
        <p:spPr>
          <a:xfrm>
            <a:off x="5556503" y="4648200"/>
            <a:ext cx="241300" cy="0"/>
          </a:xfrm>
          <a:custGeom>
            <a:avLst/>
            <a:gdLst/>
            <a:ahLst/>
            <a:cxnLst/>
            <a:rect l="l" t="t" r="r" b="b"/>
            <a:pathLst>
              <a:path w="241300" h="0">
                <a:moveTo>
                  <a:pt x="0" y="0"/>
                </a:moveTo>
                <a:lnTo>
                  <a:pt x="241046" y="0"/>
                </a:lnTo>
              </a:path>
            </a:pathLst>
          </a:custGeom>
          <a:ln w="69850">
            <a:solidFill>
              <a:srgbClr val="6F2F9F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28" name="object 28"/>
          <p:cNvSpPr/>
          <p:nvPr/>
        </p:nvSpPr>
        <p:spPr>
          <a:xfrm>
            <a:off x="5935217" y="4318254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80"/>
                </a:moveTo>
                <a:lnTo>
                  <a:pt x="396239" y="335280"/>
                </a:lnTo>
                <a:lnTo>
                  <a:pt x="396239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29" name="object 29"/>
          <p:cNvSpPr/>
          <p:nvPr/>
        </p:nvSpPr>
        <p:spPr>
          <a:xfrm>
            <a:off x="5935217" y="4318254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80"/>
                </a:moveTo>
                <a:lnTo>
                  <a:pt x="396239" y="335280"/>
                </a:lnTo>
                <a:lnTo>
                  <a:pt x="396239" y="0"/>
                </a:lnTo>
                <a:lnTo>
                  <a:pt x="0" y="0"/>
                </a:lnTo>
                <a:lnTo>
                  <a:pt x="0" y="335280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/>
          <p:cNvSpPr/>
          <p:nvPr/>
        </p:nvSpPr>
        <p:spPr>
          <a:xfrm>
            <a:off x="6002273" y="438073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solidFill>
            <a:srgbClr val="D9483A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1" name="object 31"/>
          <p:cNvSpPr/>
          <p:nvPr/>
        </p:nvSpPr>
        <p:spPr>
          <a:xfrm>
            <a:off x="6002273" y="4380738"/>
            <a:ext cx="396240" cy="335280"/>
          </a:xfrm>
          <a:custGeom>
            <a:avLst/>
            <a:gdLst/>
            <a:ahLst/>
            <a:cxnLst/>
            <a:rect l="l" t="t" r="r" b="b"/>
            <a:pathLst>
              <a:path w="396239" h="335279">
                <a:moveTo>
                  <a:pt x="0" y="335279"/>
                </a:moveTo>
                <a:lnTo>
                  <a:pt x="396239" y="335279"/>
                </a:lnTo>
                <a:lnTo>
                  <a:pt x="396239" y="0"/>
                </a:lnTo>
                <a:lnTo>
                  <a:pt x="0" y="0"/>
                </a:lnTo>
                <a:lnTo>
                  <a:pt x="0" y="335279"/>
                </a:lnTo>
                <a:close/>
              </a:path>
            </a:pathLst>
          </a:custGeom>
          <a:ln w="25400">
            <a:solidFill>
              <a:srgbClr val="D9483A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2" name="object 32"/>
          <p:cNvSpPr/>
          <p:nvPr/>
        </p:nvSpPr>
        <p:spPr>
          <a:xfrm>
            <a:off x="6133338" y="4463034"/>
            <a:ext cx="527685" cy="361315"/>
          </a:xfrm>
          <a:custGeom>
            <a:avLst/>
            <a:gdLst/>
            <a:ahLst/>
            <a:cxnLst/>
            <a:rect l="l" t="t" r="r" b="b"/>
            <a:pathLst>
              <a:path w="527684" h="361314">
                <a:moveTo>
                  <a:pt x="0" y="361187"/>
                </a:moveTo>
                <a:lnTo>
                  <a:pt x="527304" y="361187"/>
                </a:lnTo>
                <a:lnTo>
                  <a:pt x="527304" y="0"/>
                </a:lnTo>
                <a:lnTo>
                  <a:pt x="0" y="0"/>
                </a:lnTo>
                <a:lnTo>
                  <a:pt x="0" y="361187"/>
                </a:lnTo>
                <a:close/>
              </a:path>
            </a:pathLst>
          </a:custGeom>
          <a:solidFill>
            <a:srgbClr val="30979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3" name="object 33"/>
          <p:cNvSpPr/>
          <p:nvPr/>
        </p:nvSpPr>
        <p:spPr>
          <a:xfrm>
            <a:off x="6133338" y="4463034"/>
            <a:ext cx="527685" cy="361315"/>
          </a:xfrm>
          <a:custGeom>
            <a:avLst/>
            <a:gdLst/>
            <a:ahLst/>
            <a:cxnLst/>
            <a:rect l="l" t="t" r="r" b="b"/>
            <a:pathLst>
              <a:path w="527684" h="361314">
                <a:moveTo>
                  <a:pt x="0" y="361187"/>
                </a:moveTo>
                <a:lnTo>
                  <a:pt x="527304" y="361187"/>
                </a:lnTo>
                <a:lnTo>
                  <a:pt x="527304" y="0"/>
                </a:lnTo>
                <a:lnTo>
                  <a:pt x="0" y="0"/>
                </a:lnTo>
                <a:lnTo>
                  <a:pt x="0" y="361187"/>
                </a:lnTo>
                <a:close/>
              </a:path>
            </a:pathLst>
          </a:custGeom>
          <a:ln w="25400">
            <a:solidFill>
              <a:srgbClr val="30979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5922517" y="4526026"/>
            <a:ext cx="751205" cy="22352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09880">
              <a:lnSpc>
                <a:spcPct val="100000"/>
              </a:lnSpc>
              <a:spcBef>
                <a:spcPts val="95"/>
              </a:spcBef>
            </a:pPr>
            <a:r>
              <a:rPr dirty="0" sz="1300" spc="-5" b="1">
                <a:solidFill>
                  <a:srgbClr val="FFFFFF"/>
                </a:solidFill>
                <a:latin typeface="微软雅黑"/>
                <a:cs typeface="微软雅黑"/>
              </a:rPr>
              <a:t>加样</a:t>
            </a:r>
            <a:endParaRPr sz="1300">
              <a:latin typeface="微软雅黑"/>
              <a:cs typeface="微软雅黑"/>
            </a:endParaRPr>
          </a:p>
        </p:txBody>
      </p:sp>
      <p:sp>
        <p:nvSpPr>
          <p:cNvPr id="35" name="object 35"/>
          <p:cNvSpPr/>
          <p:nvPr/>
        </p:nvSpPr>
        <p:spPr>
          <a:xfrm>
            <a:off x="617796" y="4446959"/>
            <a:ext cx="1877040" cy="162654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12977" y="357885"/>
            <a:ext cx="1092200" cy="345440"/>
          </a:xfrm>
          <a:prstGeom prst="rect"/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/>
              <a:t>云铂仪器</a:t>
            </a:r>
          </a:p>
        </p:txBody>
      </p:sp>
      <p:sp>
        <p:nvSpPr>
          <p:cNvPr id="3" name="object 3"/>
          <p:cNvSpPr/>
          <p:nvPr/>
        </p:nvSpPr>
        <p:spPr>
          <a:xfrm>
            <a:off x="5844540" y="487680"/>
            <a:ext cx="1036319" cy="155575"/>
          </a:xfrm>
          <a:custGeom>
            <a:avLst/>
            <a:gdLst/>
            <a:ahLst/>
            <a:cxnLst/>
            <a:rect l="l" t="t" r="r" b="b"/>
            <a:pathLst>
              <a:path w="1036320" h="155575">
                <a:moveTo>
                  <a:pt x="0" y="155448"/>
                </a:moveTo>
                <a:lnTo>
                  <a:pt x="1036319" y="155448"/>
                </a:lnTo>
                <a:lnTo>
                  <a:pt x="1036319" y="0"/>
                </a:lnTo>
                <a:lnTo>
                  <a:pt x="0" y="0"/>
                </a:lnTo>
                <a:lnTo>
                  <a:pt x="0" y="155448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4" name="object 4"/>
          <p:cNvSpPr/>
          <p:nvPr/>
        </p:nvSpPr>
        <p:spPr>
          <a:xfrm>
            <a:off x="1094232" y="1050036"/>
            <a:ext cx="1245235" cy="177165"/>
          </a:xfrm>
          <a:custGeom>
            <a:avLst/>
            <a:gdLst/>
            <a:ahLst/>
            <a:cxnLst/>
            <a:rect l="l" t="t" r="r" b="b"/>
            <a:pathLst>
              <a:path w="1245235" h="177165">
                <a:moveTo>
                  <a:pt x="0" y="176783"/>
                </a:moveTo>
                <a:lnTo>
                  <a:pt x="1245108" y="176783"/>
                </a:lnTo>
                <a:lnTo>
                  <a:pt x="1245108" y="0"/>
                </a:lnTo>
                <a:lnTo>
                  <a:pt x="0" y="0"/>
                </a:lnTo>
                <a:lnTo>
                  <a:pt x="0" y="176783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1082141" y="1031494"/>
            <a:ext cx="1147445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微软雅黑"/>
                <a:cs typeface="微软雅黑"/>
              </a:rPr>
              <a:t>全自动核酸提取仪</a:t>
            </a:r>
            <a:endParaRPr sz="1100">
              <a:latin typeface="微软雅黑"/>
              <a:cs typeface="微软雅黑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3521964" y="1059180"/>
            <a:ext cx="1546860" cy="177165"/>
          </a:xfrm>
          <a:custGeom>
            <a:avLst/>
            <a:gdLst/>
            <a:ahLst/>
            <a:cxnLst/>
            <a:rect l="l" t="t" r="r" b="b"/>
            <a:pathLst>
              <a:path w="1546860" h="177165">
                <a:moveTo>
                  <a:pt x="0" y="176784"/>
                </a:moveTo>
                <a:lnTo>
                  <a:pt x="1546860" y="176784"/>
                </a:lnTo>
                <a:lnTo>
                  <a:pt x="1546860" y="0"/>
                </a:lnTo>
                <a:lnTo>
                  <a:pt x="0" y="0"/>
                </a:lnTo>
                <a:lnTo>
                  <a:pt x="0" y="176784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3510152" y="1040130"/>
            <a:ext cx="14274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微软雅黑"/>
                <a:cs typeface="微软雅黑"/>
              </a:rPr>
              <a:t>一次性使用病毒采样管</a:t>
            </a:r>
            <a:endParaRPr sz="1100">
              <a:latin typeface="微软雅黑"/>
              <a:cs typeface="微软雅黑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393435" y="1059180"/>
            <a:ext cx="1795780" cy="184785"/>
          </a:xfrm>
          <a:custGeom>
            <a:avLst/>
            <a:gdLst/>
            <a:ahLst/>
            <a:cxnLst/>
            <a:rect l="l" t="t" r="r" b="b"/>
            <a:pathLst>
              <a:path w="1795779" h="184784">
                <a:moveTo>
                  <a:pt x="0" y="184403"/>
                </a:moveTo>
                <a:lnTo>
                  <a:pt x="1795271" y="184403"/>
                </a:lnTo>
                <a:lnTo>
                  <a:pt x="1795271" y="0"/>
                </a:lnTo>
                <a:lnTo>
                  <a:pt x="0" y="0"/>
                </a:lnTo>
                <a:lnTo>
                  <a:pt x="0" y="184403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5382005" y="1040130"/>
            <a:ext cx="1706880" cy="1936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100" b="1">
                <a:solidFill>
                  <a:srgbClr val="FFFFFF"/>
                </a:solidFill>
                <a:latin typeface="微软雅黑"/>
                <a:cs typeface="微软雅黑"/>
              </a:rPr>
              <a:t>核酸提取试剂盒（磁珠</a:t>
            </a:r>
            <a:r>
              <a:rPr dirty="0" sz="1100" spc="-15" b="1">
                <a:solidFill>
                  <a:srgbClr val="FFFFFF"/>
                </a:solidFill>
                <a:latin typeface="微软雅黑"/>
                <a:cs typeface="微软雅黑"/>
              </a:rPr>
              <a:t>法</a:t>
            </a:r>
            <a:r>
              <a:rPr dirty="0" sz="1100" b="1">
                <a:solidFill>
                  <a:srgbClr val="FFFFFF"/>
                </a:solidFill>
                <a:latin typeface="微软雅黑"/>
                <a:cs typeface="微软雅黑"/>
              </a:rPr>
              <a:t>）</a:t>
            </a:r>
            <a:endParaRPr sz="1100">
              <a:latin typeface="微软雅黑"/>
              <a:cs typeface="微软雅黑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54607" y="2828036"/>
            <a:ext cx="739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E79621"/>
                </a:solidFill>
                <a:latin typeface="微软雅黑"/>
                <a:cs typeface="微软雅黑"/>
              </a:rPr>
              <a:t>产品特点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5559552" y="3162300"/>
            <a:ext cx="650875" cy="870585"/>
          </a:xfrm>
          <a:custGeom>
            <a:avLst/>
            <a:gdLst/>
            <a:ahLst/>
            <a:cxnLst/>
            <a:rect l="l" t="t" r="r" b="b"/>
            <a:pathLst>
              <a:path w="650875" h="870585">
                <a:moveTo>
                  <a:pt x="0" y="870203"/>
                </a:moveTo>
                <a:lnTo>
                  <a:pt x="650748" y="870203"/>
                </a:lnTo>
                <a:lnTo>
                  <a:pt x="650748" y="0"/>
                </a:lnTo>
                <a:lnTo>
                  <a:pt x="0" y="0"/>
                </a:lnTo>
                <a:lnTo>
                  <a:pt x="0" y="870203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5547486" y="3118764"/>
            <a:ext cx="531495" cy="7112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12700" marR="5080">
              <a:lnSpc>
                <a:spcPct val="150000"/>
              </a:lnSpc>
              <a:spcBef>
                <a:spcPts val="100"/>
              </a:spcBef>
            </a:pPr>
            <a:r>
              <a:rPr dirty="0" sz="1000" spc="-5">
                <a:solidFill>
                  <a:srgbClr val="FFFFFF"/>
                </a:solidFill>
                <a:latin typeface="微软雅黑"/>
                <a:cs typeface="微软雅黑"/>
              </a:rPr>
              <a:t>操作简单 快速高效 性能优良</a:t>
            </a:r>
            <a:endParaRPr sz="1000">
              <a:latin typeface="微软雅黑"/>
              <a:cs typeface="微软雅黑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358140" y="5228844"/>
            <a:ext cx="1925320" cy="315595"/>
          </a:xfrm>
          <a:custGeom>
            <a:avLst/>
            <a:gdLst/>
            <a:ahLst/>
            <a:cxnLst/>
            <a:rect l="l" t="t" r="r" b="b"/>
            <a:pathLst>
              <a:path w="1925320" h="315595">
                <a:moveTo>
                  <a:pt x="0" y="315468"/>
                </a:moveTo>
                <a:lnTo>
                  <a:pt x="1924812" y="315468"/>
                </a:lnTo>
                <a:lnTo>
                  <a:pt x="1924812" y="0"/>
                </a:lnTo>
                <a:lnTo>
                  <a:pt x="0" y="0"/>
                </a:lnTo>
                <a:lnTo>
                  <a:pt x="0" y="315468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4" name="object 14"/>
          <p:cNvSpPr/>
          <p:nvPr/>
        </p:nvSpPr>
        <p:spPr>
          <a:xfrm>
            <a:off x="358140" y="5666232"/>
            <a:ext cx="3465829" cy="551815"/>
          </a:xfrm>
          <a:custGeom>
            <a:avLst/>
            <a:gdLst/>
            <a:ahLst/>
            <a:cxnLst/>
            <a:rect l="l" t="t" r="r" b="b"/>
            <a:pathLst>
              <a:path w="3465829" h="551814">
                <a:moveTo>
                  <a:pt x="0" y="551687"/>
                </a:moveTo>
                <a:lnTo>
                  <a:pt x="3465576" y="551687"/>
                </a:lnTo>
                <a:lnTo>
                  <a:pt x="3465576" y="0"/>
                </a:lnTo>
                <a:lnTo>
                  <a:pt x="0" y="0"/>
                </a:lnTo>
                <a:lnTo>
                  <a:pt x="0" y="551687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5" name="object 15"/>
          <p:cNvSpPr/>
          <p:nvPr/>
        </p:nvSpPr>
        <p:spPr>
          <a:xfrm>
            <a:off x="6736080" y="7287768"/>
            <a:ext cx="556260" cy="127000"/>
          </a:xfrm>
          <a:custGeom>
            <a:avLst/>
            <a:gdLst/>
            <a:ahLst/>
            <a:cxnLst/>
            <a:rect l="l" t="t" r="r" b="b"/>
            <a:pathLst>
              <a:path w="556259" h="127000">
                <a:moveTo>
                  <a:pt x="0" y="126492"/>
                </a:moveTo>
                <a:lnTo>
                  <a:pt x="556259" y="126492"/>
                </a:lnTo>
                <a:lnTo>
                  <a:pt x="556259" y="0"/>
                </a:lnTo>
                <a:lnTo>
                  <a:pt x="0" y="0"/>
                </a:lnTo>
                <a:lnTo>
                  <a:pt x="0" y="126492"/>
                </a:lnTo>
                <a:close/>
              </a:path>
            </a:pathLst>
          </a:custGeom>
          <a:solidFill>
            <a:srgbClr val="317CB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6756654" y="7273238"/>
            <a:ext cx="549910" cy="15557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850" spc="-10">
                <a:solidFill>
                  <a:srgbClr val="FFFFFF"/>
                </a:solidFill>
                <a:latin typeface="Arial"/>
                <a:cs typeface="Arial"/>
              </a:rPr>
              <a:t>2021.11</a:t>
            </a:r>
            <a:r>
              <a:rPr dirty="0" sz="850" spc="-15">
                <a:solidFill>
                  <a:srgbClr val="FFFFFF"/>
                </a:solidFill>
                <a:latin typeface="Arial"/>
                <a:cs typeface="Arial"/>
              </a:rPr>
              <a:t> </a:t>
            </a:r>
            <a:r>
              <a:rPr dirty="0" sz="800">
                <a:solidFill>
                  <a:srgbClr val="FFFFFF"/>
                </a:solidFill>
                <a:latin typeface="微软雅黑"/>
                <a:cs typeface="微软雅黑"/>
              </a:rPr>
              <a:t>版</a:t>
            </a:r>
            <a:endParaRPr sz="800">
              <a:latin typeface="微软雅黑"/>
              <a:cs typeface="微软雅黑"/>
            </a:endParaRPr>
          </a:p>
        </p:txBody>
      </p:sp>
      <p:graphicFrame>
        <p:nvGraphicFramePr>
          <p:cNvPr id="17" name="object 17"/>
          <p:cNvGraphicFramePr>
            <a:graphicFrameLocks noGrp="1"/>
          </p:cNvGraphicFramePr>
          <p:nvPr/>
        </p:nvGraphicFramePr>
        <p:xfrm>
          <a:off x="1154531" y="3194031"/>
          <a:ext cx="3592195" cy="68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99135"/>
                <a:gridCol w="1342390"/>
                <a:gridCol w="1549400"/>
              </a:tblGrid>
              <a:tr h="176345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速度快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8255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ts val="122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高效率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8255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 marL="675005">
                        <a:lnSpc>
                          <a:spcPts val="1220"/>
                        </a:lnSpc>
                        <a:spcBef>
                          <a:spcPts val="65"/>
                        </a:spcBef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防漏设计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8255">
                    <a:solidFill>
                      <a:srgbClr val="317CB6"/>
                    </a:solidFill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超静音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智能化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 marL="675005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操作简单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</a:tr>
              <a:tr h="167639">
                <a:tc>
                  <a:txBody>
                    <a:bodyPr/>
                    <a:lstStyle/>
                    <a:p>
                      <a:pPr marL="31750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兼容强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安全性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 marL="675005">
                        <a:lnSpc>
                          <a:spcPts val="122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避免污染风险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</a:tr>
              <a:tr h="176345">
                <a:tc>
                  <a:txBody>
                    <a:bodyPr/>
                    <a:lstStyle/>
                    <a:p>
                      <a:pPr marL="31750">
                        <a:lnSpc>
                          <a:spcPts val="129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纯度高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 marL="246379">
                        <a:lnSpc>
                          <a:spcPts val="1290"/>
                        </a:lnSpc>
                      </a:pPr>
                      <a:r>
                        <a:rPr dirty="0" sz="1100">
                          <a:solidFill>
                            <a:srgbClr val="FFFFFF"/>
                          </a:solidFill>
                          <a:latin typeface="微软雅黑"/>
                          <a:cs typeface="微软雅黑"/>
                        </a:rPr>
                        <a:t>创新型</a:t>
                      </a:r>
                      <a:endParaRPr sz="1100">
                        <a:latin typeface="微软雅黑"/>
                        <a:cs typeface="微软雅黑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solidFill>
                      <a:srgbClr val="317CB6"/>
                    </a:solidFill>
                  </a:tcPr>
                </a:tc>
              </a:tr>
            </a:tbl>
          </a:graphicData>
        </a:graphic>
      </p:graphicFrame>
      <p:sp>
        <p:nvSpPr>
          <p:cNvPr id="18" name="object 18"/>
          <p:cNvSpPr txBox="1"/>
          <p:nvPr/>
        </p:nvSpPr>
        <p:spPr>
          <a:xfrm>
            <a:off x="3933825" y="2828036"/>
            <a:ext cx="739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E79621"/>
                </a:solidFill>
                <a:latin typeface="微软雅黑"/>
                <a:cs typeface="微软雅黑"/>
              </a:rPr>
              <a:t>产品特点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562727" y="2828036"/>
            <a:ext cx="739140" cy="239395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400" b="1">
                <a:solidFill>
                  <a:srgbClr val="E79621"/>
                </a:solidFill>
                <a:latin typeface="微软雅黑"/>
                <a:cs typeface="微软雅黑"/>
              </a:rPr>
              <a:t>产品特点</a:t>
            </a:r>
            <a:endParaRPr sz="1400">
              <a:latin typeface="微软雅黑"/>
              <a:cs typeface="微软雅黑"/>
            </a:endParaRPr>
          </a:p>
        </p:txBody>
      </p:sp>
      <p:sp>
        <p:nvSpPr>
          <p:cNvPr id="20" name="object 20"/>
          <p:cNvSpPr/>
          <p:nvPr/>
        </p:nvSpPr>
        <p:spPr>
          <a:xfrm>
            <a:off x="3521963" y="1490472"/>
            <a:ext cx="1018425" cy="1179576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1" name="object 21"/>
          <p:cNvSpPr/>
          <p:nvPr/>
        </p:nvSpPr>
        <p:spPr>
          <a:xfrm>
            <a:off x="900683" y="6408420"/>
            <a:ext cx="838200" cy="83820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344830" y="5212461"/>
            <a:ext cx="3174365" cy="103822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 b="1">
                <a:solidFill>
                  <a:srgbClr val="FFFFFF"/>
                </a:solidFill>
                <a:latin typeface="微软雅黑"/>
                <a:cs typeface="微软雅黑"/>
              </a:rPr>
              <a:t>云铂仪器（成都）科技有限公司</a:t>
            </a:r>
            <a:endParaRPr sz="1000">
              <a:latin typeface="微软雅黑"/>
              <a:cs typeface="微软雅黑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1900">
              <a:latin typeface="Times New Roman"/>
              <a:cs typeface="Times New Roman"/>
            </a:endParaRPr>
          </a:p>
          <a:p>
            <a:pPr marL="12700" marR="5080">
              <a:lnSpc>
                <a:spcPct val="127200"/>
              </a:lnSpc>
            </a:pPr>
            <a:r>
              <a:rPr dirty="0" sz="1000" spc="-5" b="1">
                <a:solidFill>
                  <a:srgbClr val="FFFFFF"/>
                </a:solidFill>
                <a:latin typeface="微软雅黑"/>
                <a:cs typeface="微软雅黑"/>
              </a:rPr>
              <a:t>地址：四川省成都市</a:t>
            </a:r>
            <a:r>
              <a:rPr dirty="0" sz="1000" spc="-5">
                <a:solidFill>
                  <a:srgbClr val="FFFFFF"/>
                </a:solidFill>
                <a:latin typeface="Arial Unicode MS"/>
                <a:cs typeface="Arial Unicode MS"/>
              </a:rPr>
              <a:t>青羊区</a:t>
            </a:r>
            <a:r>
              <a:rPr dirty="0" sz="1000" spc="-5" b="1">
                <a:solidFill>
                  <a:srgbClr val="FFFFFF"/>
                </a:solidFill>
                <a:latin typeface="微软雅黑"/>
                <a:cs typeface="微软雅黑"/>
              </a:rPr>
              <a:t>顺城大街</a:t>
            </a:r>
            <a:r>
              <a:rPr dirty="0" sz="1000" spc="-10" b="1">
                <a:solidFill>
                  <a:srgbClr val="FFFFFF"/>
                </a:solidFill>
                <a:latin typeface="Arial"/>
                <a:cs typeface="Arial"/>
              </a:rPr>
              <a:t>308</a:t>
            </a:r>
            <a:r>
              <a:rPr dirty="0" sz="1000" spc="-5" b="1">
                <a:solidFill>
                  <a:srgbClr val="FFFFFF"/>
                </a:solidFill>
                <a:latin typeface="微软雅黑"/>
                <a:cs typeface="微软雅黑"/>
              </a:rPr>
              <a:t>号</a:t>
            </a:r>
            <a:r>
              <a:rPr dirty="0" sz="1000" spc="-20" b="1">
                <a:solidFill>
                  <a:srgbClr val="FFFFFF"/>
                </a:solidFill>
                <a:latin typeface="微软雅黑"/>
                <a:cs typeface="微软雅黑"/>
              </a:rPr>
              <a:t> </a:t>
            </a:r>
            <a:r>
              <a:rPr dirty="0" sz="1000" spc="-5" b="1">
                <a:solidFill>
                  <a:srgbClr val="FFFFFF"/>
                </a:solidFill>
                <a:latin typeface="微软雅黑"/>
                <a:cs typeface="微软雅黑"/>
              </a:rPr>
              <a:t>冠城广</a:t>
            </a:r>
            <a:r>
              <a:rPr dirty="0" sz="1000" spc="-15" b="1">
                <a:solidFill>
                  <a:srgbClr val="FFFFFF"/>
                </a:solidFill>
                <a:latin typeface="微软雅黑"/>
                <a:cs typeface="微软雅黑"/>
              </a:rPr>
              <a:t>场</a:t>
            </a:r>
            <a:r>
              <a:rPr dirty="0" sz="1000" spc="-10" b="1">
                <a:solidFill>
                  <a:srgbClr val="FFFFFF"/>
                </a:solidFill>
                <a:latin typeface="Arial"/>
                <a:cs typeface="Arial"/>
              </a:rPr>
              <a:t>36G  </a:t>
            </a:r>
            <a:r>
              <a:rPr dirty="0" sz="1000" spc="-5" b="1">
                <a:solidFill>
                  <a:srgbClr val="FFFFFF"/>
                </a:solidFill>
                <a:latin typeface="微软雅黑"/>
                <a:cs typeface="微软雅黑"/>
              </a:rPr>
              <a:t>电话</a:t>
            </a:r>
            <a:r>
              <a:rPr dirty="0" sz="1000" spc="-10" b="1">
                <a:solidFill>
                  <a:srgbClr val="FFFFFF"/>
                </a:solidFill>
                <a:latin typeface="微软雅黑"/>
                <a:cs typeface="微软雅黑"/>
              </a:rPr>
              <a:t>：</a:t>
            </a:r>
            <a:r>
              <a:rPr dirty="0" sz="1000" spc="-10" b="1">
                <a:solidFill>
                  <a:srgbClr val="FFFFFF"/>
                </a:solidFill>
                <a:latin typeface="Arial"/>
                <a:cs typeface="Arial"/>
              </a:rPr>
              <a:t>028-86095433</a:t>
            </a:r>
            <a:endParaRPr sz="10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dirty="0" sz="1000" spc="-5" b="1">
                <a:solidFill>
                  <a:srgbClr val="FFFFFF"/>
                </a:solidFill>
                <a:latin typeface="微软雅黑"/>
                <a:cs typeface="微软雅黑"/>
              </a:rPr>
              <a:t>官方网站：</a:t>
            </a:r>
            <a:r>
              <a:rPr dirty="0" sz="1100" spc="-5" b="1">
                <a:solidFill>
                  <a:srgbClr val="FFFFFF"/>
                </a:solidFill>
                <a:latin typeface="Arial"/>
                <a:cs typeface="Arial"/>
                <a:hlinkClick r:id="rId4"/>
              </a:rPr>
              <a:t>www.yunboyiqi.cn</a:t>
            </a:r>
            <a:endParaRPr sz="11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游</dc:creator>
  <dc:title>PowerPoint 演示文稿</dc:title>
  <dcterms:created xsi:type="dcterms:W3CDTF">2021-12-01T06:33:52Z</dcterms:created>
  <dcterms:modified xsi:type="dcterms:W3CDTF">2021-12-01T06:33:52Z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2021-11-18T00:00:00Z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2021-12-01T00:00:00Z</vt:filetime>
  </property>
</Properties>
</file>