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handoutMasterIdLst>
    <p:handoutMasterId r:id="rId41"/>
  </p:handoutMasterIdLst>
  <p:sldIdLst>
    <p:sldId id="301" r:id="rId2"/>
    <p:sldId id="285" r:id="rId3"/>
    <p:sldId id="688" r:id="rId4"/>
    <p:sldId id="684" r:id="rId5"/>
    <p:sldId id="686" r:id="rId6"/>
    <p:sldId id="682" r:id="rId7"/>
    <p:sldId id="685" r:id="rId8"/>
    <p:sldId id="666" r:id="rId9"/>
    <p:sldId id="689" r:id="rId10"/>
    <p:sldId id="708" r:id="rId11"/>
    <p:sldId id="707" r:id="rId12"/>
    <p:sldId id="669" r:id="rId13"/>
    <p:sldId id="678" r:id="rId14"/>
    <p:sldId id="671" r:id="rId15"/>
    <p:sldId id="675" r:id="rId16"/>
    <p:sldId id="691" r:id="rId17"/>
    <p:sldId id="704" r:id="rId18"/>
    <p:sldId id="705" r:id="rId19"/>
    <p:sldId id="690" r:id="rId20"/>
    <p:sldId id="693" r:id="rId21"/>
    <p:sldId id="540" r:id="rId22"/>
    <p:sldId id="670" r:id="rId23"/>
    <p:sldId id="539" r:id="rId24"/>
    <p:sldId id="706" r:id="rId25"/>
    <p:sldId id="545" r:id="rId26"/>
    <p:sldId id="679" r:id="rId27"/>
    <p:sldId id="712" r:id="rId28"/>
    <p:sldId id="715" r:id="rId29"/>
    <p:sldId id="714" r:id="rId30"/>
    <p:sldId id="716" r:id="rId31"/>
    <p:sldId id="700" r:id="rId32"/>
    <p:sldId id="710" r:id="rId33"/>
    <p:sldId id="709" r:id="rId34"/>
    <p:sldId id="711" r:id="rId35"/>
    <p:sldId id="717" r:id="rId36"/>
    <p:sldId id="718" r:id="rId37"/>
    <p:sldId id="719" r:id="rId38"/>
    <p:sldId id="471"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兰韬" initials="唐飞" lastIdx="11" clrIdx="0">
    <p:extLst>
      <p:ext uri="{19B8F6BF-5375-455C-9EA6-DF929625EA0E}">
        <p15:presenceInfo xmlns:p15="http://schemas.microsoft.com/office/powerpoint/2012/main" userId="兰韬"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D00"/>
    <a:srgbClr val="01ABBD"/>
    <a:srgbClr val="CC3300"/>
    <a:srgbClr val="0D70AC"/>
    <a:srgbClr val="A5BB38"/>
    <a:srgbClr val="EBA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9185" autoAdjust="0"/>
  </p:normalViewPr>
  <p:slideViewPr>
    <p:cSldViewPr>
      <p:cViewPr varScale="1">
        <p:scale>
          <a:sx n="114" d="100"/>
          <a:sy n="114" d="100"/>
        </p:scale>
        <p:origin x="1512" y="84"/>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5T16:10:01.973" idx="8">
    <p:pos x="10" y="10"/>
    <p:text>Δ9-THC是会引起上瘾的药品，已经被国家明令禁止添加，但其他四种大麻素是重要的医药中间体。例如CBD是大麻中使用最广泛的大麻提取物。这是一颗淡黄色的水晶。对癫痫(2)、癌症(3)、多发性硬化症(4)等医学疾病有明显疗效。2018年6月25日，美国FDA首次批准从大麻种子中提取的一种活性成分用于治疗两岁以上儿童的罕见癫痫。</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15T16:28:27.285" idx="10">
    <p:pos x="60" y="72"/>
    <p:text>由于大麻素具有相似的极性以及这些物质之间存在转化关系，现有的技术难以对多种大麻素进行有效分离，目前国内暂时还没有同时分离巧克力中的THCA、CBDA、CBN、CBD和THC的标准方法，给进口食品巧克力中的五种大麻素的执法检测带来了困难，为了克服该困难，迫切需要制定针对可食用巧克力中五种大麻素检测标准方法的制定。</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4B0E0A-A71A-4B7A-B432-6896C3C27F41}" type="datetimeFigureOut">
              <a:rPr lang="zh-CN" altLang="en-US" smtClean="0"/>
              <a:t>2021/8/5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2BFC29-4BDC-460C-9A45-04E5578336A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FB593-3F87-4F5D-BBA4-FBD9416374E5}" type="datetimeFigureOut">
              <a:rPr lang="zh-CN" altLang="en-US" smtClean="0"/>
              <a:t>2021/8/5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AA018-2EE6-4D67-A9D9-F8D68865D87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E79BF44-F5CE-455C-A9FE-73A15FC422D4}"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0D80483-679A-4D72-8C52-A714D25A07E6}" type="slidenum">
              <a:rPr lang="en-US" altLang="zh-CN" smtClean="0">
                <a:latin typeface="Times New Roman" panose="02020603050405020304" pitchFamily="18" charset="0"/>
              </a:rPr>
              <a:t>15</a:t>
            </a:fld>
            <a:endParaRPr lang="en-US" altLang="zh-CN">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p:sp>
      <p:sp>
        <p:nvSpPr>
          <p:cNvPr id="103428" name="Rectangle 3"/>
          <p:cNvSpPr>
            <a:spLocks noGrp="1" noChangeArrowheads="1"/>
          </p:cNvSpPr>
          <p:nvPr>
            <p:ph type="body" idx="1"/>
          </p:nvPr>
        </p:nvSpPr>
        <p:spPr>
          <a:noFill/>
        </p:spPr>
        <p:txBody>
          <a:bodyPr/>
          <a:lstStyle/>
          <a:p>
            <a:pPr eaLnBrk="1" hangingPunct="1"/>
            <a:endParaRPr lang="zh-CN" altLang="zh-CN">
              <a:latin typeface="Times New Roman" panose="02020603050405020304" pitchFamily="18" charset="0"/>
            </a:endParaRPr>
          </a:p>
        </p:txBody>
      </p:sp>
    </p:spTree>
    <p:extLst>
      <p:ext uri="{BB962C8B-B14F-4D97-AF65-F5344CB8AC3E}">
        <p14:creationId xmlns:p14="http://schemas.microsoft.com/office/powerpoint/2010/main" val="282242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0D80483-679A-4D72-8C52-A714D25A07E6}" type="slidenum">
              <a:rPr lang="en-US" altLang="zh-CN" smtClean="0">
                <a:latin typeface="Times New Roman" panose="02020603050405020304" pitchFamily="18" charset="0"/>
              </a:rPr>
              <a:t>25</a:t>
            </a:fld>
            <a:endParaRPr lang="en-US" altLang="zh-CN">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p:sp>
      <p:sp>
        <p:nvSpPr>
          <p:cNvPr id="103428" name="Rectangle 3"/>
          <p:cNvSpPr>
            <a:spLocks noGrp="1" noChangeArrowheads="1"/>
          </p:cNvSpPr>
          <p:nvPr>
            <p:ph type="body" idx="1"/>
          </p:nvPr>
        </p:nvSpPr>
        <p:spPr>
          <a:noFill/>
        </p:spPr>
        <p:txBody>
          <a:bodyPr/>
          <a:lstStyle/>
          <a:p>
            <a:pPr eaLnBrk="1" hangingPunct="1"/>
            <a:endParaRPr lang="zh-CN" altLang="zh-CN">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6363344"/>
            <a:ext cx="2133600" cy="365125"/>
          </a:xfrm>
        </p:spPr>
        <p:txBody>
          <a:bodyPr/>
          <a:lstStyle/>
          <a:p>
            <a:fld id="{252C4329-033D-4E9F-8183-8611EABD4855}" type="datetime1">
              <a:rPr lang="zh-CN" altLang="en-US" smtClean="0">
                <a:solidFill>
                  <a:prstClr val="black">
                    <a:tint val="75000"/>
                  </a:prstClr>
                </a:solidFill>
              </a:rPr>
              <a:t>2021/8/5</a:t>
            </a:fld>
            <a:endParaRPr lang="zh-CN" altLang="en-US">
              <a:solidFill>
                <a:prstClr val="black">
                  <a:tint val="75000"/>
                </a:prstClr>
              </a:solidFill>
            </a:endParaRPr>
          </a:p>
        </p:txBody>
      </p:sp>
      <p:sp>
        <p:nvSpPr>
          <p:cNvPr id="4" name="页脚占位符 3"/>
          <p:cNvSpPr>
            <a:spLocks noGrp="1"/>
          </p:cNvSpPr>
          <p:nvPr>
            <p:ph type="ftr" sz="quarter" idx="11"/>
          </p:nvPr>
        </p:nvSpPr>
        <p:spPr>
          <a:xfrm>
            <a:off x="3086690" y="6363344"/>
            <a:ext cx="2895600" cy="365125"/>
          </a:xfrm>
        </p:spPr>
        <p:txBody>
          <a:bodyPr vert="horz" lIns="76618" tIns="38309" rIns="76618" bIns="38309" rtlCol="0" anchor="ctr"/>
          <a:lstStyle>
            <a:lvl1pPr>
              <a:defRPr lang="en-US" altLang="zh-CN" smtClean="0">
                <a:solidFill>
                  <a:prstClr val="white">
                    <a:lumMod val="65000"/>
                  </a:prstClr>
                </a:solidFill>
                <a:latin typeface="Calibri"/>
              </a:defRPr>
            </a:lvl1pPr>
          </a:lstStyle>
          <a:p>
            <a:endParaRPr lang="zh-CN" altLang="en-US"/>
          </a:p>
        </p:txBody>
      </p:sp>
      <p:sp>
        <p:nvSpPr>
          <p:cNvPr id="22" name="灯片编号占位符 4"/>
          <p:cNvSpPr>
            <a:spLocks noGrp="1"/>
          </p:cNvSpPr>
          <p:nvPr>
            <p:ph type="sldNum" sz="quarter" idx="12"/>
          </p:nvPr>
        </p:nvSpPr>
        <p:spPr>
          <a:xfrm>
            <a:off x="6948573" y="6351789"/>
            <a:ext cx="1388046" cy="376667"/>
          </a:xfrm>
        </p:spPr>
        <p:txBody>
          <a:bodyPr vert="horz" lIns="102156" tIns="51076" rIns="102156" bIns="51076" rtlCol="0" anchor="ctr"/>
          <a:lstStyle>
            <a:lvl1pPr algn="r">
              <a:defRPr lang="zh-CN" altLang="en-US" smtClean="0"/>
            </a:lvl1pPr>
          </a:lstStyle>
          <a:p>
            <a:fld id="{0C913308-F349-4B6D-A68A-DD1791B4A57B}" type="slidenum">
              <a:rPr>
                <a:solidFill>
                  <a:prstClr val="black">
                    <a:tint val="75000"/>
                  </a:prstClr>
                </a:solidFill>
              </a:rPr>
              <a:t>‹#›</a:t>
            </a:fld>
            <a:endParaRPr>
              <a:solidFill>
                <a:prstClr val="black">
                  <a:tint val="75000"/>
                </a:prstClr>
              </a:solidFill>
            </a:endParaRPr>
          </a:p>
        </p:txBody>
      </p:sp>
      <p:cxnSp>
        <p:nvCxnSpPr>
          <p:cNvPr id="5" name="直接连接符 4"/>
          <p:cNvCxnSpPr/>
          <p:nvPr userDrawn="1"/>
        </p:nvCxnSpPr>
        <p:spPr>
          <a:xfrm>
            <a:off x="0" y="1124744"/>
            <a:ext cx="918051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8B036FB-848C-4ABF-881B-0361C193D134}" type="datetime1">
              <a:rPr lang="zh-CN" altLang="en-US" smtClean="0">
                <a:solidFill>
                  <a:prstClr val="black">
                    <a:tint val="75000"/>
                  </a:prstClr>
                </a:solidFill>
              </a:rPr>
              <a:t>2021/8/5</a:t>
            </a:fld>
            <a:endParaRPr lang="zh-CN" altLang="en-US">
              <a:solidFill>
                <a:prstClr val="black">
                  <a:tint val="75000"/>
                </a:prstClr>
              </a:solidFill>
            </a:endParaRPr>
          </a:p>
        </p:txBody>
      </p:sp>
      <p:sp>
        <p:nvSpPr>
          <p:cNvPr id="4" name="页脚占位符 3"/>
          <p:cNvSpPr>
            <a:spLocks noGrp="1"/>
          </p:cNvSpPr>
          <p:nvPr>
            <p:ph type="ftr" sz="quarter" idx="11"/>
          </p:nvPr>
        </p:nvSpPr>
        <p:spPr>
          <a:xfrm>
            <a:off x="3124200" y="6388020"/>
            <a:ext cx="2895600" cy="365125"/>
          </a:xfrm>
        </p:spPr>
        <p:txBody>
          <a:bodyPr/>
          <a:lstStyle>
            <a:lvl1pPr>
              <a:defRPr sz="1050"/>
            </a:lvl1p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7452320" y="6383249"/>
            <a:ext cx="1224136" cy="406233"/>
          </a:xfrm>
        </p:spPr>
        <p:txBody>
          <a:bodyPr/>
          <a:lstStyle>
            <a:lvl1pPr algn="ctr">
              <a:defRPr sz="1400">
                <a:latin typeface="Impact" panose="020B0806030902050204" pitchFamily="34" charset="0"/>
              </a:defRPr>
            </a:lvl1pPr>
          </a:lstStyle>
          <a:p>
            <a:fld id="{FCC3A858-5ED0-4B4A-8756-97846365D733}" type="slidenum">
              <a:rPr lang="zh-CN" altLang="en-US" smtClean="0">
                <a:solidFill>
                  <a:prstClr val="black">
                    <a:tint val="75000"/>
                  </a:prstClr>
                </a:solidFill>
              </a:rPr>
              <a:t>‹#›</a:t>
            </a:fld>
            <a:endParaRPr lang="zh-CN" altLang="en-US">
              <a:solidFill>
                <a:prstClr val="black">
                  <a:tint val="75000"/>
                </a:prstClr>
              </a:solidFill>
            </a:endParaRPr>
          </a:p>
        </p:txBody>
      </p:sp>
      <p:cxnSp>
        <p:nvCxnSpPr>
          <p:cNvPr id="10" name="直接连接符 9"/>
          <p:cNvCxnSpPr/>
          <p:nvPr userDrawn="1"/>
        </p:nvCxnSpPr>
        <p:spPr>
          <a:xfrm>
            <a:off x="0" y="1124744"/>
            <a:ext cx="918051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任意多边形 7"/>
          <p:cNvSpPr>
            <a:spLocks noChangeArrowheads="1"/>
          </p:cNvSpPr>
          <p:nvPr userDrawn="1"/>
        </p:nvSpPr>
        <p:spPr bwMode="auto">
          <a:xfrm>
            <a:off x="0" y="6705384"/>
            <a:ext cx="9144000" cy="180000"/>
          </a:xfrm>
          <a:custGeom>
            <a:avLst/>
            <a:gdLst>
              <a:gd name="connsiteX0" fmla="*/ 0 w 9144000"/>
              <a:gd name="connsiteY0" fmla="*/ 0 h 130016"/>
              <a:gd name="connsiteX1" fmla="*/ 2266950 w 9144000"/>
              <a:gd name="connsiteY1" fmla="*/ 0 h 130016"/>
              <a:gd name="connsiteX2" fmla="*/ 2266951 w 9144000"/>
              <a:gd name="connsiteY2" fmla="*/ 0 h 130016"/>
              <a:gd name="connsiteX3" fmla="*/ 4572000 w 9144000"/>
              <a:gd name="connsiteY3" fmla="*/ 0 h 130016"/>
              <a:gd name="connsiteX4" fmla="*/ 6838950 w 9144000"/>
              <a:gd name="connsiteY4" fmla="*/ 0 h 130016"/>
              <a:gd name="connsiteX5" fmla="*/ 9144000 w 9144000"/>
              <a:gd name="connsiteY5" fmla="*/ 0 h 130016"/>
              <a:gd name="connsiteX6" fmla="*/ 9144000 w 9144000"/>
              <a:gd name="connsiteY6" fmla="*/ 130016 h 130016"/>
              <a:gd name="connsiteX7" fmla="*/ 6838950 w 9144000"/>
              <a:gd name="connsiteY7" fmla="*/ 130016 h 130016"/>
              <a:gd name="connsiteX8" fmla="*/ 4572000 w 9144000"/>
              <a:gd name="connsiteY8" fmla="*/ 130016 h 130016"/>
              <a:gd name="connsiteX9" fmla="*/ 2266951 w 9144000"/>
              <a:gd name="connsiteY9" fmla="*/ 130016 h 130016"/>
              <a:gd name="connsiteX10" fmla="*/ 2266950 w 9144000"/>
              <a:gd name="connsiteY10" fmla="*/ 130016 h 130016"/>
              <a:gd name="connsiteX11" fmla="*/ 0 w 9144000"/>
              <a:gd name="connsiteY11" fmla="*/ 130016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130016">
                <a:moveTo>
                  <a:pt x="0" y="0"/>
                </a:moveTo>
                <a:lnTo>
                  <a:pt x="2266950" y="0"/>
                </a:lnTo>
                <a:lnTo>
                  <a:pt x="2266951" y="0"/>
                </a:lnTo>
                <a:lnTo>
                  <a:pt x="4572000" y="0"/>
                </a:lnTo>
                <a:lnTo>
                  <a:pt x="6838950" y="0"/>
                </a:lnTo>
                <a:lnTo>
                  <a:pt x="9144000" y="0"/>
                </a:lnTo>
                <a:lnTo>
                  <a:pt x="9144000" y="130016"/>
                </a:lnTo>
                <a:lnTo>
                  <a:pt x="6838950" y="130016"/>
                </a:lnTo>
                <a:lnTo>
                  <a:pt x="4572000" y="130016"/>
                </a:lnTo>
                <a:lnTo>
                  <a:pt x="2266951" y="130016"/>
                </a:lnTo>
                <a:lnTo>
                  <a:pt x="2266950" y="130016"/>
                </a:lnTo>
                <a:lnTo>
                  <a:pt x="0" y="130016"/>
                </a:lnTo>
                <a:close/>
              </a:path>
            </a:pathLst>
          </a:custGeom>
          <a:solidFill>
            <a:srgbClr val="194993"/>
          </a:solidFill>
          <a:ln>
            <a:noFill/>
          </a:ln>
        </p:spPr>
        <p:txBody>
          <a:bodyPr wrap="square" anchor="ctr">
            <a:noAutofit/>
          </a:body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 name="日期占位符 1"/>
          <p:cNvSpPr>
            <a:spLocks noGrp="1"/>
          </p:cNvSpPr>
          <p:nvPr>
            <p:ph type="dt" sz="half" idx="10"/>
          </p:nvPr>
        </p:nvSpPr>
        <p:spPr>
          <a:xfrm>
            <a:off x="457200" y="6356351"/>
            <a:ext cx="2133600" cy="365125"/>
          </a:xfrm>
          <a:prstGeom prst="rect">
            <a:avLst/>
          </a:prstGeom>
        </p:spPr>
        <p:txBody>
          <a:bodyPr/>
          <a:lstStyle/>
          <a:p>
            <a:fld id="{3DCE2324-278B-40BC-9F96-98DD163C0717}" type="datetime1">
              <a:rPr lang="zh-CN" altLang="en-US" smtClean="0">
                <a:solidFill>
                  <a:prstClr val="black">
                    <a:tint val="75000"/>
                  </a:prstClr>
                </a:solidFill>
              </a:rPr>
              <a:t>2021/8/5</a:t>
            </a:fld>
            <a:endParaRPr lang="zh-CN" altLang="en-US">
              <a:solidFill>
                <a:prstClr val="black">
                  <a:tint val="75000"/>
                </a:prstClr>
              </a:solidFill>
            </a:endParaRPr>
          </a:p>
        </p:txBody>
      </p:sp>
      <p:sp>
        <p:nvSpPr>
          <p:cNvPr id="3" name="页脚占位符 2"/>
          <p:cNvSpPr>
            <a:spLocks noGrp="1"/>
          </p:cNvSpPr>
          <p:nvPr>
            <p:ph type="ftr" sz="quarter" idx="11"/>
          </p:nvPr>
        </p:nvSpPr>
        <p:spPr>
          <a:xfrm>
            <a:off x="3124200" y="6356351"/>
            <a:ext cx="28956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7884367" y="6669360"/>
            <a:ext cx="1237437" cy="240377"/>
          </a:xfrm>
          <a:prstGeom prst="rect">
            <a:avLst/>
          </a:prstGeom>
        </p:spPr>
        <p:txBody>
          <a:bodyPr/>
          <a:lstStyle>
            <a:lvl1pPr algn="r">
              <a:defRPr sz="1050">
                <a:solidFill>
                  <a:schemeClr val="bg1"/>
                </a:solidFill>
              </a:defRPr>
            </a:lvl1pPr>
          </a:lstStyle>
          <a:p>
            <a:fld id="{1700C422-8648-4504-BD31-0470E17558FA}" type="slidenum">
              <a:rPr lang="zh-CN" altLang="en-US" smtClean="0">
                <a:solidFill>
                  <a:prstClr val="white"/>
                </a:solidFill>
              </a:rPr>
              <a:t>‹#›</a:t>
            </a:fld>
            <a:endParaRPr lang="zh-CN" altLang="en-US" dirty="0">
              <a:solidFill>
                <a:prstClr val="white"/>
              </a:solidFill>
            </a:endParaRPr>
          </a:p>
        </p:txBody>
      </p:sp>
      <p:cxnSp>
        <p:nvCxnSpPr>
          <p:cNvPr id="8" name="直接连接符 7"/>
          <p:cNvCxnSpPr/>
          <p:nvPr userDrawn="1"/>
        </p:nvCxnSpPr>
        <p:spPr>
          <a:xfrm>
            <a:off x="0" y="1124744"/>
            <a:ext cx="918051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pPr>
              <a:defRPr/>
            </a:pPr>
            <a:fld id="{1FAF4830-1B3B-4098-ABA3-6BAEC017EF32}" type="slidenum">
              <a:rPr lang="en-US" altLang="zh-CN" smtClean="0"/>
              <a:t>‹#›</a:t>
            </a:fld>
            <a:endParaRPr lang="en-US" altLang="zh-CN"/>
          </a:p>
        </p:txBody>
      </p:sp>
      <p:cxnSp>
        <p:nvCxnSpPr>
          <p:cNvPr id="8" name="直接连接符 7"/>
          <p:cNvCxnSpPr/>
          <p:nvPr userDrawn="1"/>
        </p:nvCxnSpPr>
        <p:spPr>
          <a:xfrm>
            <a:off x="0" y="1124744"/>
            <a:ext cx="918051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102156" tIns="51076" rIns="102156" bIns="51076"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17"/>
            <a:ext cx="8229600" cy="4525963"/>
          </a:xfrm>
          <a:prstGeom prst="rect">
            <a:avLst/>
          </a:prstGeom>
        </p:spPr>
        <p:txBody>
          <a:bodyPr vert="horz" lIns="102156" tIns="51076" rIns="102156" bIns="51076"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2"/>
            <a:ext cx="2133600" cy="365125"/>
          </a:xfrm>
          <a:prstGeom prst="rect">
            <a:avLst/>
          </a:prstGeom>
        </p:spPr>
        <p:txBody>
          <a:bodyPr vert="horz" lIns="102156" tIns="51076" rIns="102156" bIns="51076" rtlCol="0" anchor="ctr"/>
          <a:lstStyle>
            <a:lvl1pPr algn="l">
              <a:defRPr sz="1300">
                <a:solidFill>
                  <a:schemeClr val="tx1">
                    <a:tint val="75000"/>
                  </a:schemeClr>
                </a:solidFill>
              </a:defRPr>
            </a:lvl1pPr>
          </a:lstStyle>
          <a:p>
            <a:fld id="{324D9052-D06F-470A-8E08-334FFECD669B}" type="datetime1">
              <a:rPr lang="zh-CN" altLang="en-US" smtClean="0">
                <a:solidFill>
                  <a:prstClr val="black">
                    <a:tint val="75000"/>
                  </a:prstClr>
                </a:solidFill>
              </a:rPr>
              <a:t>2021/8/5</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102156" tIns="51076" rIns="102156" bIns="51076" rtlCol="0" anchor="ctr"/>
          <a:lstStyle>
            <a:lvl1pPr algn="ctr">
              <a:defRPr sz="13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102156" tIns="51076" rIns="102156" bIns="51076" rtlCol="0" anchor="ctr"/>
          <a:lstStyle>
            <a:lvl1pPr algn="r">
              <a:defRPr sz="13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pic>
        <p:nvPicPr>
          <p:cNvPr id="41986" name="Picture 2" descr="https://timgsa.baidu.com/timg?image&amp;quality=80&amp;size=b9999_10000&amp;sec=1530272458742&amp;di=6d7a8a0b105d57e80470215675d97484&amp;imgtype=0&amp;src=http%3A%2F%2Fp2.img.cctvpic.com%2Fphotoworkspace%2Fcontentimg%2F2015%2F03%2F23%2F2015032316105695351.jpg"/>
          <p:cNvPicPr>
            <a:picLocks noChangeAspect="1" noChangeArrowheads="1"/>
          </p:cNvPicPr>
          <p:nvPr userDrawn="1"/>
        </p:nvPicPr>
        <p:blipFill>
          <a:blip r:embed="rId6" cstate="print"/>
          <a:srcRect l="12580" r="11821"/>
          <a:stretch>
            <a:fillRect/>
          </a:stretch>
        </p:blipFill>
        <p:spPr bwMode="auto">
          <a:xfrm>
            <a:off x="-3260" y="-2445"/>
            <a:ext cx="1944216" cy="107632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hf hdr="0" ftr="0" dt="0"/>
  <p:txStyles>
    <p:titleStyle>
      <a:lvl1pPr algn="ctr" defTabSz="1022985" rtl="0" eaLnBrk="1" latinLnBrk="0" hangingPunct="1">
        <a:spcBef>
          <a:spcPct val="0"/>
        </a:spcBef>
        <a:buNone/>
        <a:defRPr sz="5000" kern="1200">
          <a:solidFill>
            <a:schemeClr val="tx1"/>
          </a:solidFill>
          <a:latin typeface="+mj-lt"/>
          <a:ea typeface="+mj-ea"/>
          <a:cs typeface="+mj-cs"/>
        </a:defRPr>
      </a:lvl1pPr>
    </p:titleStyle>
    <p:bodyStyle>
      <a:lvl1pPr marL="383540" indent="-383540" algn="l" defTabSz="1022985"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215" indent="-320040" algn="l" defTabSz="1022985"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8890" indent="-255905" algn="l" defTabSz="102298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70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510"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68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49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30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11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6605" algn="l" defTabSz="1022985" rtl="0" eaLnBrk="1" latinLnBrk="0" hangingPunct="1">
        <a:defRPr sz="2000" kern="1200">
          <a:solidFill>
            <a:schemeClr val="tx1"/>
          </a:solidFill>
          <a:latin typeface="+mn-lt"/>
          <a:ea typeface="+mn-ea"/>
          <a:cs typeface="+mn-cs"/>
        </a:defRPr>
      </a:lvl5pPr>
      <a:lvl6pPr marL="2558415" algn="l" defTabSz="1022985" rtl="0" eaLnBrk="1" latinLnBrk="0" hangingPunct="1">
        <a:defRPr sz="2000" kern="1200">
          <a:solidFill>
            <a:schemeClr val="tx1"/>
          </a:solidFill>
          <a:latin typeface="+mn-lt"/>
          <a:ea typeface="+mn-ea"/>
          <a:cs typeface="+mn-cs"/>
        </a:defRPr>
      </a:lvl6pPr>
      <a:lvl7pPr marL="3069590" algn="l" defTabSz="1022985" rtl="0" eaLnBrk="1" latinLnBrk="0" hangingPunct="1">
        <a:defRPr sz="2000" kern="1200">
          <a:solidFill>
            <a:schemeClr val="tx1"/>
          </a:solidFill>
          <a:latin typeface="+mn-lt"/>
          <a:ea typeface="+mn-ea"/>
          <a:cs typeface="+mn-cs"/>
        </a:defRPr>
      </a:lvl7pPr>
      <a:lvl8pPr marL="3581400" algn="l" defTabSz="1022985" rtl="0" eaLnBrk="1" latinLnBrk="0" hangingPunct="1">
        <a:defRPr sz="2000" kern="1200">
          <a:solidFill>
            <a:schemeClr val="tx1"/>
          </a:solidFill>
          <a:latin typeface="+mn-lt"/>
          <a:ea typeface="+mn-ea"/>
          <a:cs typeface="+mn-cs"/>
        </a:defRPr>
      </a:lvl8pPr>
      <a:lvl9pPr marL="4093210" algn="l" defTabSz="10229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4.png"/><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emf"/><Relationship Id="rId4" Type="http://schemas.openxmlformats.org/officeDocument/2006/relationships/oleObject" Target="../embeddings/oleObject1.bin"/><Relationship Id="rId9"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4.png"/><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36.emf"/></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9.emf"/><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omments" Target="../comments/comment1.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2267744" y="5013176"/>
            <a:ext cx="4680520" cy="1289905"/>
          </a:xfrm>
          <a:prstGeom prst="rect">
            <a:avLst/>
          </a:prstGeom>
        </p:spPr>
        <p:txBody>
          <a:bodyPr wrap="square">
            <a:spAutoFit/>
          </a:bodyPr>
          <a:lstStyle/>
          <a:p>
            <a:pPr algn="ctr">
              <a:lnSpc>
                <a:spcPct val="150000"/>
              </a:lnSpc>
            </a:pPr>
            <a:r>
              <a:rPr lang="zh-CN" altLang="zh-CN"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中国标准化研究院</a:t>
            </a:r>
            <a:endParaRPr lang="en-US" altLang="zh-CN"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兰韬  博士</a:t>
            </a:r>
            <a:endParaRPr lang="en-US" altLang="zh-CN"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en-US" altLang="zh-CN"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2021.07</a:t>
            </a:r>
          </a:p>
        </p:txBody>
      </p:sp>
      <p:sp>
        <p:nvSpPr>
          <p:cNvPr id="60" name="矩形 59"/>
          <p:cNvSpPr/>
          <p:nvPr/>
        </p:nvSpPr>
        <p:spPr>
          <a:xfrm>
            <a:off x="0" y="1484784"/>
            <a:ext cx="9144000" cy="32643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prstClr val="white"/>
              </a:solidFill>
              <a:ea typeface="微软雅黑" panose="020B0503020204020204" pitchFamily="34" charset="-122"/>
            </a:endParaRPr>
          </a:p>
        </p:txBody>
      </p:sp>
      <p:sp>
        <p:nvSpPr>
          <p:cNvPr id="76" name="文本框 26"/>
          <p:cNvSpPr txBox="1"/>
          <p:nvPr/>
        </p:nvSpPr>
        <p:spPr>
          <a:xfrm>
            <a:off x="-13942" y="2483779"/>
            <a:ext cx="9143998" cy="1266372"/>
          </a:xfrm>
          <a:prstGeom prst="rect">
            <a:avLst/>
          </a:prstGeom>
          <a:noFill/>
        </p:spPr>
        <p:txBody>
          <a:bodyPr wrap="square" rtlCol="0">
            <a:spAutoFit/>
          </a:bodyPr>
          <a:lstStyle/>
          <a:p>
            <a:pPr algn="ctr">
              <a:lnSpc>
                <a:spcPct val="125000"/>
              </a:lnSpc>
            </a:pPr>
            <a:r>
              <a:rPr lang="zh-CN" altLang="en-US" sz="3200" b="1" dirty="0">
                <a:solidFill>
                  <a:schemeClr val="bg1"/>
                </a:solidFill>
              </a:rPr>
              <a:t>含大麻叶提取物的化妆品中</a:t>
            </a:r>
            <a:endParaRPr lang="en-US" altLang="zh-CN" sz="3200" b="1" dirty="0">
              <a:solidFill>
                <a:schemeClr val="bg1"/>
              </a:solidFill>
            </a:endParaRPr>
          </a:p>
          <a:p>
            <a:pPr algn="ctr">
              <a:lnSpc>
                <a:spcPct val="125000"/>
              </a:lnSpc>
            </a:pPr>
            <a:r>
              <a:rPr lang="zh-CN" altLang="en-US" sz="3200" b="1" dirty="0">
                <a:solidFill>
                  <a:schemeClr val="bg1"/>
                </a:solidFill>
              </a:rPr>
              <a:t>五种大麻素的</a:t>
            </a:r>
            <a:r>
              <a:rPr lang="en-US" altLang="zh-CN" sz="3200" b="1" dirty="0">
                <a:solidFill>
                  <a:schemeClr val="bg1"/>
                </a:solidFill>
              </a:rPr>
              <a:t>HPLC</a:t>
            </a:r>
            <a:r>
              <a:rPr lang="zh-CN" altLang="en-US" sz="3200" b="1" dirty="0">
                <a:solidFill>
                  <a:schemeClr val="bg1"/>
                </a:solidFill>
              </a:rPr>
              <a:t>检测方法</a:t>
            </a:r>
            <a:endParaRPr lang="en-US" altLang="zh-CN" sz="3200" b="1" dirty="0">
              <a:solidFill>
                <a:schemeClr val="bg1"/>
              </a:solidFill>
            </a:endParaRPr>
          </a:p>
        </p:txBody>
      </p:sp>
      <p:sp>
        <p:nvSpPr>
          <p:cNvPr id="2" name="灯片编号占位符 1"/>
          <p:cNvSpPr>
            <a:spLocks noGrp="1"/>
          </p:cNvSpPr>
          <p:nvPr>
            <p:ph type="sldNum" sz="quarter" idx="12"/>
          </p:nvPr>
        </p:nvSpPr>
        <p:spPr>
          <a:xfrm>
            <a:off x="7668344" y="6513598"/>
            <a:ext cx="1388046" cy="376667"/>
          </a:xfrm>
        </p:spPr>
        <p:txBody>
          <a:bodyPr/>
          <a:lstStyle/>
          <a:p>
            <a:fld id="{0C913308-F349-4B6D-A68A-DD1791B4A57B}" type="slidenum">
              <a:rPr lang="en-US" altLang="zh-CN" b="1" smtClean="0">
                <a:solidFill>
                  <a:prstClr val="black">
                    <a:tint val="75000"/>
                  </a:prstClr>
                </a:solidFill>
                <a:ea typeface="微软雅黑" panose="020B0503020204020204" pitchFamily="34" charset="-122"/>
              </a:rPr>
              <a:t>1</a:t>
            </a:fld>
            <a:endParaRPr lang="en-US" altLang="zh-CN" b="1" dirty="0">
              <a:solidFill>
                <a:prstClr val="black">
                  <a:tint val="75000"/>
                </a:prstClr>
              </a:solidFill>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7959222-4874-485A-BDD4-9271C4E1D228}"/>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10</a:t>
            </a:fld>
            <a:endParaRPr lang="zh-CN" altLang="en-US">
              <a:solidFill>
                <a:prstClr val="black">
                  <a:tint val="75000"/>
                </a:prstClr>
              </a:solidFill>
            </a:endParaRPr>
          </a:p>
        </p:txBody>
      </p:sp>
      <p:sp>
        <p:nvSpPr>
          <p:cNvPr id="5" name="文本框 4">
            <a:extLst>
              <a:ext uri="{FF2B5EF4-FFF2-40B4-BE49-F238E27FC236}">
                <a16:creationId xmlns:a16="http://schemas.microsoft.com/office/drawing/2014/main" id="{FD2BA790-A412-4A9C-86DE-8FAF0D7DB268}"/>
              </a:ext>
            </a:extLst>
          </p:cNvPr>
          <p:cNvSpPr txBox="1"/>
          <p:nvPr/>
        </p:nvSpPr>
        <p:spPr>
          <a:xfrm>
            <a:off x="432493" y="1484784"/>
            <a:ext cx="7632848" cy="211852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b="0" i="0" dirty="0">
                <a:solidFill>
                  <a:srgbClr val="333333"/>
                </a:solidFill>
                <a:effectLst/>
                <a:latin typeface="arial" panose="020B0604020202020204" pitchFamily="34" charset="0"/>
              </a:rPr>
              <a:t>天猫国际发布关于</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天猫国际化妆品平台标准</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更新公示通知公告显示，与更改前的商品属性发布规范相比，多了一项“是否含有</a:t>
            </a:r>
            <a:r>
              <a:rPr lang="en-US" altLang="zh-CN" b="0" i="0" dirty="0">
                <a:solidFill>
                  <a:srgbClr val="333333"/>
                </a:solidFill>
                <a:effectLst/>
                <a:latin typeface="arial" panose="020B0604020202020204" pitchFamily="34" charset="0"/>
              </a:rPr>
              <a:t>CBD”</a:t>
            </a:r>
            <a:r>
              <a:rPr lang="zh-CN" altLang="en-US" b="0" i="0" dirty="0">
                <a:solidFill>
                  <a:srgbClr val="333333"/>
                </a:solidFill>
                <a:effectLst/>
                <a:latin typeface="arial" panose="020B0604020202020204" pitchFamily="34" charset="0"/>
              </a:rPr>
              <a:t>，当选择为“是”时，需上传对应商品的四氢大麻酚（</a:t>
            </a:r>
            <a:r>
              <a:rPr lang="en-US" altLang="zh-CN" b="0" i="0" dirty="0">
                <a:solidFill>
                  <a:srgbClr val="333333"/>
                </a:solidFill>
                <a:effectLst/>
                <a:latin typeface="arial" panose="020B0604020202020204" pitchFamily="34" charset="0"/>
              </a:rPr>
              <a:t>THC</a:t>
            </a:r>
            <a:r>
              <a:rPr lang="zh-CN" altLang="en-US" b="0" i="0" dirty="0">
                <a:solidFill>
                  <a:srgbClr val="333333"/>
                </a:solidFill>
                <a:effectLst/>
                <a:latin typeface="arial" panose="020B0604020202020204" pitchFamily="34" charset="0"/>
              </a:rPr>
              <a:t>）检测报告，且</a:t>
            </a:r>
            <a:r>
              <a:rPr lang="en-US" altLang="zh-CN" b="0" i="0" dirty="0">
                <a:solidFill>
                  <a:srgbClr val="333333"/>
                </a:solidFill>
                <a:effectLst/>
                <a:latin typeface="arial" panose="020B0604020202020204" pitchFamily="34" charset="0"/>
              </a:rPr>
              <a:t>THC</a:t>
            </a:r>
            <a:r>
              <a:rPr lang="zh-CN" altLang="en-US" b="0" i="0" dirty="0">
                <a:solidFill>
                  <a:srgbClr val="333333"/>
                </a:solidFill>
                <a:effectLst/>
                <a:latin typeface="arial" panose="020B0604020202020204" pitchFamily="34" charset="0"/>
              </a:rPr>
              <a:t>含量应不超过</a:t>
            </a:r>
            <a:r>
              <a:rPr lang="en-US" altLang="zh-CN" b="0" i="0" dirty="0">
                <a:solidFill>
                  <a:srgbClr val="333333"/>
                </a:solidFill>
                <a:effectLst/>
                <a:latin typeface="arial" panose="020B0604020202020204" pitchFamily="34" charset="0"/>
              </a:rPr>
              <a:t>0.3%</a:t>
            </a:r>
            <a:r>
              <a:rPr lang="zh-CN" altLang="en-US" b="0" i="0" dirty="0">
                <a:solidFill>
                  <a:srgbClr val="333333"/>
                </a:solidFill>
                <a:effectLst/>
                <a:latin typeface="arial" panose="020B0604020202020204" pitchFamily="34" charset="0"/>
              </a:rPr>
              <a:t>。</a:t>
            </a:r>
            <a:endParaRPr lang="en-US" altLang="zh-CN" b="0" i="0" dirty="0">
              <a:solidFill>
                <a:srgbClr val="333333"/>
              </a:solidFill>
              <a:effectLst/>
              <a:latin typeface="arial" panose="020B0604020202020204" pitchFamily="34" charset="0"/>
            </a:endParaRPr>
          </a:p>
          <a:p>
            <a:pPr marL="285750" indent="-285750">
              <a:lnSpc>
                <a:spcPct val="150000"/>
              </a:lnSpc>
              <a:buFont typeface="Wingdings" panose="05000000000000000000" pitchFamily="2" charset="2"/>
              <a:buChar char="Ø"/>
            </a:pPr>
            <a:r>
              <a:rPr lang="zh-CN" altLang="en-US" b="0" i="0" dirty="0">
                <a:solidFill>
                  <a:srgbClr val="333333"/>
                </a:solidFill>
                <a:effectLst/>
                <a:latin typeface="arial" panose="020B0604020202020204" pitchFamily="34" charset="0"/>
              </a:rPr>
              <a:t>目前缺乏化妆品中五种大麻酚的检测方法标准，造成执法困难。</a:t>
            </a:r>
          </a:p>
        </p:txBody>
      </p:sp>
      <p:sp>
        <p:nvSpPr>
          <p:cNvPr id="6" name="标题 2">
            <a:extLst>
              <a:ext uri="{FF2B5EF4-FFF2-40B4-BE49-F238E27FC236}">
                <a16:creationId xmlns:a16="http://schemas.microsoft.com/office/drawing/2014/main" id="{43E50753-CFB1-4E4B-8302-F64B589B34FB}"/>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2</a:t>
            </a:r>
            <a:r>
              <a:rPr lang="en-US" sz="3100" dirty="0">
                <a:solidFill>
                  <a:srgbClr val="000000"/>
                </a:solidFill>
              </a:rPr>
              <a:t>.</a:t>
            </a:r>
            <a:r>
              <a:rPr lang="zh-CN" altLang="en-US" sz="3100" dirty="0">
                <a:solidFill>
                  <a:srgbClr val="000000"/>
                </a:solidFill>
              </a:rPr>
              <a:t>需求分析</a:t>
            </a:r>
            <a:br>
              <a:rPr sz="3100" dirty="0">
                <a:solidFill>
                  <a:srgbClr val="000000"/>
                </a:solidFill>
              </a:rPr>
            </a:br>
            <a:endParaRPr sz="3100" dirty="0">
              <a:solidFill>
                <a:sysClr val="windowText" lastClr="000000">
                  <a:lumMod val="65000"/>
                  <a:lumOff val="35000"/>
                </a:sysClr>
              </a:solidFill>
            </a:endParaRPr>
          </a:p>
        </p:txBody>
      </p:sp>
    </p:spTree>
    <p:extLst>
      <p:ext uri="{BB962C8B-B14F-4D97-AF65-F5344CB8AC3E}">
        <p14:creationId xmlns:p14="http://schemas.microsoft.com/office/powerpoint/2010/main" val="104334269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755954" y="6481333"/>
            <a:ext cx="1388046" cy="376667"/>
          </a:xfrm>
        </p:spPr>
        <p:txBody>
          <a:bodyPr/>
          <a:lstStyle/>
          <a:p>
            <a:fld id="{0C913308-F349-4B6D-A68A-DD1791B4A57B}" type="slidenum">
              <a:rPr lang="en-US" altLang="zh-CN" b="1" smtClean="0">
                <a:solidFill>
                  <a:prstClr val="black">
                    <a:tint val="75000"/>
                  </a:prstClr>
                </a:solidFill>
              </a:rPr>
              <a:t>11</a:t>
            </a:fld>
            <a:endParaRPr lang="en-US" altLang="zh-CN" b="1" dirty="0">
              <a:solidFill>
                <a:prstClr val="black">
                  <a:tint val="75000"/>
                </a:prstClr>
              </a:solidFill>
            </a:endParaRPr>
          </a:p>
        </p:txBody>
      </p:sp>
      <p:pic>
        <p:nvPicPr>
          <p:cNvPr id="1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64" y="1663849"/>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a:extLst>
              <a:ext uri="{FF2B5EF4-FFF2-40B4-BE49-F238E27FC236}">
                <a16:creationId xmlns:a16="http://schemas.microsoft.com/office/drawing/2014/main" id="{5C31BCDB-9847-49C0-A6F7-42DCE8DD4D5B}"/>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3</a:t>
            </a:r>
            <a:r>
              <a:rPr lang="en-US" sz="3100" dirty="0">
                <a:solidFill>
                  <a:srgbClr val="000000"/>
                </a:solidFill>
              </a:rPr>
              <a:t>.</a:t>
            </a:r>
            <a:r>
              <a:rPr lang="zh-CN" altLang="en-US" sz="3100" dirty="0">
                <a:solidFill>
                  <a:srgbClr val="000000"/>
                </a:solidFill>
              </a:rPr>
              <a:t>研究现状</a:t>
            </a:r>
            <a:br>
              <a:rPr sz="3100" dirty="0">
                <a:solidFill>
                  <a:srgbClr val="000000"/>
                </a:solidFill>
              </a:rPr>
            </a:br>
            <a:endParaRPr sz="3100" dirty="0">
              <a:solidFill>
                <a:sysClr val="windowText" lastClr="000000">
                  <a:lumMod val="65000"/>
                  <a:lumOff val="35000"/>
                </a:sysClr>
              </a:solidFill>
            </a:endParaRPr>
          </a:p>
        </p:txBody>
      </p:sp>
      <p:sp>
        <p:nvSpPr>
          <p:cNvPr id="8" name="TextBox 25">
            <a:extLst>
              <a:ext uri="{FF2B5EF4-FFF2-40B4-BE49-F238E27FC236}">
                <a16:creationId xmlns:a16="http://schemas.microsoft.com/office/drawing/2014/main" id="{FB5A2DC8-4D88-400B-B42D-D3F4C566C161}"/>
              </a:ext>
            </a:extLst>
          </p:cNvPr>
          <p:cNvSpPr>
            <a:spLocks noChangeArrowheads="1"/>
          </p:cNvSpPr>
          <p:nvPr/>
        </p:nvSpPr>
        <p:spPr bwMode="auto">
          <a:xfrm>
            <a:off x="683568" y="1516722"/>
            <a:ext cx="47525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国内外大麻素的检测方法空缺</a:t>
            </a:r>
          </a:p>
        </p:txBody>
      </p:sp>
      <p:pic>
        <p:nvPicPr>
          <p:cNvPr id="11" name="图片 10">
            <a:extLst>
              <a:ext uri="{FF2B5EF4-FFF2-40B4-BE49-F238E27FC236}">
                <a16:creationId xmlns:a16="http://schemas.microsoft.com/office/drawing/2014/main" id="{F4E496A3-F077-478F-807E-C96BA168B56D}"/>
              </a:ext>
            </a:extLst>
          </p:cNvPr>
          <p:cNvPicPr>
            <a:picLocks noChangeAspect="1"/>
          </p:cNvPicPr>
          <p:nvPr/>
        </p:nvPicPr>
        <p:blipFill>
          <a:blip r:embed="rId3"/>
          <a:stretch>
            <a:fillRect/>
          </a:stretch>
        </p:blipFill>
        <p:spPr>
          <a:xfrm>
            <a:off x="4799921" y="2143203"/>
            <a:ext cx="3816304" cy="1531679"/>
          </a:xfrm>
          <a:prstGeom prst="rect">
            <a:avLst/>
          </a:prstGeom>
        </p:spPr>
      </p:pic>
      <p:pic>
        <p:nvPicPr>
          <p:cNvPr id="12" name="图片 11">
            <a:extLst>
              <a:ext uri="{FF2B5EF4-FFF2-40B4-BE49-F238E27FC236}">
                <a16:creationId xmlns:a16="http://schemas.microsoft.com/office/drawing/2014/main" id="{53E7A082-A002-4B2F-9855-91C98599E279}"/>
              </a:ext>
            </a:extLst>
          </p:cNvPr>
          <p:cNvPicPr>
            <a:picLocks noChangeAspect="1"/>
          </p:cNvPicPr>
          <p:nvPr/>
        </p:nvPicPr>
        <p:blipFill>
          <a:blip r:embed="rId4"/>
          <a:stretch>
            <a:fillRect/>
          </a:stretch>
        </p:blipFill>
        <p:spPr>
          <a:xfrm>
            <a:off x="4926909" y="3909855"/>
            <a:ext cx="4094074" cy="1531679"/>
          </a:xfrm>
          <a:prstGeom prst="rect">
            <a:avLst/>
          </a:prstGeom>
        </p:spPr>
      </p:pic>
      <p:pic>
        <p:nvPicPr>
          <p:cNvPr id="13" name="图片 12">
            <a:extLst>
              <a:ext uri="{FF2B5EF4-FFF2-40B4-BE49-F238E27FC236}">
                <a16:creationId xmlns:a16="http://schemas.microsoft.com/office/drawing/2014/main" id="{BF7D9CA9-6B64-4237-998C-8ADBBC81F052}"/>
              </a:ext>
            </a:extLst>
          </p:cNvPr>
          <p:cNvPicPr>
            <a:picLocks noChangeAspect="1"/>
          </p:cNvPicPr>
          <p:nvPr/>
        </p:nvPicPr>
        <p:blipFill>
          <a:blip r:embed="rId5"/>
          <a:stretch>
            <a:fillRect/>
          </a:stretch>
        </p:blipFill>
        <p:spPr>
          <a:xfrm>
            <a:off x="251520" y="4084083"/>
            <a:ext cx="4523052" cy="1339152"/>
          </a:xfrm>
          <a:prstGeom prst="rect">
            <a:avLst/>
          </a:prstGeom>
        </p:spPr>
      </p:pic>
      <p:pic>
        <p:nvPicPr>
          <p:cNvPr id="14" name="图片 13">
            <a:extLst>
              <a:ext uri="{FF2B5EF4-FFF2-40B4-BE49-F238E27FC236}">
                <a16:creationId xmlns:a16="http://schemas.microsoft.com/office/drawing/2014/main" id="{DA169735-7FF5-406E-BA21-E6C8B35DE050}"/>
              </a:ext>
            </a:extLst>
          </p:cNvPr>
          <p:cNvPicPr>
            <a:picLocks noChangeAspect="1"/>
          </p:cNvPicPr>
          <p:nvPr/>
        </p:nvPicPr>
        <p:blipFill>
          <a:blip r:embed="rId6"/>
          <a:stretch>
            <a:fillRect/>
          </a:stretch>
        </p:blipFill>
        <p:spPr>
          <a:xfrm>
            <a:off x="251520" y="2149257"/>
            <a:ext cx="4380062" cy="1531679"/>
          </a:xfrm>
          <a:prstGeom prst="rect">
            <a:avLst/>
          </a:prstGeom>
        </p:spPr>
      </p:pic>
      <p:sp>
        <p:nvSpPr>
          <p:cNvPr id="15" name="文本框 14">
            <a:extLst>
              <a:ext uri="{FF2B5EF4-FFF2-40B4-BE49-F238E27FC236}">
                <a16:creationId xmlns:a16="http://schemas.microsoft.com/office/drawing/2014/main" id="{1A5BB6A7-2225-4458-AFE0-618A2BD5375B}"/>
              </a:ext>
            </a:extLst>
          </p:cNvPr>
          <p:cNvSpPr txBox="1"/>
          <p:nvPr/>
        </p:nvSpPr>
        <p:spPr>
          <a:xfrm>
            <a:off x="555796" y="5826383"/>
            <a:ext cx="8192668" cy="369332"/>
          </a:xfrm>
          <a:prstGeom prst="rect">
            <a:avLst/>
          </a:prstGeom>
          <a:noFill/>
        </p:spPr>
        <p:txBody>
          <a:bodyPr wrap="square" rtlCol="0">
            <a:spAutoFit/>
          </a:bodyPr>
          <a:lstStyle/>
          <a:p>
            <a:r>
              <a:rPr lang="zh-CN" altLang="en-US" b="1" dirty="0"/>
              <a:t>国内外大麻化妆品研究重在功效与应用探究，尚未建立大麻素相关检测方法标准</a:t>
            </a:r>
          </a:p>
        </p:txBody>
      </p:sp>
    </p:spTree>
    <p:extLst>
      <p:ext uri="{BB962C8B-B14F-4D97-AF65-F5344CB8AC3E}">
        <p14:creationId xmlns:p14="http://schemas.microsoft.com/office/powerpoint/2010/main" val="42873216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755954" y="6481333"/>
            <a:ext cx="1388046" cy="376667"/>
          </a:xfrm>
        </p:spPr>
        <p:txBody>
          <a:bodyPr/>
          <a:lstStyle/>
          <a:p>
            <a:fld id="{0C913308-F349-4B6D-A68A-DD1791B4A57B}" type="slidenum">
              <a:rPr lang="en-US" altLang="zh-CN" b="1" smtClean="0">
                <a:solidFill>
                  <a:prstClr val="black">
                    <a:tint val="75000"/>
                  </a:prstClr>
                </a:solidFill>
              </a:rPr>
              <a:t>12</a:t>
            </a:fld>
            <a:endParaRPr lang="en-US" altLang="zh-CN" b="1" dirty="0">
              <a:solidFill>
                <a:prstClr val="black">
                  <a:tint val="75000"/>
                </a:prstClr>
              </a:solidFill>
            </a:endParaRPr>
          </a:p>
        </p:txBody>
      </p:sp>
      <p:sp>
        <p:nvSpPr>
          <p:cNvPr id="9" name="TextBox 25"/>
          <p:cNvSpPr>
            <a:spLocks noChangeArrowheads="1"/>
          </p:cNvSpPr>
          <p:nvPr/>
        </p:nvSpPr>
        <p:spPr bwMode="auto">
          <a:xfrm>
            <a:off x="683568" y="1544157"/>
            <a:ext cx="35283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各种大麻素之间存在转化关系</a:t>
            </a:r>
            <a:endParaRPr lang="en-US" altLang="zh-CN"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164" y="1663849"/>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2">
            <a:extLst>
              <a:ext uri="{FF2B5EF4-FFF2-40B4-BE49-F238E27FC236}">
                <a16:creationId xmlns:a16="http://schemas.microsoft.com/office/drawing/2014/main" id="{5C31BCDB-9847-49C0-A6F7-42DCE8DD4D5B}"/>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3</a:t>
            </a:r>
            <a:r>
              <a:rPr lang="en-US" sz="3100" dirty="0">
                <a:solidFill>
                  <a:srgbClr val="000000"/>
                </a:solidFill>
              </a:rPr>
              <a:t>.</a:t>
            </a:r>
            <a:r>
              <a:rPr lang="zh-CN" altLang="en-US" sz="3100" dirty="0">
                <a:solidFill>
                  <a:srgbClr val="000000"/>
                </a:solidFill>
              </a:rPr>
              <a:t>研究现状</a:t>
            </a:r>
            <a:br>
              <a:rPr sz="3100" dirty="0">
                <a:solidFill>
                  <a:srgbClr val="000000"/>
                </a:solidFill>
              </a:rPr>
            </a:br>
            <a:endParaRPr sz="3100" dirty="0">
              <a:solidFill>
                <a:sysClr val="windowText" lastClr="000000">
                  <a:lumMod val="65000"/>
                  <a:lumOff val="35000"/>
                </a:sysClr>
              </a:solidFill>
            </a:endParaRPr>
          </a:p>
        </p:txBody>
      </p:sp>
      <p:pic>
        <p:nvPicPr>
          <p:cNvPr id="7" name="图片 6">
            <a:extLst>
              <a:ext uri="{FF2B5EF4-FFF2-40B4-BE49-F238E27FC236}">
                <a16:creationId xmlns:a16="http://schemas.microsoft.com/office/drawing/2014/main" id="{28F102CF-2CA7-430B-B70E-1137296E6F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92896"/>
            <a:ext cx="7560840" cy="2808311"/>
          </a:xfrm>
          <a:prstGeom prst="rect">
            <a:avLst/>
          </a:prstGeom>
          <a:noFill/>
          <a:ln>
            <a:noFill/>
          </a:ln>
        </p:spPr>
      </p:pic>
    </p:spTree>
    <p:extLst>
      <p:ext uri="{BB962C8B-B14F-4D97-AF65-F5344CB8AC3E}">
        <p14:creationId xmlns:p14="http://schemas.microsoft.com/office/powerpoint/2010/main" val="34397431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755954" y="6481333"/>
            <a:ext cx="1388046" cy="376667"/>
          </a:xfrm>
        </p:spPr>
        <p:txBody>
          <a:bodyPr/>
          <a:lstStyle/>
          <a:p>
            <a:fld id="{0C913308-F349-4B6D-A68A-DD1791B4A57B}" type="slidenum">
              <a:rPr lang="en-US" altLang="zh-CN" b="1" smtClean="0">
                <a:solidFill>
                  <a:prstClr val="black">
                    <a:tint val="75000"/>
                  </a:prstClr>
                </a:solidFill>
              </a:rPr>
              <a:t>13</a:t>
            </a:fld>
            <a:endParaRPr lang="en-US" altLang="zh-CN" b="1" dirty="0">
              <a:solidFill>
                <a:prstClr val="black">
                  <a:tint val="75000"/>
                </a:prstClr>
              </a:solidFill>
            </a:endParaRPr>
          </a:p>
        </p:txBody>
      </p:sp>
      <p:sp>
        <p:nvSpPr>
          <p:cNvPr id="4" name="矩形: 圆角 2"/>
          <p:cNvSpPr/>
          <p:nvPr/>
        </p:nvSpPr>
        <p:spPr>
          <a:xfrm>
            <a:off x="5964087" y="3211388"/>
            <a:ext cx="2650704" cy="10794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solidFill>
                  <a:schemeClr val="tx1"/>
                </a:solidFill>
              </a:rPr>
              <a:t>提出一种同时检测含大麻叶提取物的化妆品中五种大麻素的标准方法</a:t>
            </a:r>
          </a:p>
        </p:txBody>
      </p:sp>
      <p:sp>
        <p:nvSpPr>
          <p:cNvPr id="8" name="矩形: 圆角 2"/>
          <p:cNvSpPr/>
          <p:nvPr/>
        </p:nvSpPr>
        <p:spPr>
          <a:xfrm>
            <a:off x="779512" y="1567258"/>
            <a:ext cx="2479035" cy="9322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solidFill>
                  <a:schemeClr val="tx1"/>
                </a:solidFill>
              </a:rPr>
              <a:t>国内外尚无同时检测化妆品中多种大麻素的标准方法</a:t>
            </a:r>
          </a:p>
        </p:txBody>
      </p:sp>
      <p:sp>
        <p:nvSpPr>
          <p:cNvPr id="9" name="矩形: 圆角 2"/>
          <p:cNvSpPr/>
          <p:nvPr/>
        </p:nvSpPr>
        <p:spPr>
          <a:xfrm>
            <a:off x="784582" y="3284984"/>
            <a:ext cx="2443940" cy="9322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solidFill>
                  <a:schemeClr val="tx1"/>
                </a:solidFill>
              </a:rPr>
              <a:t>大麻素结构相似且存在相互转化的关系</a:t>
            </a:r>
          </a:p>
        </p:txBody>
      </p:sp>
      <p:sp>
        <p:nvSpPr>
          <p:cNvPr id="12" name="箭头: 右 4"/>
          <p:cNvSpPr/>
          <p:nvPr/>
        </p:nvSpPr>
        <p:spPr>
          <a:xfrm>
            <a:off x="4154846" y="3662439"/>
            <a:ext cx="1578085" cy="24908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dirty="0">
              <a:solidFill>
                <a:prstClr val="white"/>
              </a:solidFill>
            </a:endParaRPr>
          </a:p>
        </p:txBody>
      </p:sp>
      <p:sp>
        <p:nvSpPr>
          <p:cNvPr id="13" name="矩形: 圆角 2"/>
          <p:cNvSpPr/>
          <p:nvPr/>
        </p:nvSpPr>
        <p:spPr>
          <a:xfrm>
            <a:off x="755577" y="5039916"/>
            <a:ext cx="2501924" cy="9322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kern="0" dirty="0">
                <a:solidFill>
                  <a:srgbClr val="000000"/>
                </a:solidFill>
                <a:latin typeface="+mn-ea"/>
                <a:cs typeface="Times New Roman" panose="02020603050405020304" pitchFamily="18" charset="0"/>
              </a:rPr>
              <a:t>THC</a:t>
            </a:r>
            <a:r>
              <a:rPr lang="zh-CN" altLang="en-US" kern="0" dirty="0">
                <a:solidFill>
                  <a:srgbClr val="000000"/>
                </a:solidFill>
                <a:latin typeface="+mn-ea"/>
                <a:cs typeface="Times New Roman" panose="02020603050405020304" pitchFamily="18" charset="0"/>
              </a:rPr>
              <a:t>具有精神活性</a:t>
            </a:r>
            <a:endParaRPr lang="en-US" altLang="zh-CN" kern="0" dirty="0">
              <a:solidFill>
                <a:srgbClr val="000000"/>
              </a:solidFill>
              <a:latin typeface="+mn-ea"/>
              <a:cs typeface="Times New Roman" panose="02020603050405020304" pitchFamily="18" charset="0"/>
            </a:endParaRPr>
          </a:p>
          <a:p>
            <a:pPr algn="ctr"/>
            <a:r>
              <a:rPr lang="zh-CN" altLang="en-US" kern="0" dirty="0">
                <a:solidFill>
                  <a:srgbClr val="000000"/>
                </a:solidFill>
                <a:latin typeface="+mn-ea"/>
                <a:cs typeface="Times New Roman" panose="02020603050405020304" pitchFamily="18" charset="0"/>
              </a:rPr>
              <a:t>危害严重</a:t>
            </a:r>
          </a:p>
        </p:txBody>
      </p:sp>
      <p:sp>
        <p:nvSpPr>
          <p:cNvPr id="14" name="右大括号 13"/>
          <p:cNvSpPr/>
          <p:nvPr/>
        </p:nvSpPr>
        <p:spPr>
          <a:xfrm>
            <a:off x="3413593" y="1984720"/>
            <a:ext cx="510097" cy="3604520"/>
          </a:xfrm>
          <a:prstGeom prst="rightBrace">
            <a:avLst/>
          </a:prstGeom>
          <a:ln w="38100">
            <a:solidFill>
              <a:srgbClr val="66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标题 2">
            <a:extLst>
              <a:ext uri="{FF2B5EF4-FFF2-40B4-BE49-F238E27FC236}">
                <a16:creationId xmlns:a16="http://schemas.microsoft.com/office/drawing/2014/main" id="{5664C484-C5EC-4D60-8705-78D41E9E6912}"/>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3</a:t>
            </a:r>
            <a:r>
              <a:rPr lang="en-US" sz="3100" dirty="0">
                <a:solidFill>
                  <a:srgbClr val="000000"/>
                </a:solidFill>
              </a:rPr>
              <a:t>.</a:t>
            </a:r>
            <a:r>
              <a:rPr lang="zh-CN" altLang="en-US" sz="3100" dirty="0">
                <a:solidFill>
                  <a:srgbClr val="000000"/>
                </a:solidFill>
              </a:rPr>
              <a:t>研究现状</a:t>
            </a:r>
            <a:br>
              <a:rPr sz="3100" dirty="0">
                <a:solidFill>
                  <a:srgbClr val="000000"/>
                </a:solidFill>
              </a:rPr>
            </a:br>
            <a:endParaRPr sz="3100" dirty="0">
              <a:solidFill>
                <a:sysClr val="windowText" lastClr="000000">
                  <a:lumMod val="65000"/>
                  <a:lumOff val="35000"/>
                </a:sysClr>
              </a:solidFill>
            </a:endParaRPr>
          </a:p>
        </p:txBody>
      </p:sp>
    </p:spTree>
    <p:extLst>
      <p:ext uri="{BB962C8B-B14F-4D97-AF65-F5344CB8AC3E}">
        <p14:creationId xmlns:p14="http://schemas.microsoft.com/office/powerpoint/2010/main" val="16623828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755954" y="6453336"/>
            <a:ext cx="1388046" cy="376667"/>
          </a:xfrm>
        </p:spPr>
        <p:txBody>
          <a:bodyPr/>
          <a:lstStyle/>
          <a:p>
            <a:fld id="{0C913308-F349-4B6D-A68A-DD1791B4A57B}" type="slidenum">
              <a:rPr lang="en-US" altLang="zh-CN" b="1" smtClean="0">
                <a:solidFill>
                  <a:prstClr val="black">
                    <a:tint val="75000"/>
                  </a:prstClr>
                </a:solidFill>
              </a:rPr>
              <a:t>14</a:t>
            </a:fld>
            <a:endParaRPr lang="en-US" altLang="zh-CN" b="1" dirty="0">
              <a:solidFill>
                <a:prstClr val="black">
                  <a:tint val="75000"/>
                </a:prstClr>
              </a:solidFill>
            </a:endParaRPr>
          </a:p>
        </p:txBody>
      </p:sp>
      <p:sp>
        <p:nvSpPr>
          <p:cNvPr id="4" name="矩形: 圆角 15"/>
          <p:cNvSpPr/>
          <p:nvPr/>
        </p:nvSpPr>
        <p:spPr>
          <a:xfrm>
            <a:off x="4114676" y="3359605"/>
            <a:ext cx="1812810" cy="10168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ltLang="zh-CN" sz="2000" dirty="0">
              <a:solidFill>
                <a:schemeClr val="tx1"/>
              </a:solidFill>
            </a:endParaRPr>
          </a:p>
          <a:p>
            <a:pPr algn="ctr"/>
            <a:r>
              <a:rPr lang="zh-CN" altLang="en-US" sz="2000" dirty="0">
                <a:solidFill>
                  <a:schemeClr val="tx1"/>
                </a:solidFill>
              </a:rPr>
              <a:t>根据五种大麻素响应信号建立标准曲线</a:t>
            </a:r>
          </a:p>
          <a:p>
            <a:pPr algn="ctr"/>
            <a:endParaRPr lang="zh-CN" altLang="en-US" sz="2000" dirty="0">
              <a:solidFill>
                <a:schemeClr val="tx1"/>
              </a:solidFill>
            </a:endParaRPr>
          </a:p>
        </p:txBody>
      </p:sp>
      <p:sp>
        <p:nvSpPr>
          <p:cNvPr id="6" name="矩形: 圆角 17"/>
          <p:cNvSpPr/>
          <p:nvPr/>
        </p:nvSpPr>
        <p:spPr>
          <a:xfrm>
            <a:off x="6509921" y="3359605"/>
            <a:ext cx="1812810" cy="10168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000" dirty="0">
                <a:solidFill>
                  <a:schemeClr val="tx1"/>
                </a:solidFill>
              </a:rPr>
              <a:t>线性拟合</a:t>
            </a:r>
          </a:p>
        </p:txBody>
      </p:sp>
      <p:sp>
        <p:nvSpPr>
          <p:cNvPr id="7" name="矩形: 圆角 18"/>
          <p:cNvSpPr/>
          <p:nvPr/>
        </p:nvSpPr>
        <p:spPr>
          <a:xfrm>
            <a:off x="6466070" y="4961836"/>
            <a:ext cx="1812810" cy="10168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000" dirty="0">
                <a:solidFill>
                  <a:schemeClr val="tx1"/>
                </a:solidFill>
              </a:rPr>
              <a:t>定量分析检测</a:t>
            </a:r>
          </a:p>
        </p:txBody>
      </p:sp>
      <p:sp>
        <p:nvSpPr>
          <p:cNvPr id="8" name="箭头: 右 4"/>
          <p:cNvSpPr/>
          <p:nvPr/>
        </p:nvSpPr>
        <p:spPr>
          <a:xfrm>
            <a:off x="3580561" y="3705642"/>
            <a:ext cx="489492" cy="32473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200" dirty="0">
              <a:solidFill>
                <a:prstClr val="white"/>
              </a:solidFill>
            </a:endParaRPr>
          </a:p>
        </p:txBody>
      </p:sp>
      <p:sp>
        <p:nvSpPr>
          <p:cNvPr id="9" name="箭头: 右 27"/>
          <p:cNvSpPr/>
          <p:nvPr/>
        </p:nvSpPr>
        <p:spPr>
          <a:xfrm>
            <a:off x="6022148" y="3708071"/>
            <a:ext cx="393111" cy="32230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200" dirty="0">
              <a:solidFill>
                <a:prstClr val="white"/>
              </a:solidFill>
            </a:endParaRPr>
          </a:p>
        </p:txBody>
      </p:sp>
      <p:sp>
        <p:nvSpPr>
          <p:cNvPr id="10" name="箭头: 右 28"/>
          <p:cNvSpPr/>
          <p:nvPr/>
        </p:nvSpPr>
        <p:spPr>
          <a:xfrm rot="5400000">
            <a:off x="7219770" y="4546339"/>
            <a:ext cx="393111" cy="32230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200" dirty="0">
              <a:solidFill>
                <a:prstClr val="white"/>
              </a:solidFill>
            </a:endParaRPr>
          </a:p>
        </p:txBody>
      </p:sp>
      <p:sp>
        <p:nvSpPr>
          <p:cNvPr id="12" name="TextBox 25"/>
          <p:cNvSpPr>
            <a:spLocks noChangeArrowheads="1"/>
          </p:cNvSpPr>
          <p:nvPr/>
        </p:nvSpPr>
        <p:spPr bwMode="auto">
          <a:xfrm>
            <a:off x="1046118" y="1531458"/>
            <a:ext cx="4464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检测方法建立</a:t>
            </a:r>
          </a:p>
        </p:txBody>
      </p:sp>
      <p:pic>
        <p:nvPicPr>
          <p:cNvPr id="1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212" y="1639412"/>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圆角 15"/>
          <p:cNvSpPr/>
          <p:nvPr/>
        </p:nvSpPr>
        <p:spPr>
          <a:xfrm>
            <a:off x="944253" y="4943503"/>
            <a:ext cx="1812810" cy="10168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000" dirty="0">
                <a:solidFill>
                  <a:schemeClr val="tx1"/>
                </a:solidFill>
              </a:rPr>
              <a:t>五种大麻素</a:t>
            </a:r>
            <a:endParaRPr lang="en-US" altLang="zh-CN" sz="2000" dirty="0">
              <a:solidFill>
                <a:schemeClr val="tx1"/>
              </a:solidFill>
            </a:endParaRPr>
          </a:p>
          <a:p>
            <a:pPr algn="ctr"/>
            <a:r>
              <a:rPr lang="zh-CN" altLang="en-US" sz="2000" dirty="0">
                <a:solidFill>
                  <a:schemeClr val="tx1"/>
                </a:solidFill>
              </a:rPr>
              <a:t>液相条件优化</a:t>
            </a:r>
          </a:p>
        </p:txBody>
      </p:sp>
      <p:sp>
        <p:nvSpPr>
          <p:cNvPr id="17" name="矩形: 圆角 17"/>
          <p:cNvSpPr/>
          <p:nvPr/>
        </p:nvSpPr>
        <p:spPr>
          <a:xfrm>
            <a:off x="886375" y="2435584"/>
            <a:ext cx="1812810" cy="10168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000" dirty="0">
                <a:solidFill>
                  <a:schemeClr val="tx1"/>
                </a:solidFill>
              </a:rPr>
              <a:t>样品前处理</a:t>
            </a:r>
            <a:endParaRPr lang="en-US" altLang="zh-CN" sz="2000" dirty="0">
              <a:solidFill>
                <a:schemeClr val="tx1"/>
              </a:solidFill>
            </a:endParaRPr>
          </a:p>
          <a:p>
            <a:pPr algn="ctr"/>
            <a:r>
              <a:rPr lang="zh-CN" altLang="en-US" sz="2000" dirty="0">
                <a:solidFill>
                  <a:schemeClr val="tx1"/>
                </a:solidFill>
              </a:rPr>
              <a:t>实验条件优化</a:t>
            </a:r>
          </a:p>
        </p:txBody>
      </p:sp>
      <p:sp>
        <p:nvSpPr>
          <p:cNvPr id="18" name="右大括号 17"/>
          <p:cNvSpPr/>
          <p:nvPr/>
        </p:nvSpPr>
        <p:spPr>
          <a:xfrm>
            <a:off x="2873500" y="2517353"/>
            <a:ext cx="533400" cy="2678363"/>
          </a:xfrm>
          <a:prstGeom prst="rightBrace">
            <a:avLst/>
          </a:prstGeom>
          <a:ln w="38100">
            <a:solidFill>
              <a:srgbClr val="66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标题 2">
            <a:extLst>
              <a:ext uri="{FF2B5EF4-FFF2-40B4-BE49-F238E27FC236}">
                <a16:creationId xmlns:a16="http://schemas.microsoft.com/office/drawing/2014/main" id="{56885569-20E1-4434-BCBA-C047C1DA521A}"/>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Tree>
    <p:extLst>
      <p:ext uri="{BB962C8B-B14F-4D97-AF65-F5344CB8AC3E}">
        <p14:creationId xmlns:p14="http://schemas.microsoft.com/office/powerpoint/2010/main" val="35468059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Box 4"/>
          <p:cNvSpPr txBox="1">
            <a:spLocks noChangeArrowheads="1"/>
          </p:cNvSpPr>
          <p:nvPr/>
        </p:nvSpPr>
        <p:spPr bwMode="auto">
          <a:xfrm>
            <a:off x="179512" y="3068960"/>
            <a:ext cx="1698061" cy="369332"/>
          </a:xfrm>
          <a:prstGeom prst="rect">
            <a:avLst/>
          </a:prstGeom>
          <a:noFill/>
          <a:ln w="9525">
            <a:noFill/>
            <a:miter lim="800000"/>
            <a:headEnd/>
            <a:tailEnd/>
          </a:ln>
        </p:spPr>
        <p:txBody>
          <a:bodyPr wrap="square">
            <a:spAutoFit/>
          </a:bodyPr>
          <a:lstStyle/>
          <a:p>
            <a:r>
              <a:rPr lang="zh-CN" altLang="en-US" b="1" dirty="0">
                <a:latin typeface="微软雅黑" pitchFamily="34" charset="-122"/>
                <a:ea typeface="微软雅黑" pitchFamily="34" charset="-122"/>
              </a:rPr>
              <a:t>样品前处理</a:t>
            </a:r>
            <a:endParaRPr lang="en-US" b="1" dirty="0">
              <a:latin typeface="微软雅黑" pitchFamily="34" charset="-122"/>
              <a:ea typeface="微软雅黑" pitchFamily="34" charset="-122"/>
            </a:endParaRPr>
          </a:p>
        </p:txBody>
      </p:sp>
      <p:sp>
        <p:nvSpPr>
          <p:cNvPr id="12" name="TextBox 5"/>
          <p:cNvSpPr txBox="1">
            <a:spLocks noChangeArrowheads="1"/>
          </p:cNvSpPr>
          <p:nvPr/>
        </p:nvSpPr>
        <p:spPr bwMode="auto">
          <a:xfrm>
            <a:off x="-102139" y="4776795"/>
            <a:ext cx="1979712" cy="369332"/>
          </a:xfrm>
          <a:prstGeom prst="rect">
            <a:avLst/>
          </a:prstGeom>
          <a:noFill/>
          <a:ln w="9525">
            <a:noFill/>
            <a:miter lim="800000"/>
            <a:headEnd/>
            <a:tailEnd/>
          </a:ln>
        </p:spPr>
        <p:txBody>
          <a:bodyPr wrap="square">
            <a:spAutoFit/>
          </a:bodyPr>
          <a:lstStyle/>
          <a:p>
            <a:pPr algn="ctr"/>
            <a:r>
              <a:rPr lang="en-US" altLang="zh-CN" b="1" dirty="0">
                <a:latin typeface="微软雅黑" pitchFamily="34" charset="-122"/>
                <a:ea typeface="微软雅黑" pitchFamily="34" charset="-122"/>
              </a:rPr>
              <a:t>HPLC-</a:t>
            </a:r>
            <a:r>
              <a:rPr lang="zh-CN" altLang="en-US" b="1" dirty="0">
                <a:latin typeface="微软雅黑" pitchFamily="34" charset="-122"/>
                <a:ea typeface="微软雅黑" pitchFamily="34" charset="-122"/>
              </a:rPr>
              <a:t>检测</a:t>
            </a:r>
            <a:endParaRPr lang="en-US" b="1" dirty="0">
              <a:latin typeface="微软雅黑" pitchFamily="34" charset="-122"/>
              <a:ea typeface="微软雅黑" pitchFamily="34" charset="-122"/>
            </a:endParaRPr>
          </a:p>
        </p:txBody>
      </p:sp>
      <p:grpSp>
        <p:nvGrpSpPr>
          <p:cNvPr id="14" name="组合 16"/>
          <p:cNvGrpSpPr>
            <a:grpSpLocks noChangeAspect="1"/>
          </p:cNvGrpSpPr>
          <p:nvPr/>
        </p:nvGrpSpPr>
        <p:grpSpPr bwMode="auto">
          <a:xfrm>
            <a:off x="1718846" y="2709244"/>
            <a:ext cx="7040625" cy="2814181"/>
            <a:chOff x="2592855" y="685800"/>
            <a:chExt cx="6855945" cy="2273377"/>
          </a:xfrm>
        </p:grpSpPr>
        <p:sp>
          <p:nvSpPr>
            <p:cNvPr id="15" name="圆角矩形 14"/>
            <p:cNvSpPr/>
            <p:nvPr/>
          </p:nvSpPr>
          <p:spPr>
            <a:xfrm>
              <a:off x="2603766" y="685800"/>
              <a:ext cx="1967851" cy="939339"/>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圆角矩形 15"/>
            <p:cNvSpPr/>
            <p:nvPr/>
          </p:nvSpPr>
          <p:spPr>
            <a:xfrm>
              <a:off x="2592855" y="2019837"/>
              <a:ext cx="1967851" cy="939339"/>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圆角矩形 18"/>
            <p:cNvSpPr/>
            <p:nvPr/>
          </p:nvSpPr>
          <p:spPr>
            <a:xfrm>
              <a:off x="5029128" y="2019838"/>
              <a:ext cx="1968953" cy="939339"/>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圆角矩形 21"/>
            <p:cNvSpPr/>
            <p:nvPr/>
          </p:nvSpPr>
          <p:spPr>
            <a:xfrm>
              <a:off x="7479847" y="2019838"/>
              <a:ext cx="1968953" cy="939339"/>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矩形 15"/>
            <p:cNvSpPr>
              <a:spLocks noChangeArrowheads="1"/>
            </p:cNvSpPr>
            <p:nvPr/>
          </p:nvSpPr>
          <p:spPr bwMode="auto">
            <a:xfrm>
              <a:off x="2642210" y="2266184"/>
              <a:ext cx="1905011" cy="472398"/>
            </a:xfrm>
            <a:prstGeom prst="rect">
              <a:avLst/>
            </a:prstGeom>
            <a:noFill/>
            <a:ln w="9525">
              <a:noFill/>
              <a:miter lim="800000"/>
              <a:headEnd/>
              <a:tailEnd/>
            </a:ln>
          </p:spPr>
          <p:txBody>
            <a:bodyPr>
              <a:spAutoFit/>
            </a:bodyPr>
            <a:lstStyle/>
            <a:p>
              <a:pPr algn="ctr"/>
              <a:r>
                <a:rPr lang="en-US" altLang="zh-CN" sz="1600" dirty="0">
                  <a:latin typeface="微软雅黑" pitchFamily="34" charset="-122"/>
                  <a:ea typeface="微软雅黑" pitchFamily="34" charset="-122"/>
                  <a:cs typeface="Arial" pitchFamily="34" charset="0"/>
                  <a:sym typeface="微软雅黑" pitchFamily="34" charset="-122"/>
                </a:rPr>
                <a:t>HPLC</a:t>
              </a:r>
              <a:r>
                <a:rPr lang="zh-CN" altLang="en-US" sz="1600" dirty="0">
                  <a:latin typeface="微软雅黑" pitchFamily="34" charset="-122"/>
                  <a:ea typeface="微软雅黑" pitchFamily="34" charset="-122"/>
                  <a:cs typeface="Arial" pitchFamily="34" charset="0"/>
                  <a:sym typeface="微软雅黑" pitchFamily="34" charset="-122"/>
                </a:rPr>
                <a:t>分析检测</a:t>
              </a:r>
              <a:r>
                <a:rPr lang="en-US" altLang="zh-CN" sz="1600" dirty="0">
                  <a:latin typeface="微软雅黑" pitchFamily="34" charset="-122"/>
                  <a:ea typeface="微软雅黑" pitchFamily="34" charset="-122"/>
                  <a:cs typeface="Arial" pitchFamily="34" charset="0"/>
                  <a:sym typeface="微软雅黑" pitchFamily="34" charset="-122"/>
                </a:rPr>
                <a:t>5</a:t>
              </a:r>
              <a:r>
                <a:rPr lang="zh-CN" altLang="en-US" sz="1600" dirty="0">
                  <a:latin typeface="微软雅黑" pitchFamily="34" charset="-122"/>
                  <a:ea typeface="微软雅黑" pitchFamily="34" charset="-122"/>
                  <a:cs typeface="Arial" pitchFamily="34" charset="0"/>
                  <a:sym typeface="微软雅黑" pitchFamily="34" charset="-122"/>
                </a:rPr>
                <a:t>种大麻素</a:t>
              </a:r>
              <a:endParaRPr lang="zh-CN" altLang="en-US" sz="2400" dirty="0">
                <a:latin typeface="微软雅黑" pitchFamily="34" charset="-122"/>
                <a:ea typeface="微软雅黑" pitchFamily="34" charset="-122"/>
                <a:cs typeface="Arial" pitchFamily="34" charset="0"/>
                <a:sym typeface="微软雅黑" pitchFamily="34" charset="-122"/>
              </a:endParaRPr>
            </a:p>
          </p:txBody>
        </p:sp>
      </p:grpSp>
      <p:sp>
        <p:nvSpPr>
          <p:cNvPr id="25" name="矩形 17"/>
          <p:cNvSpPr>
            <a:spLocks noChangeArrowheads="1"/>
          </p:cNvSpPr>
          <p:nvPr/>
        </p:nvSpPr>
        <p:spPr bwMode="auto">
          <a:xfrm>
            <a:off x="4338645" y="4637658"/>
            <a:ext cx="1753383" cy="584775"/>
          </a:xfrm>
          <a:prstGeom prst="rect">
            <a:avLst/>
          </a:prstGeom>
          <a:noFill/>
          <a:ln w="9525">
            <a:noFill/>
            <a:miter lim="800000"/>
            <a:headEnd/>
            <a:tailEnd/>
          </a:ln>
        </p:spPr>
        <p:txBody>
          <a:bodyPr wrap="square">
            <a:spAutoFit/>
          </a:bodyPr>
          <a:lstStyle/>
          <a:p>
            <a:pPr algn="ctr"/>
            <a:r>
              <a:rPr lang="zh-CN" altLang="en-US" sz="1600" dirty="0"/>
              <a:t>上清液经</a:t>
            </a:r>
            <a:r>
              <a:rPr lang="en-US" altLang="zh-CN" sz="1600" dirty="0"/>
              <a:t>0.22</a:t>
            </a:r>
            <a:r>
              <a:rPr lang="el-GR" altLang="zh-CN" sz="1600" dirty="0">
                <a:latin typeface="+mn-ea"/>
                <a:cs typeface="Times New Roman" panose="02020603050405020304" pitchFamily="18" charset="0"/>
              </a:rPr>
              <a:t>μ</a:t>
            </a:r>
            <a:r>
              <a:rPr lang="en-US" altLang="zh-CN" sz="1600" dirty="0">
                <a:latin typeface="+mn-ea"/>
                <a:cs typeface="Times New Roman" panose="02020603050405020304" pitchFamily="18" charset="0"/>
              </a:rPr>
              <a:t>m</a:t>
            </a:r>
            <a:r>
              <a:rPr lang="zh-CN" altLang="en-US" sz="1600" dirty="0">
                <a:latin typeface="+mn-ea"/>
                <a:cs typeface="Times New Roman" panose="02020603050405020304" pitchFamily="18" charset="0"/>
              </a:rPr>
              <a:t>有机</a:t>
            </a:r>
            <a:r>
              <a:rPr lang="zh-CN" altLang="en-US" sz="1600" dirty="0"/>
              <a:t>滤膜过滤</a:t>
            </a:r>
            <a:endParaRPr lang="en-US" altLang="zh-CN" sz="1600" dirty="0"/>
          </a:p>
        </p:txBody>
      </p:sp>
      <p:sp>
        <p:nvSpPr>
          <p:cNvPr id="26" name="矩形 18"/>
          <p:cNvSpPr>
            <a:spLocks noChangeArrowheads="1"/>
          </p:cNvSpPr>
          <p:nvPr/>
        </p:nvSpPr>
        <p:spPr bwMode="auto">
          <a:xfrm>
            <a:off x="6845589" y="4561168"/>
            <a:ext cx="1769203" cy="830997"/>
          </a:xfrm>
          <a:prstGeom prst="rect">
            <a:avLst/>
          </a:prstGeom>
          <a:noFill/>
          <a:ln w="9525">
            <a:noFill/>
            <a:miter lim="800000"/>
            <a:headEnd/>
            <a:tailEnd/>
          </a:ln>
        </p:spPr>
        <p:txBody>
          <a:bodyPr wrap="square">
            <a:spAutoFit/>
          </a:bodyPr>
          <a:lstStyle/>
          <a:p>
            <a:pPr algn="ctr">
              <a:buFont typeface="Arial" pitchFamily="34" charset="0"/>
              <a:buNone/>
            </a:pPr>
            <a:r>
              <a:rPr lang="zh-CN" altLang="en-US" sz="1600" dirty="0">
                <a:latin typeface="微软雅黑" pitchFamily="34" charset="-122"/>
                <a:ea typeface="微软雅黑" pitchFamily="34" charset="-122"/>
                <a:sym typeface="Arial" pitchFamily="34" charset="0"/>
              </a:rPr>
              <a:t>提取液经离心机</a:t>
            </a:r>
            <a:endParaRPr lang="en-US" altLang="zh-CN" sz="1600" dirty="0">
              <a:latin typeface="微软雅黑" pitchFamily="34" charset="-122"/>
              <a:ea typeface="微软雅黑" pitchFamily="34" charset="-122"/>
              <a:sym typeface="Arial" pitchFamily="34" charset="0"/>
            </a:endParaRPr>
          </a:p>
          <a:p>
            <a:pPr algn="ctr">
              <a:buFont typeface="Arial" pitchFamily="34" charset="0"/>
              <a:buNone/>
            </a:pPr>
            <a:r>
              <a:rPr lang="en-US" altLang="zh-CN" sz="1600" dirty="0">
                <a:latin typeface="微软雅黑" pitchFamily="34" charset="-122"/>
                <a:ea typeface="微软雅黑" pitchFamily="34" charset="-122"/>
                <a:sym typeface="Arial" pitchFamily="34" charset="0"/>
              </a:rPr>
              <a:t>10000rpm</a:t>
            </a:r>
            <a:r>
              <a:rPr lang="zh-CN" altLang="en-US" sz="1600" dirty="0">
                <a:latin typeface="微软雅黑" pitchFamily="34" charset="-122"/>
                <a:ea typeface="微软雅黑" pitchFamily="34" charset="-122"/>
                <a:sym typeface="Arial" pitchFamily="34" charset="0"/>
              </a:rPr>
              <a:t>离心</a:t>
            </a:r>
            <a:r>
              <a:rPr lang="en-US" altLang="zh-CN" sz="1600" dirty="0">
                <a:latin typeface="微软雅黑" pitchFamily="34" charset="-122"/>
                <a:ea typeface="微软雅黑" pitchFamily="34" charset="-122"/>
                <a:sym typeface="Arial" pitchFamily="34" charset="0"/>
              </a:rPr>
              <a:t>5min</a:t>
            </a:r>
            <a:endParaRPr lang="en-US" altLang="zh-CN" sz="1600" b="1" dirty="0">
              <a:latin typeface="微软雅黑" pitchFamily="34" charset="-122"/>
              <a:ea typeface="微软雅黑" pitchFamily="34" charset="-122"/>
              <a:cs typeface="Arial" pitchFamily="34" charset="0"/>
              <a:sym typeface="Arial" pitchFamily="34" charset="0"/>
            </a:endParaRPr>
          </a:p>
        </p:txBody>
      </p:sp>
      <p:sp>
        <p:nvSpPr>
          <p:cNvPr id="37" name="矩形 31"/>
          <p:cNvSpPr>
            <a:spLocks noChangeArrowheads="1"/>
          </p:cNvSpPr>
          <p:nvPr/>
        </p:nvSpPr>
        <p:spPr bwMode="auto">
          <a:xfrm>
            <a:off x="1783090" y="2961238"/>
            <a:ext cx="1846438" cy="830997"/>
          </a:xfrm>
          <a:prstGeom prst="rect">
            <a:avLst/>
          </a:prstGeom>
          <a:noFill/>
          <a:ln w="9525">
            <a:noFill/>
            <a:miter lim="800000"/>
            <a:headEnd/>
            <a:tailEnd/>
          </a:ln>
        </p:spPr>
        <p:txBody>
          <a:bodyPr wrap="square">
            <a:spAutoFit/>
          </a:bodyPr>
          <a:lstStyle/>
          <a:p>
            <a:pPr algn="ctr"/>
            <a:r>
              <a:rPr lang="zh-CN" altLang="en-US" sz="1600" dirty="0">
                <a:latin typeface="微软雅黑" pitchFamily="34" charset="-122"/>
                <a:ea typeface="微软雅黑" pitchFamily="34" charset="-122"/>
              </a:rPr>
              <a:t>准确称取化妆品样品</a:t>
            </a:r>
            <a:r>
              <a:rPr lang="en-US" altLang="zh-CN" sz="1600" dirty="0">
                <a:latin typeface="微软雅黑" pitchFamily="34" charset="-122"/>
                <a:ea typeface="微软雅黑" pitchFamily="34" charset="-122"/>
              </a:rPr>
              <a:t>0.5g</a:t>
            </a:r>
            <a:r>
              <a:rPr lang="zh-CN" altLang="en-US" sz="1600" dirty="0">
                <a:latin typeface="微软雅黑" pitchFamily="34" charset="-122"/>
                <a:ea typeface="微软雅黑" pitchFamily="34" charset="-122"/>
              </a:rPr>
              <a:t>于</a:t>
            </a:r>
            <a:r>
              <a:rPr lang="en-US" altLang="zh-CN" sz="1600" dirty="0">
                <a:latin typeface="微软雅黑" pitchFamily="34" charset="-122"/>
                <a:ea typeface="微软雅黑" pitchFamily="34" charset="-122"/>
              </a:rPr>
              <a:t>10mL</a:t>
            </a:r>
            <a:r>
              <a:rPr lang="zh-CN" altLang="en-US" sz="1600" dirty="0">
                <a:latin typeface="微软雅黑" pitchFamily="34" charset="-122"/>
                <a:ea typeface="微软雅黑" pitchFamily="34" charset="-122"/>
              </a:rPr>
              <a:t>离心管中</a:t>
            </a:r>
            <a:endParaRPr lang="en-US" altLang="zh-CN" sz="1600" dirty="0">
              <a:latin typeface="微软雅黑" pitchFamily="34" charset="-122"/>
              <a:ea typeface="微软雅黑" pitchFamily="34" charset="-122"/>
            </a:endParaRPr>
          </a:p>
        </p:txBody>
      </p:sp>
      <p:sp>
        <p:nvSpPr>
          <p:cNvPr id="40" name="矩形 32"/>
          <p:cNvSpPr>
            <a:spLocks noChangeArrowheads="1"/>
          </p:cNvSpPr>
          <p:nvPr/>
        </p:nvSpPr>
        <p:spPr bwMode="auto">
          <a:xfrm>
            <a:off x="2751960" y="1536031"/>
            <a:ext cx="3785220" cy="523220"/>
          </a:xfrm>
          <a:prstGeom prst="rect">
            <a:avLst/>
          </a:prstGeom>
          <a:gradFill rotWithShape="1">
            <a:gsLst>
              <a:gs pos="0">
                <a:srgbClr val="97E4FF"/>
              </a:gs>
              <a:gs pos="50000">
                <a:srgbClr val="BFECFF"/>
              </a:gs>
              <a:gs pos="100000">
                <a:srgbClr val="DFF5FF"/>
              </a:gs>
            </a:gsLst>
            <a:lin ang="8100000" scaled="1"/>
          </a:gradFill>
          <a:ln w="9525">
            <a:noFill/>
            <a:miter lim="800000"/>
            <a:headEnd/>
            <a:tailEnd/>
          </a:ln>
        </p:spPr>
        <p:txBody>
          <a:bodyPr wrap="square">
            <a:spAutoFit/>
          </a:bodyPr>
          <a:lstStyle/>
          <a:p>
            <a:pPr algn="ctr"/>
            <a:r>
              <a:rPr lang="zh-CN" altLang="en-US" sz="2800" dirty="0">
                <a:latin typeface="微软雅黑" pitchFamily="34" charset="-122"/>
                <a:ea typeface="微软雅黑" pitchFamily="34" charset="-122"/>
              </a:rPr>
              <a:t>实验流程图</a:t>
            </a:r>
          </a:p>
        </p:txBody>
      </p:sp>
      <p:sp>
        <p:nvSpPr>
          <p:cNvPr id="52" name="圆角矩形 51"/>
          <p:cNvSpPr/>
          <p:nvPr/>
        </p:nvSpPr>
        <p:spPr bwMode="auto">
          <a:xfrm>
            <a:off x="4190586" y="2732092"/>
            <a:ext cx="2021991" cy="114038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矩形 23"/>
          <p:cNvSpPr>
            <a:spLocks noChangeArrowheads="1"/>
          </p:cNvSpPr>
          <p:nvPr/>
        </p:nvSpPr>
        <p:spPr bwMode="auto">
          <a:xfrm>
            <a:off x="4285253" y="3010674"/>
            <a:ext cx="1927324" cy="584775"/>
          </a:xfrm>
          <a:prstGeom prst="rect">
            <a:avLst/>
          </a:prstGeom>
          <a:noFill/>
          <a:ln w="9525">
            <a:noFill/>
            <a:miter lim="800000"/>
            <a:headEnd/>
            <a:tailEnd/>
          </a:ln>
        </p:spPr>
        <p:txBody>
          <a:bodyPr wrap="square">
            <a:spAutoFit/>
          </a:bodyPr>
          <a:lstStyle/>
          <a:p>
            <a:pPr algn="ctr"/>
            <a:r>
              <a:rPr lang="zh-CN" altLang="en-US" sz="1600" dirty="0">
                <a:latin typeface="微软雅黑" pitchFamily="34" charset="-122"/>
                <a:ea typeface="微软雅黑" pitchFamily="34" charset="-122"/>
              </a:rPr>
              <a:t>加入</a:t>
            </a:r>
            <a:r>
              <a:rPr lang="en-US" altLang="zh-CN" sz="1600" dirty="0">
                <a:latin typeface="微软雅黑" pitchFamily="34" charset="-122"/>
                <a:ea typeface="微软雅黑" pitchFamily="34" charset="-122"/>
              </a:rPr>
              <a:t>5mL</a:t>
            </a:r>
            <a:r>
              <a:rPr lang="zh-CN" altLang="en-US" sz="1600" dirty="0">
                <a:latin typeface="微软雅黑" pitchFamily="34" charset="-122"/>
                <a:ea typeface="微软雅黑" pitchFamily="34" charset="-122"/>
              </a:rPr>
              <a:t>乙腈，涡</a:t>
            </a:r>
            <a:endParaRPr lang="en-US" altLang="zh-CN" sz="1600" dirty="0">
              <a:latin typeface="微软雅黑" pitchFamily="34" charset="-122"/>
              <a:ea typeface="微软雅黑" pitchFamily="34" charset="-122"/>
            </a:endParaRPr>
          </a:p>
          <a:p>
            <a:pPr algn="ctr"/>
            <a:r>
              <a:rPr lang="zh-CN" altLang="en-US" sz="1600" dirty="0">
                <a:latin typeface="微软雅黑" pitchFamily="34" charset="-122"/>
                <a:ea typeface="微软雅黑" pitchFamily="34" charset="-122"/>
              </a:rPr>
              <a:t>旋</a:t>
            </a:r>
            <a:r>
              <a:rPr lang="en-US" altLang="zh-CN" sz="1600" dirty="0">
                <a:latin typeface="微软雅黑" pitchFamily="34" charset="-122"/>
                <a:ea typeface="微软雅黑" pitchFamily="34" charset="-122"/>
              </a:rPr>
              <a:t>2min</a:t>
            </a:r>
            <a:r>
              <a:rPr lang="zh-CN" altLang="en-US" sz="1600" dirty="0">
                <a:latin typeface="微软雅黑" pitchFamily="34" charset="-122"/>
                <a:ea typeface="微软雅黑" pitchFamily="34" charset="-122"/>
              </a:rPr>
              <a:t>混匀</a:t>
            </a:r>
            <a:endParaRPr lang="en-US" altLang="zh-CN" sz="1600" dirty="0">
              <a:latin typeface="微软雅黑" pitchFamily="34" charset="-122"/>
              <a:ea typeface="微软雅黑" pitchFamily="34" charset="-122"/>
            </a:endParaRPr>
          </a:p>
        </p:txBody>
      </p:sp>
      <p:sp>
        <p:nvSpPr>
          <p:cNvPr id="55" name="圆角矩形 54"/>
          <p:cNvSpPr/>
          <p:nvPr/>
        </p:nvSpPr>
        <p:spPr bwMode="auto">
          <a:xfrm>
            <a:off x="6703402" y="2749667"/>
            <a:ext cx="2020860" cy="1122372"/>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矩形 24"/>
          <p:cNvSpPr>
            <a:spLocks noChangeArrowheads="1"/>
          </p:cNvSpPr>
          <p:nvPr/>
        </p:nvSpPr>
        <p:spPr bwMode="auto">
          <a:xfrm>
            <a:off x="6832772" y="3010674"/>
            <a:ext cx="1819201" cy="584775"/>
          </a:xfrm>
          <a:prstGeom prst="rect">
            <a:avLst/>
          </a:prstGeom>
          <a:noFill/>
          <a:ln w="9525">
            <a:noFill/>
            <a:miter lim="800000"/>
            <a:headEnd/>
            <a:tailEnd/>
          </a:ln>
        </p:spPr>
        <p:txBody>
          <a:bodyPr wrap="square">
            <a:spAutoFit/>
          </a:bodyPr>
          <a:lstStyle/>
          <a:p>
            <a:pPr algn="ctr"/>
            <a:r>
              <a:rPr lang="zh-CN" altLang="en-US" sz="1600" dirty="0">
                <a:latin typeface="微软雅黑" pitchFamily="34" charset="-122"/>
                <a:ea typeface="微软雅黑" pitchFamily="34" charset="-122"/>
              </a:rPr>
              <a:t>超声</a:t>
            </a:r>
            <a:r>
              <a:rPr lang="en-US" altLang="zh-CN" sz="1600" dirty="0">
                <a:latin typeface="微软雅黑" pitchFamily="34" charset="-122"/>
                <a:ea typeface="微软雅黑" pitchFamily="34" charset="-122"/>
              </a:rPr>
              <a:t>20min</a:t>
            </a:r>
            <a:r>
              <a:rPr lang="zh-CN"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2</a:t>
            </a:r>
            <a:r>
              <a:rPr lang="zh-CN" altLang="en-US" sz="1600" dirty="0">
                <a:latin typeface="微软雅黑" pitchFamily="34" charset="-122"/>
                <a:ea typeface="微软雅黑" pitchFamily="34" charset="-122"/>
              </a:rPr>
              <a:t>次提取</a:t>
            </a:r>
            <a:r>
              <a:rPr lang="en-US" altLang="zh-CN" sz="1600" dirty="0">
                <a:latin typeface="微软雅黑" pitchFamily="34" charset="-122"/>
                <a:ea typeface="微软雅黑" pitchFamily="34" charset="-122"/>
              </a:rPr>
              <a:t>5</a:t>
            </a:r>
            <a:r>
              <a:rPr lang="zh-CN" altLang="en-US" sz="1600" dirty="0">
                <a:latin typeface="微软雅黑" pitchFamily="34" charset="-122"/>
                <a:ea typeface="微软雅黑" pitchFamily="34" charset="-122"/>
              </a:rPr>
              <a:t>种大麻素</a:t>
            </a:r>
            <a:endParaRPr lang="en-US" sz="1600" dirty="0">
              <a:latin typeface="微软雅黑" pitchFamily="34" charset="-122"/>
              <a:ea typeface="微软雅黑" pitchFamily="34" charset="-122"/>
            </a:endParaRPr>
          </a:p>
        </p:txBody>
      </p:sp>
      <p:sp>
        <p:nvSpPr>
          <p:cNvPr id="27" name="灯片编号占位符 1"/>
          <p:cNvSpPr>
            <a:spLocks noGrp="1"/>
          </p:cNvSpPr>
          <p:nvPr>
            <p:ph type="sldNum" sz="quarter" idx="12"/>
          </p:nvPr>
        </p:nvSpPr>
        <p:spPr>
          <a:xfrm>
            <a:off x="7742373" y="6471597"/>
            <a:ext cx="1388046" cy="376667"/>
          </a:xfrm>
        </p:spPr>
        <p:txBody>
          <a:bodyPr/>
          <a:lstStyle/>
          <a:p>
            <a:r>
              <a:rPr lang="en-US" altLang="zh-CN" b="1" dirty="0">
                <a:solidFill>
                  <a:prstClr val="black">
                    <a:tint val="75000"/>
                  </a:prstClr>
                </a:solidFill>
              </a:rPr>
              <a:t>17</a:t>
            </a:r>
          </a:p>
        </p:txBody>
      </p:sp>
      <p:sp>
        <p:nvSpPr>
          <p:cNvPr id="28" name="箭头: 右 4"/>
          <p:cNvSpPr/>
          <p:nvPr/>
        </p:nvSpPr>
        <p:spPr>
          <a:xfrm>
            <a:off x="3779912" y="3127288"/>
            <a:ext cx="393111" cy="32230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dirty="0">
              <a:solidFill>
                <a:prstClr val="white"/>
              </a:solidFill>
            </a:endParaRPr>
          </a:p>
        </p:txBody>
      </p:sp>
      <p:sp>
        <p:nvSpPr>
          <p:cNvPr id="29" name="箭头: 右 4"/>
          <p:cNvSpPr/>
          <p:nvPr/>
        </p:nvSpPr>
        <p:spPr>
          <a:xfrm>
            <a:off x="6275492" y="3092471"/>
            <a:ext cx="393111" cy="32230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dirty="0">
              <a:solidFill>
                <a:prstClr val="white"/>
              </a:solidFill>
            </a:endParaRPr>
          </a:p>
        </p:txBody>
      </p:sp>
      <p:sp>
        <p:nvSpPr>
          <p:cNvPr id="30" name="箭头: 右 4"/>
          <p:cNvSpPr/>
          <p:nvPr/>
        </p:nvSpPr>
        <p:spPr>
          <a:xfrm rot="5400000">
            <a:off x="7526657" y="3955770"/>
            <a:ext cx="393111" cy="32230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dirty="0">
              <a:solidFill>
                <a:prstClr val="white"/>
              </a:solidFill>
            </a:endParaRPr>
          </a:p>
        </p:txBody>
      </p:sp>
      <p:sp>
        <p:nvSpPr>
          <p:cNvPr id="31" name="箭头: 右 4"/>
          <p:cNvSpPr/>
          <p:nvPr/>
        </p:nvSpPr>
        <p:spPr>
          <a:xfrm rot="10800000">
            <a:off x="6282944" y="4796813"/>
            <a:ext cx="393111" cy="32230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dirty="0">
              <a:solidFill>
                <a:prstClr val="white"/>
              </a:solidFill>
            </a:endParaRPr>
          </a:p>
        </p:txBody>
      </p:sp>
      <p:sp>
        <p:nvSpPr>
          <p:cNvPr id="34" name="箭头: 右 4"/>
          <p:cNvSpPr/>
          <p:nvPr/>
        </p:nvSpPr>
        <p:spPr>
          <a:xfrm rot="10800000">
            <a:off x="3779913" y="4796814"/>
            <a:ext cx="393111" cy="32230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1200" dirty="0">
              <a:solidFill>
                <a:prstClr val="white"/>
              </a:solidFill>
            </a:endParaRPr>
          </a:p>
        </p:txBody>
      </p:sp>
      <p:sp>
        <p:nvSpPr>
          <p:cNvPr id="2" name="标题 2">
            <a:extLst>
              <a:ext uri="{FF2B5EF4-FFF2-40B4-BE49-F238E27FC236}">
                <a16:creationId xmlns:a16="http://schemas.microsoft.com/office/drawing/2014/main" id="{9007BB74-AD7B-47A4-8B61-B87F33CC5B5C}"/>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Tree>
    <p:extLst>
      <p:ext uri="{BB962C8B-B14F-4D97-AF65-F5344CB8AC3E}">
        <p14:creationId xmlns:p14="http://schemas.microsoft.com/office/powerpoint/2010/main" val="4265579724"/>
      </p:ext>
    </p:extLst>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3A41AC0-00D8-4458-9F59-B1CF80F5F64A}"/>
              </a:ext>
            </a:extLst>
          </p:cNvPr>
          <p:cNvSpPr>
            <a:spLocks noGrp="1"/>
          </p:cNvSpPr>
          <p:nvPr>
            <p:ph type="sldNum" sz="quarter" idx="12"/>
          </p:nvPr>
        </p:nvSpPr>
        <p:spPr>
          <a:xfrm>
            <a:off x="8292027" y="6441173"/>
            <a:ext cx="1224136" cy="411834"/>
          </a:xfrm>
        </p:spPr>
        <p:txBody>
          <a:bodyPr/>
          <a:lstStyle/>
          <a:p>
            <a:fld id="{FCC3A858-5ED0-4B4A-8756-97846365D733}" type="slidenum">
              <a:rPr lang="zh-CN" altLang="en-US" smtClean="0">
                <a:solidFill>
                  <a:prstClr val="black">
                    <a:tint val="75000"/>
                  </a:prstClr>
                </a:solidFill>
              </a:rPr>
              <a:t>16</a:t>
            </a:fld>
            <a:endParaRPr lang="zh-CN" altLang="en-US" dirty="0">
              <a:solidFill>
                <a:prstClr val="black">
                  <a:tint val="75000"/>
                </a:prstClr>
              </a:solidFill>
            </a:endParaRPr>
          </a:p>
        </p:txBody>
      </p:sp>
      <p:sp>
        <p:nvSpPr>
          <p:cNvPr id="5" name="标题 2">
            <a:extLst>
              <a:ext uri="{FF2B5EF4-FFF2-40B4-BE49-F238E27FC236}">
                <a16:creationId xmlns:a16="http://schemas.microsoft.com/office/drawing/2014/main" id="{9204CC97-4ED1-4F15-A1A5-8B841A9B0EAE}"/>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
        <p:nvSpPr>
          <p:cNvPr id="7" name="TextBox 25">
            <a:extLst>
              <a:ext uri="{FF2B5EF4-FFF2-40B4-BE49-F238E27FC236}">
                <a16:creationId xmlns:a16="http://schemas.microsoft.com/office/drawing/2014/main" id="{C4ED6CF6-8278-4F3F-BFF0-96F4649D5005}"/>
              </a:ext>
            </a:extLst>
          </p:cNvPr>
          <p:cNvSpPr>
            <a:spLocks noChangeArrowheads="1"/>
          </p:cNvSpPr>
          <p:nvPr/>
        </p:nvSpPr>
        <p:spPr bwMode="auto">
          <a:xfrm>
            <a:off x="755576" y="1268760"/>
            <a:ext cx="5112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前处理条件优化</a:t>
            </a:r>
            <a:r>
              <a:rPr lang="en-US" altLang="zh-CN"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提取溶剂选择</a:t>
            </a:r>
            <a:endPar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Picture 7">
            <a:extLst>
              <a:ext uri="{FF2B5EF4-FFF2-40B4-BE49-F238E27FC236}">
                <a16:creationId xmlns:a16="http://schemas.microsoft.com/office/drawing/2014/main" id="{78D58EA9-69BC-46EA-96CD-BECECDE42D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80" y="1423388"/>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a:extLst>
              <a:ext uri="{FF2B5EF4-FFF2-40B4-BE49-F238E27FC236}">
                <a16:creationId xmlns:a16="http://schemas.microsoft.com/office/drawing/2014/main" id="{6E89EF37-2F55-4AF2-98BC-CDC4ADF6C87B}"/>
              </a:ext>
            </a:extLst>
          </p:cNvPr>
          <p:cNvSpPr txBox="1"/>
          <p:nvPr/>
        </p:nvSpPr>
        <p:spPr>
          <a:xfrm>
            <a:off x="701778" y="1791980"/>
            <a:ext cx="7182589" cy="830997"/>
          </a:xfrm>
          <a:prstGeom prst="rect">
            <a:avLst/>
          </a:prstGeom>
          <a:noFill/>
        </p:spPr>
        <p:txBody>
          <a:bodyPr wrap="square">
            <a:spAutoFit/>
          </a:bodyPr>
          <a:lstStyle/>
          <a:p>
            <a:pPr marL="285750" indent="-285750">
              <a:buFont typeface="Wingdings" panose="05000000000000000000" pitchFamily="2" charset="2"/>
              <a:buChar char="Ø"/>
            </a:pPr>
            <a:r>
              <a:rPr lang="zh-CN" altLang="zh-CN" sz="1600" dirty="0">
                <a:solidFill>
                  <a:srgbClr val="000000"/>
                </a:solidFill>
                <a:effectLst/>
                <a:latin typeface="+mn-ea"/>
                <a:cs typeface="Times New Roman" panose="02020603050405020304" pitchFamily="18" charset="0"/>
              </a:rPr>
              <a:t>根据</a:t>
            </a:r>
            <a:r>
              <a:rPr lang="en-US" altLang="zh-CN" sz="1600" dirty="0">
                <a:solidFill>
                  <a:srgbClr val="000000"/>
                </a:solidFill>
                <a:effectLst/>
                <a:latin typeface="+mn-ea"/>
              </a:rPr>
              <a:t>5</a:t>
            </a:r>
            <a:r>
              <a:rPr lang="zh-CN" altLang="zh-CN" sz="1600" dirty="0">
                <a:solidFill>
                  <a:srgbClr val="000000"/>
                </a:solidFill>
                <a:effectLst/>
                <a:latin typeface="+mn-ea"/>
                <a:cs typeface="Times New Roman" panose="02020603050405020304" pitchFamily="18" charset="0"/>
              </a:rPr>
              <a:t>种大麻素的理化性质，在仪器及实验条件相同情况下，选择了（</a:t>
            </a:r>
            <a:r>
              <a:rPr lang="en-US" altLang="zh-CN" sz="1600" dirty="0">
                <a:solidFill>
                  <a:srgbClr val="000000"/>
                </a:solidFill>
                <a:effectLst/>
                <a:latin typeface="+mn-ea"/>
              </a:rPr>
              <a:t>1</a:t>
            </a:r>
            <a:r>
              <a:rPr lang="zh-CN" altLang="zh-CN" sz="1600" dirty="0">
                <a:solidFill>
                  <a:srgbClr val="000000"/>
                </a:solidFill>
                <a:effectLst/>
                <a:latin typeface="+mn-ea"/>
                <a:cs typeface="Times New Roman" panose="02020603050405020304" pitchFamily="18" charset="0"/>
              </a:rPr>
              <a:t>）</a:t>
            </a:r>
            <a:r>
              <a:rPr lang="en-US" altLang="zh-CN" sz="1600" dirty="0">
                <a:solidFill>
                  <a:srgbClr val="000000"/>
                </a:solidFill>
                <a:effectLst/>
                <a:latin typeface="+mn-ea"/>
              </a:rPr>
              <a:t>100%</a:t>
            </a:r>
            <a:r>
              <a:rPr lang="zh-CN" altLang="zh-CN" sz="1600" dirty="0">
                <a:solidFill>
                  <a:srgbClr val="000000"/>
                </a:solidFill>
                <a:effectLst/>
                <a:latin typeface="+mn-ea"/>
                <a:cs typeface="Times New Roman" panose="02020603050405020304" pitchFamily="18" charset="0"/>
              </a:rPr>
              <a:t>甲醇；（</a:t>
            </a:r>
            <a:r>
              <a:rPr lang="en-US" altLang="zh-CN" sz="1600" dirty="0">
                <a:solidFill>
                  <a:srgbClr val="000000"/>
                </a:solidFill>
                <a:effectLst/>
                <a:latin typeface="+mn-ea"/>
              </a:rPr>
              <a:t>2</a:t>
            </a:r>
            <a:r>
              <a:rPr lang="zh-CN" altLang="zh-CN" sz="1600" dirty="0">
                <a:solidFill>
                  <a:srgbClr val="000000"/>
                </a:solidFill>
                <a:effectLst/>
                <a:latin typeface="+mn-ea"/>
                <a:cs typeface="Times New Roman" panose="02020603050405020304" pitchFamily="18" charset="0"/>
              </a:rPr>
              <a:t>）</a:t>
            </a:r>
            <a:r>
              <a:rPr lang="en-US" altLang="zh-CN" sz="1600" dirty="0">
                <a:solidFill>
                  <a:srgbClr val="000000"/>
                </a:solidFill>
                <a:effectLst/>
                <a:latin typeface="+mn-ea"/>
              </a:rPr>
              <a:t>100%</a:t>
            </a:r>
            <a:r>
              <a:rPr lang="zh-CN" altLang="zh-CN" sz="1600" dirty="0">
                <a:solidFill>
                  <a:srgbClr val="000000"/>
                </a:solidFill>
                <a:effectLst/>
                <a:latin typeface="+mn-ea"/>
                <a:cs typeface="Times New Roman" panose="02020603050405020304" pitchFamily="18" charset="0"/>
              </a:rPr>
              <a:t>乙腈；（</a:t>
            </a:r>
            <a:r>
              <a:rPr lang="en-US" altLang="zh-CN" sz="1600" dirty="0">
                <a:solidFill>
                  <a:srgbClr val="000000"/>
                </a:solidFill>
                <a:effectLst/>
                <a:latin typeface="+mn-ea"/>
              </a:rPr>
              <a:t>3</a:t>
            </a:r>
            <a:r>
              <a:rPr lang="zh-CN" altLang="zh-CN" sz="1600" dirty="0">
                <a:solidFill>
                  <a:srgbClr val="000000"/>
                </a:solidFill>
                <a:effectLst/>
                <a:latin typeface="+mn-ea"/>
                <a:cs typeface="Times New Roman" panose="02020603050405020304" pitchFamily="18" charset="0"/>
              </a:rPr>
              <a:t>）甲醇：异丙醇</a:t>
            </a:r>
            <a:r>
              <a:rPr lang="en-US" altLang="zh-CN" sz="1600" dirty="0">
                <a:solidFill>
                  <a:srgbClr val="000000"/>
                </a:solidFill>
                <a:effectLst/>
                <a:latin typeface="+mn-ea"/>
              </a:rPr>
              <a:t>=80</a:t>
            </a:r>
            <a:r>
              <a:rPr lang="zh-CN" altLang="zh-CN" sz="1600" dirty="0">
                <a:solidFill>
                  <a:srgbClr val="000000"/>
                </a:solidFill>
                <a:effectLst/>
                <a:latin typeface="+mn-ea"/>
                <a:cs typeface="Times New Roman" panose="02020603050405020304" pitchFamily="18" charset="0"/>
              </a:rPr>
              <a:t>：</a:t>
            </a:r>
            <a:r>
              <a:rPr lang="en-US" altLang="zh-CN" sz="1600" dirty="0">
                <a:solidFill>
                  <a:srgbClr val="000000"/>
                </a:solidFill>
                <a:effectLst/>
                <a:latin typeface="+mn-ea"/>
              </a:rPr>
              <a:t>20</a:t>
            </a:r>
            <a:r>
              <a:rPr lang="zh-CN" altLang="zh-CN" sz="1600" dirty="0">
                <a:solidFill>
                  <a:srgbClr val="000000"/>
                </a:solidFill>
                <a:effectLst/>
                <a:latin typeface="+mn-ea"/>
                <a:cs typeface="Times New Roman" panose="02020603050405020304" pitchFamily="18" charset="0"/>
              </a:rPr>
              <a:t>的</a:t>
            </a:r>
            <a:r>
              <a:rPr lang="en-US" altLang="zh-CN" sz="1600" dirty="0">
                <a:solidFill>
                  <a:srgbClr val="000000"/>
                </a:solidFill>
                <a:effectLst/>
                <a:latin typeface="+mn-ea"/>
              </a:rPr>
              <a:t>3</a:t>
            </a:r>
            <a:r>
              <a:rPr lang="zh-CN" altLang="zh-CN" sz="1600" dirty="0">
                <a:solidFill>
                  <a:srgbClr val="000000"/>
                </a:solidFill>
                <a:effectLst/>
                <a:latin typeface="+mn-ea"/>
                <a:cs typeface="Times New Roman" panose="02020603050405020304" pitchFamily="18" charset="0"/>
              </a:rPr>
              <a:t>种溶剂</a:t>
            </a:r>
            <a:r>
              <a:rPr lang="zh-CN" altLang="en-US" sz="1600" dirty="0">
                <a:solidFill>
                  <a:srgbClr val="000000"/>
                </a:solidFill>
                <a:effectLst/>
                <a:latin typeface="+mn-ea"/>
                <a:cs typeface="Times New Roman" panose="02020603050405020304" pitchFamily="18" charset="0"/>
              </a:rPr>
              <a:t>对面膜精华液进行提取</a:t>
            </a:r>
            <a:endParaRPr lang="zh-CN" altLang="en-US" sz="1600" dirty="0">
              <a:latin typeface="+mn-ea"/>
            </a:endParaRPr>
          </a:p>
        </p:txBody>
      </p:sp>
      <p:graphicFrame>
        <p:nvGraphicFramePr>
          <p:cNvPr id="4" name="表格 3">
            <a:extLst>
              <a:ext uri="{FF2B5EF4-FFF2-40B4-BE49-F238E27FC236}">
                <a16:creationId xmlns:a16="http://schemas.microsoft.com/office/drawing/2014/main" id="{257040DF-C194-4AEC-830A-4E3C99DFB634}"/>
              </a:ext>
            </a:extLst>
          </p:cNvPr>
          <p:cNvGraphicFramePr>
            <a:graphicFrameLocks noGrp="1"/>
          </p:cNvGraphicFramePr>
          <p:nvPr>
            <p:extLst>
              <p:ext uri="{D42A27DB-BD31-4B8C-83A1-F6EECF244321}">
                <p14:modId xmlns:p14="http://schemas.microsoft.com/office/powerpoint/2010/main" val="2180832158"/>
              </p:ext>
            </p:extLst>
          </p:nvPr>
        </p:nvGraphicFramePr>
        <p:xfrm>
          <a:off x="1059456" y="2692463"/>
          <a:ext cx="6467230" cy="1702905"/>
        </p:xfrm>
        <a:graphic>
          <a:graphicData uri="http://schemas.openxmlformats.org/drawingml/2006/table">
            <a:tbl>
              <a:tblPr firstRow="1" firstCol="1" bandRow="1">
                <a:tableStyleId>{5C22544A-7EE6-4342-B048-85BDC9FD1C3A}</a:tableStyleId>
              </a:tblPr>
              <a:tblGrid>
                <a:gridCol w="919464">
                  <a:extLst>
                    <a:ext uri="{9D8B030D-6E8A-4147-A177-3AD203B41FA5}">
                      <a16:colId xmlns:a16="http://schemas.microsoft.com/office/drawing/2014/main" val="2399203738"/>
                    </a:ext>
                  </a:extLst>
                </a:gridCol>
                <a:gridCol w="924111">
                  <a:extLst>
                    <a:ext uri="{9D8B030D-6E8A-4147-A177-3AD203B41FA5}">
                      <a16:colId xmlns:a16="http://schemas.microsoft.com/office/drawing/2014/main" val="2529394600"/>
                    </a:ext>
                  </a:extLst>
                </a:gridCol>
                <a:gridCol w="924111">
                  <a:extLst>
                    <a:ext uri="{9D8B030D-6E8A-4147-A177-3AD203B41FA5}">
                      <a16:colId xmlns:a16="http://schemas.microsoft.com/office/drawing/2014/main" val="1185723704"/>
                    </a:ext>
                  </a:extLst>
                </a:gridCol>
                <a:gridCol w="924886">
                  <a:extLst>
                    <a:ext uri="{9D8B030D-6E8A-4147-A177-3AD203B41FA5}">
                      <a16:colId xmlns:a16="http://schemas.microsoft.com/office/drawing/2014/main" val="3966968957"/>
                    </a:ext>
                  </a:extLst>
                </a:gridCol>
                <a:gridCol w="924886">
                  <a:extLst>
                    <a:ext uri="{9D8B030D-6E8A-4147-A177-3AD203B41FA5}">
                      <a16:colId xmlns:a16="http://schemas.microsoft.com/office/drawing/2014/main" val="3581134787"/>
                    </a:ext>
                  </a:extLst>
                </a:gridCol>
                <a:gridCol w="924886">
                  <a:extLst>
                    <a:ext uri="{9D8B030D-6E8A-4147-A177-3AD203B41FA5}">
                      <a16:colId xmlns:a16="http://schemas.microsoft.com/office/drawing/2014/main" val="3844360862"/>
                    </a:ext>
                  </a:extLst>
                </a:gridCol>
                <a:gridCol w="924886">
                  <a:extLst>
                    <a:ext uri="{9D8B030D-6E8A-4147-A177-3AD203B41FA5}">
                      <a16:colId xmlns:a16="http://schemas.microsoft.com/office/drawing/2014/main" val="2182029095"/>
                    </a:ext>
                  </a:extLst>
                </a:gridCol>
              </a:tblGrid>
              <a:tr h="240767">
                <a:tc rowSpan="2">
                  <a:txBody>
                    <a:bodyPr/>
                    <a:lstStyle/>
                    <a:p>
                      <a:pPr algn="ctr">
                        <a:lnSpc>
                          <a:spcPct val="125000"/>
                        </a:lnSpc>
                      </a:pPr>
                      <a:r>
                        <a:rPr lang="en-US" sz="1100" kern="100">
                          <a:effectLst/>
                        </a:rPr>
                        <a:t>Standards</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gridSpan="2">
                  <a:txBody>
                    <a:bodyPr/>
                    <a:lstStyle/>
                    <a:p>
                      <a:pPr algn="ctr">
                        <a:lnSpc>
                          <a:spcPct val="125000"/>
                        </a:lnSpc>
                      </a:pPr>
                      <a:r>
                        <a:rPr lang="en-US" altLang="zh-CN" sz="1100" kern="100" dirty="0">
                          <a:effectLst/>
                        </a:rPr>
                        <a:t>100%</a:t>
                      </a:r>
                      <a:r>
                        <a:rPr lang="zh-CN" sz="1100" kern="100" dirty="0">
                          <a:effectLst/>
                        </a:rPr>
                        <a:t>甲醇</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gridSpan="2">
                  <a:txBody>
                    <a:bodyPr/>
                    <a:lstStyle/>
                    <a:p>
                      <a:pPr algn="ctr">
                        <a:lnSpc>
                          <a:spcPct val="125000"/>
                        </a:lnSpc>
                      </a:pPr>
                      <a:r>
                        <a:rPr lang="en-US" altLang="zh-CN" sz="1100" kern="100" dirty="0">
                          <a:effectLst/>
                        </a:rPr>
                        <a:t>100%</a:t>
                      </a:r>
                      <a:r>
                        <a:rPr lang="zh-CN" sz="1100" kern="100" dirty="0">
                          <a:effectLst/>
                        </a:rPr>
                        <a:t>乙腈</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gridSpan="2">
                  <a:txBody>
                    <a:bodyPr/>
                    <a:lstStyle/>
                    <a:p>
                      <a:pPr algn="ctr">
                        <a:lnSpc>
                          <a:spcPct val="125000"/>
                        </a:lnSpc>
                      </a:pPr>
                      <a:r>
                        <a:rPr lang="zh-CN" sz="1100" kern="100">
                          <a:effectLst/>
                        </a:rPr>
                        <a:t>甲醇</a:t>
                      </a:r>
                      <a:r>
                        <a:rPr lang="en-US" sz="1100" kern="100">
                          <a:effectLst/>
                        </a:rPr>
                        <a:t>:</a:t>
                      </a:r>
                      <a:r>
                        <a:rPr lang="zh-CN" sz="1100" kern="100">
                          <a:effectLst/>
                        </a:rPr>
                        <a:t>异丙醇</a:t>
                      </a:r>
                      <a:r>
                        <a:rPr lang="en-US" sz="1100" kern="100">
                          <a:effectLst/>
                        </a:rPr>
                        <a:t>=80:20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2794015662"/>
                  </a:ext>
                </a:extLst>
              </a:tr>
              <a:tr h="260278">
                <a:tc vMerge="1">
                  <a:txBody>
                    <a:bodyPr/>
                    <a:lstStyle/>
                    <a:p>
                      <a:endParaRPr lang="zh-CN" altLang="en-US"/>
                    </a:p>
                  </a:txBody>
                  <a:tcPr/>
                </a:tc>
                <a:tc>
                  <a:txBody>
                    <a:bodyPr/>
                    <a:lstStyle/>
                    <a:p>
                      <a:pPr algn="ctr">
                        <a:lnSpc>
                          <a:spcPct val="125000"/>
                        </a:lnSpc>
                      </a:pPr>
                      <a:r>
                        <a:rPr lang="zh-CN" sz="1100" kern="100" dirty="0">
                          <a:effectLst/>
                        </a:rPr>
                        <a:t>回收率</a:t>
                      </a:r>
                      <a:r>
                        <a:rPr lang="en-US" sz="110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RSD/%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zh-CN" sz="1100" kern="100">
                          <a:effectLst/>
                        </a:rPr>
                        <a:t>回收率</a:t>
                      </a:r>
                      <a:r>
                        <a:rPr lang="en-US" sz="1100" kern="100">
                          <a:effectLst/>
                        </a:rPr>
                        <a: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RSD/%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zh-CN" sz="1100" kern="100">
                          <a:effectLst/>
                        </a:rPr>
                        <a:t>回收率</a:t>
                      </a:r>
                      <a:r>
                        <a:rPr lang="en-US" sz="1100" kern="100">
                          <a:effectLst/>
                        </a:rPr>
                        <a: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RSD/%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24357066"/>
                  </a:ext>
                </a:extLst>
              </a:tr>
              <a:tr h="240372">
                <a:tc>
                  <a:txBody>
                    <a:bodyPr/>
                    <a:lstStyle/>
                    <a:p>
                      <a:pPr algn="ctr">
                        <a:lnSpc>
                          <a:spcPct val="125000"/>
                        </a:lnSpc>
                      </a:pPr>
                      <a:r>
                        <a:rPr lang="en-US" sz="1100" kern="100">
                          <a:effectLst/>
                        </a:rPr>
                        <a:t>CBDA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87.5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dirty="0">
                          <a:effectLst/>
                        </a:rPr>
                        <a:t>1.4</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dirty="0">
                          <a:effectLst/>
                        </a:rPr>
                        <a:t>96.0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1.1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dirty="0">
                          <a:effectLst/>
                        </a:rPr>
                        <a:t>93.3</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7.2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80858015"/>
                  </a:ext>
                </a:extLst>
              </a:tr>
              <a:tr h="240372">
                <a:tc>
                  <a:txBody>
                    <a:bodyPr/>
                    <a:lstStyle/>
                    <a:p>
                      <a:pPr algn="ctr">
                        <a:lnSpc>
                          <a:spcPct val="125000"/>
                        </a:lnSpc>
                      </a:pPr>
                      <a:r>
                        <a:rPr lang="en-US" sz="1100" kern="100">
                          <a:effectLst/>
                        </a:rPr>
                        <a:t>CBD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83.1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0.6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dirty="0">
                          <a:effectLst/>
                        </a:rPr>
                        <a:t>105.4</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2.2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76.9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4.8</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55246819"/>
                  </a:ext>
                </a:extLst>
              </a:tr>
              <a:tr h="240372">
                <a:tc>
                  <a:txBody>
                    <a:bodyPr/>
                    <a:lstStyle/>
                    <a:p>
                      <a:pPr algn="ctr">
                        <a:lnSpc>
                          <a:spcPct val="125000"/>
                        </a:lnSpc>
                      </a:pPr>
                      <a:r>
                        <a:rPr lang="en-US" sz="1100" kern="100">
                          <a:effectLst/>
                        </a:rPr>
                        <a:t>CBN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105.9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0.2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101.7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2.2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92.3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2.3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79784177"/>
                  </a:ext>
                </a:extLst>
              </a:tr>
              <a:tr h="240372">
                <a:tc>
                  <a:txBody>
                    <a:bodyPr/>
                    <a:lstStyle/>
                    <a:p>
                      <a:pPr algn="ctr">
                        <a:lnSpc>
                          <a:spcPct val="125000"/>
                        </a:lnSpc>
                      </a:pPr>
                      <a:r>
                        <a:rPr lang="en-US" sz="1100" kern="100">
                          <a:effectLst/>
                        </a:rPr>
                        <a:t>THC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116.1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0.7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98.5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1.9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112.2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1.5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91000147"/>
                  </a:ext>
                </a:extLst>
              </a:tr>
              <a:tr h="240372">
                <a:tc>
                  <a:txBody>
                    <a:bodyPr/>
                    <a:lstStyle/>
                    <a:p>
                      <a:pPr algn="ctr">
                        <a:lnSpc>
                          <a:spcPct val="125000"/>
                        </a:lnSpc>
                      </a:pPr>
                      <a:r>
                        <a:rPr lang="en-US" sz="1100" kern="100">
                          <a:effectLst/>
                        </a:rPr>
                        <a:t>THCA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111.5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a:effectLst/>
                        </a:rPr>
                        <a:t>0.9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dirty="0">
                          <a:effectLst/>
                        </a:rPr>
                        <a:t>92.8</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dirty="0">
                          <a:effectLst/>
                        </a:rPr>
                        <a:t>5.0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dirty="0">
                          <a:effectLst/>
                        </a:rPr>
                        <a:t>88.1</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125000"/>
                        </a:lnSpc>
                      </a:pPr>
                      <a:r>
                        <a:rPr lang="en-US" sz="1100" kern="100" dirty="0">
                          <a:effectLst/>
                        </a:rPr>
                        <a:t>7.3</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64553153"/>
                  </a:ext>
                </a:extLst>
              </a:tr>
            </a:tbl>
          </a:graphicData>
        </a:graphic>
      </p:graphicFrame>
      <p:sp>
        <p:nvSpPr>
          <p:cNvPr id="6" name="Rectangle 2">
            <a:extLst>
              <a:ext uri="{FF2B5EF4-FFF2-40B4-BE49-F238E27FC236}">
                <a16:creationId xmlns:a16="http://schemas.microsoft.com/office/drawing/2014/main" id="{B8BD4DA7-864E-4809-A309-BDE44948D4B7}"/>
              </a:ext>
            </a:extLst>
          </p:cNvPr>
          <p:cNvSpPr>
            <a:spLocks noChangeArrowheads="1"/>
          </p:cNvSpPr>
          <p:nvPr/>
        </p:nvSpPr>
        <p:spPr bwMode="auto">
          <a:xfrm>
            <a:off x="395536" y="4628920"/>
            <a:ext cx="67664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a16="http://schemas.microsoft.com/office/drawing/2014/main" id="{DD47C698-25B2-452C-844A-CF1616B49750}"/>
              </a:ext>
            </a:extLst>
          </p:cNvPr>
          <p:cNvGraphicFramePr>
            <a:graphicFrameLocks noChangeAspect="1"/>
          </p:cNvGraphicFramePr>
          <p:nvPr>
            <p:extLst>
              <p:ext uri="{D42A27DB-BD31-4B8C-83A1-F6EECF244321}">
                <p14:modId xmlns:p14="http://schemas.microsoft.com/office/powerpoint/2010/main" val="1334811114"/>
              </p:ext>
            </p:extLst>
          </p:nvPr>
        </p:nvGraphicFramePr>
        <p:xfrm>
          <a:off x="697480" y="4609693"/>
          <a:ext cx="2486240" cy="1854815"/>
        </p:xfrm>
        <a:graphic>
          <a:graphicData uri="http://schemas.openxmlformats.org/presentationml/2006/ole">
            <mc:AlternateContent xmlns:mc="http://schemas.openxmlformats.org/markup-compatibility/2006">
              <mc:Choice xmlns:v="urn:schemas-microsoft-com:vml" Requires="v">
                <p:oleObj spid="_x0000_s1026" name="Graph" r:id="rId4" imgW="6445780" imgH="4956788" progId="Origin50.Graph">
                  <p:embed/>
                </p:oleObj>
              </mc:Choice>
              <mc:Fallback>
                <p:oleObj name="Graph" r:id="rId4" imgW="6445780" imgH="4956788"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2849" t="6245"/>
                      <a:stretch>
                        <a:fillRect/>
                      </a:stretch>
                    </p:blipFill>
                    <p:spPr bwMode="auto">
                      <a:xfrm>
                        <a:off x="697480" y="4609693"/>
                        <a:ext cx="2486240" cy="1854815"/>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85135DDE-EF52-4F71-A605-4C30992DE758}"/>
              </a:ext>
            </a:extLst>
          </p:cNvPr>
          <p:cNvSpPr>
            <a:spLocks noChangeArrowheads="1"/>
          </p:cNvSpPr>
          <p:nvPr/>
        </p:nvSpPr>
        <p:spPr bwMode="auto">
          <a:xfrm flipV="1">
            <a:off x="2987824" y="3992354"/>
            <a:ext cx="58520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2" name="对象 11">
            <a:extLst>
              <a:ext uri="{FF2B5EF4-FFF2-40B4-BE49-F238E27FC236}">
                <a16:creationId xmlns:a16="http://schemas.microsoft.com/office/drawing/2014/main" id="{DBE66155-F455-40D4-BE4B-7ACB035A23EB}"/>
              </a:ext>
            </a:extLst>
          </p:cNvPr>
          <p:cNvGraphicFramePr>
            <a:graphicFrameLocks noChangeAspect="1"/>
          </p:cNvGraphicFramePr>
          <p:nvPr>
            <p:extLst>
              <p:ext uri="{D42A27DB-BD31-4B8C-83A1-F6EECF244321}">
                <p14:modId xmlns:p14="http://schemas.microsoft.com/office/powerpoint/2010/main" val="656622892"/>
              </p:ext>
            </p:extLst>
          </p:nvPr>
        </p:nvGraphicFramePr>
        <p:xfrm>
          <a:off x="3015056" y="4543653"/>
          <a:ext cx="2556031" cy="1960977"/>
        </p:xfrm>
        <a:graphic>
          <a:graphicData uri="http://schemas.openxmlformats.org/presentationml/2006/ole">
            <mc:AlternateContent xmlns:mc="http://schemas.openxmlformats.org/markup-compatibility/2006">
              <mc:Choice xmlns:v="urn:schemas-microsoft-com:vml" Requires="v">
                <p:oleObj spid="_x0000_s1027" name="Graph" r:id="rId6" imgW="6445780" imgH="4956788" progId="Origin50.Graph">
                  <p:embed/>
                </p:oleObj>
              </mc:Choice>
              <mc:Fallback>
                <p:oleObj name="Graph" r:id="rId6" imgW="6445780" imgH="4956788" progId="Origin50.Grap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5056" y="4543653"/>
                        <a:ext cx="2556031" cy="1960977"/>
                      </a:xfrm>
                      <a:prstGeom prst="rect">
                        <a:avLst/>
                      </a:prstGeom>
                      <a:noFill/>
                    </p:spPr>
                  </p:pic>
                </p:oleObj>
              </mc:Fallback>
            </mc:AlternateContent>
          </a:graphicData>
        </a:graphic>
      </p:graphicFrame>
      <p:sp>
        <p:nvSpPr>
          <p:cNvPr id="13" name="Rectangle 6">
            <a:extLst>
              <a:ext uri="{FF2B5EF4-FFF2-40B4-BE49-F238E27FC236}">
                <a16:creationId xmlns:a16="http://schemas.microsoft.com/office/drawing/2014/main" id="{2806D59A-34F5-482D-ADF1-0BEA9E362D1D}"/>
              </a:ext>
            </a:extLst>
          </p:cNvPr>
          <p:cNvSpPr>
            <a:spLocks noChangeArrowheads="1"/>
          </p:cNvSpPr>
          <p:nvPr/>
        </p:nvSpPr>
        <p:spPr bwMode="auto">
          <a:xfrm flipV="1">
            <a:off x="5458516" y="3826425"/>
            <a:ext cx="59422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id="{A743A4D1-2D82-4D5F-A884-FC419C9C36E1}"/>
              </a:ext>
            </a:extLst>
          </p:cNvPr>
          <p:cNvGraphicFramePr>
            <a:graphicFrameLocks noChangeAspect="1"/>
          </p:cNvGraphicFramePr>
          <p:nvPr>
            <p:extLst>
              <p:ext uri="{D42A27DB-BD31-4B8C-83A1-F6EECF244321}">
                <p14:modId xmlns:p14="http://schemas.microsoft.com/office/powerpoint/2010/main" val="2025431924"/>
              </p:ext>
            </p:extLst>
          </p:nvPr>
        </p:nvGraphicFramePr>
        <p:xfrm>
          <a:off x="5571087" y="4515578"/>
          <a:ext cx="2556032" cy="1960977"/>
        </p:xfrm>
        <a:graphic>
          <a:graphicData uri="http://schemas.openxmlformats.org/presentationml/2006/ole">
            <mc:AlternateContent xmlns:mc="http://schemas.openxmlformats.org/markup-compatibility/2006">
              <mc:Choice xmlns:v="urn:schemas-microsoft-com:vml" Requires="v">
                <p:oleObj spid="_x0000_s1028" name="Graph" r:id="rId8" imgW="6445780" imgH="4956788" progId="Origin50.Graph">
                  <p:embed/>
                </p:oleObj>
              </mc:Choice>
              <mc:Fallback>
                <p:oleObj name="Graph" r:id="rId8" imgW="6445780" imgH="4956788" progId="Origin50.Graph">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1087" y="4515578"/>
                        <a:ext cx="2556032" cy="1960977"/>
                      </a:xfrm>
                      <a:prstGeom prst="rect">
                        <a:avLst/>
                      </a:prstGeom>
                      <a:noFill/>
                    </p:spPr>
                  </p:pic>
                </p:oleObj>
              </mc:Fallback>
            </mc:AlternateContent>
          </a:graphicData>
        </a:graphic>
      </p:graphicFrame>
      <p:sp>
        <p:nvSpPr>
          <p:cNvPr id="15" name="文本框 14">
            <a:extLst>
              <a:ext uri="{FF2B5EF4-FFF2-40B4-BE49-F238E27FC236}">
                <a16:creationId xmlns:a16="http://schemas.microsoft.com/office/drawing/2014/main" id="{2E0E9C32-A54D-4489-B84E-F57050BA2F48}"/>
              </a:ext>
            </a:extLst>
          </p:cNvPr>
          <p:cNvSpPr txBox="1"/>
          <p:nvPr/>
        </p:nvSpPr>
        <p:spPr>
          <a:xfrm>
            <a:off x="1655676" y="6417088"/>
            <a:ext cx="648072" cy="338554"/>
          </a:xfrm>
          <a:prstGeom prst="rect">
            <a:avLst/>
          </a:prstGeom>
          <a:noFill/>
        </p:spPr>
        <p:txBody>
          <a:bodyPr wrap="square" rtlCol="0">
            <a:spAutoFit/>
          </a:bodyPr>
          <a:lstStyle/>
          <a:p>
            <a:r>
              <a:rPr lang="zh-CN" altLang="en-US" sz="1600" dirty="0"/>
              <a:t>甲醇</a:t>
            </a:r>
          </a:p>
        </p:txBody>
      </p:sp>
      <p:sp>
        <p:nvSpPr>
          <p:cNvPr id="16" name="文本框 15">
            <a:extLst>
              <a:ext uri="{FF2B5EF4-FFF2-40B4-BE49-F238E27FC236}">
                <a16:creationId xmlns:a16="http://schemas.microsoft.com/office/drawing/2014/main" id="{0B33BA06-54FC-436F-B42D-FA04CCC7BE3D}"/>
              </a:ext>
            </a:extLst>
          </p:cNvPr>
          <p:cNvSpPr txBox="1"/>
          <p:nvPr/>
        </p:nvSpPr>
        <p:spPr>
          <a:xfrm>
            <a:off x="4048327" y="6417088"/>
            <a:ext cx="648072" cy="338554"/>
          </a:xfrm>
          <a:prstGeom prst="rect">
            <a:avLst/>
          </a:prstGeom>
          <a:noFill/>
        </p:spPr>
        <p:txBody>
          <a:bodyPr wrap="square" rtlCol="0">
            <a:spAutoFit/>
          </a:bodyPr>
          <a:lstStyle/>
          <a:p>
            <a:r>
              <a:rPr lang="zh-CN" altLang="en-US" sz="1600" dirty="0"/>
              <a:t>乙腈</a:t>
            </a:r>
          </a:p>
        </p:txBody>
      </p:sp>
      <p:sp>
        <p:nvSpPr>
          <p:cNvPr id="17" name="文本框 16">
            <a:extLst>
              <a:ext uri="{FF2B5EF4-FFF2-40B4-BE49-F238E27FC236}">
                <a16:creationId xmlns:a16="http://schemas.microsoft.com/office/drawing/2014/main" id="{03A063A2-CE15-49DF-BA8D-61F3B3D53CD9}"/>
              </a:ext>
            </a:extLst>
          </p:cNvPr>
          <p:cNvSpPr txBox="1"/>
          <p:nvPr/>
        </p:nvSpPr>
        <p:spPr>
          <a:xfrm>
            <a:off x="5735995" y="6417088"/>
            <a:ext cx="2190741" cy="338554"/>
          </a:xfrm>
          <a:prstGeom prst="rect">
            <a:avLst/>
          </a:prstGeom>
          <a:noFill/>
        </p:spPr>
        <p:txBody>
          <a:bodyPr wrap="square" rtlCol="0">
            <a:spAutoFit/>
          </a:bodyPr>
          <a:lstStyle/>
          <a:p>
            <a:r>
              <a:rPr lang="zh-CN" altLang="en-US" sz="1600" dirty="0"/>
              <a:t>甲醇：异丙醇</a:t>
            </a:r>
            <a:r>
              <a:rPr lang="en-US" altLang="zh-CN" sz="1600" dirty="0"/>
              <a:t>=80</a:t>
            </a:r>
            <a:r>
              <a:rPr lang="zh-CN" altLang="en-US" sz="1600" dirty="0"/>
              <a:t>：</a:t>
            </a:r>
            <a:r>
              <a:rPr lang="en-US" altLang="zh-CN" sz="1600" dirty="0"/>
              <a:t>20</a:t>
            </a:r>
            <a:endParaRPr lang="zh-CN" altLang="en-US" sz="1600" dirty="0"/>
          </a:p>
        </p:txBody>
      </p:sp>
    </p:spTree>
    <p:extLst>
      <p:ext uri="{BB962C8B-B14F-4D97-AF65-F5344CB8AC3E}">
        <p14:creationId xmlns:p14="http://schemas.microsoft.com/office/powerpoint/2010/main" val="2546997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3A41AC0-00D8-4458-9F59-B1CF80F5F64A}"/>
              </a:ext>
            </a:extLst>
          </p:cNvPr>
          <p:cNvSpPr>
            <a:spLocks noGrp="1"/>
          </p:cNvSpPr>
          <p:nvPr>
            <p:ph type="sldNum" sz="quarter" idx="12"/>
          </p:nvPr>
        </p:nvSpPr>
        <p:spPr>
          <a:xfrm>
            <a:off x="8244408" y="6451767"/>
            <a:ext cx="1224136" cy="406233"/>
          </a:xfrm>
        </p:spPr>
        <p:txBody>
          <a:bodyPr/>
          <a:lstStyle/>
          <a:p>
            <a:fld id="{FCC3A858-5ED0-4B4A-8756-97846365D733}" type="slidenum">
              <a:rPr lang="zh-CN" altLang="en-US" smtClean="0">
                <a:solidFill>
                  <a:prstClr val="black">
                    <a:tint val="75000"/>
                  </a:prstClr>
                </a:solidFill>
              </a:rPr>
              <a:t>17</a:t>
            </a:fld>
            <a:endParaRPr lang="zh-CN" altLang="en-US" dirty="0">
              <a:solidFill>
                <a:prstClr val="black">
                  <a:tint val="75000"/>
                </a:prstClr>
              </a:solidFill>
            </a:endParaRPr>
          </a:p>
        </p:txBody>
      </p:sp>
      <p:sp>
        <p:nvSpPr>
          <p:cNvPr id="5" name="标题 2">
            <a:extLst>
              <a:ext uri="{FF2B5EF4-FFF2-40B4-BE49-F238E27FC236}">
                <a16:creationId xmlns:a16="http://schemas.microsoft.com/office/drawing/2014/main" id="{9204CC97-4ED1-4F15-A1A5-8B841A9B0EAE}"/>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
        <p:nvSpPr>
          <p:cNvPr id="7" name="TextBox 25">
            <a:extLst>
              <a:ext uri="{FF2B5EF4-FFF2-40B4-BE49-F238E27FC236}">
                <a16:creationId xmlns:a16="http://schemas.microsoft.com/office/drawing/2014/main" id="{C4ED6CF6-8278-4F3F-BFF0-96F4649D5005}"/>
              </a:ext>
            </a:extLst>
          </p:cNvPr>
          <p:cNvSpPr>
            <a:spLocks noChangeArrowheads="1"/>
          </p:cNvSpPr>
          <p:nvPr/>
        </p:nvSpPr>
        <p:spPr bwMode="auto">
          <a:xfrm>
            <a:off x="755576" y="1268760"/>
            <a:ext cx="5112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前处理条件优化</a:t>
            </a:r>
            <a:r>
              <a:rPr lang="en-US" altLang="zh-CN"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提取时间</a:t>
            </a:r>
            <a:endPar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Picture 7">
            <a:extLst>
              <a:ext uri="{FF2B5EF4-FFF2-40B4-BE49-F238E27FC236}">
                <a16:creationId xmlns:a16="http://schemas.microsoft.com/office/drawing/2014/main" id="{78D58EA9-69BC-46EA-96CD-BECECDE42D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80" y="1423388"/>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a:extLst>
              <a:ext uri="{FF2B5EF4-FFF2-40B4-BE49-F238E27FC236}">
                <a16:creationId xmlns:a16="http://schemas.microsoft.com/office/drawing/2014/main" id="{6E89EF37-2F55-4AF2-98BC-CDC4ADF6C87B}"/>
              </a:ext>
            </a:extLst>
          </p:cNvPr>
          <p:cNvSpPr txBox="1"/>
          <p:nvPr/>
        </p:nvSpPr>
        <p:spPr>
          <a:xfrm>
            <a:off x="701778" y="1791980"/>
            <a:ext cx="7182589" cy="646331"/>
          </a:xfrm>
          <a:prstGeom prst="rect">
            <a:avLst/>
          </a:prstGeom>
          <a:noFill/>
        </p:spPr>
        <p:txBody>
          <a:bodyPr wrap="square">
            <a:spAutoFit/>
          </a:bodyPr>
          <a:lstStyle/>
          <a:p>
            <a:pPr marL="285750" indent="-285750">
              <a:buFont typeface="Wingdings" panose="05000000000000000000" pitchFamily="2" charset="2"/>
              <a:buChar char="Ø"/>
            </a:pPr>
            <a:r>
              <a:rPr lang="zh-CN" altLang="zh-CN" sz="1800" dirty="0">
                <a:solidFill>
                  <a:srgbClr val="000000"/>
                </a:solidFill>
                <a:effectLst/>
                <a:latin typeface="+mn-ea"/>
                <a:cs typeface="Times New Roman" panose="02020603050405020304" pitchFamily="18" charset="0"/>
              </a:rPr>
              <a:t>由于超声提取效果显著、实验时间短且效率高</a:t>
            </a:r>
            <a:r>
              <a:rPr lang="en-US" altLang="zh-CN" sz="1800" dirty="0">
                <a:solidFill>
                  <a:srgbClr val="000000"/>
                </a:solidFill>
                <a:effectLst/>
                <a:latin typeface="+mn-ea"/>
                <a:cs typeface="Times New Roman" panose="02020603050405020304" pitchFamily="18" charset="0"/>
              </a:rPr>
              <a:t>,</a:t>
            </a:r>
            <a:r>
              <a:rPr lang="zh-CN" altLang="zh-CN" sz="1800" dirty="0">
                <a:solidFill>
                  <a:srgbClr val="000000"/>
                </a:solidFill>
                <a:effectLst/>
                <a:latin typeface="+mn-ea"/>
                <a:cs typeface="Times New Roman" panose="02020603050405020304" pitchFamily="18" charset="0"/>
              </a:rPr>
              <a:t>探究了不同的超声时间下乙腈对</a:t>
            </a:r>
            <a:r>
              <a:rPr lang="en-US" altLang="zh-CN" sz="1800" dirty="0">
                <a:solidFill>
                  <a:srgbClr val="000000"/>
                </a:solidFill>
                <a:effectLst/>
                <a:latin typeface="+mn-ea"/>
              </a:rPr>
              <a:t>5</a:t>
            </a:r>
            <a:r>
              <a:rPr lang="zh-CN" altLang="zh-CN" sz="1800" dirty="0">
                <a:solidFill>
                  <a:srgbClr val="000000"/>
                </a:solidFill>
                <a:effectLst/>
                <a:latin typeface="+mn-ea"/>
                <a:cs typeface="Times New Roman" panose="02020603050405020304" pitchFamily="18" charset="0"/>
              </a:rPr>
              <a:t>种大麻素的提取效果</a:t>
            </a:r>
            <a:r>
              <a:rPr lang="zh-CN" altLang="en-US" dirty="0">
                <a:solidFill>
                  <a:srgbClr val="000000"/>
                </a:solidFill>
                <a:latin typeface="+mn-ea"/>
                <a:cs typeface="Times New Roman" panose="02020603050405020304" pitchFamily="18" charset="0"/>
              </a:rPr>
              <a:t>。</a:t>
            </a:r>
            <a:endParaRPr lang="zh-CN" altLang="en-US" dirty="0">
              <a:latin typeface="+mn-ea"/>
            </a:endParaRPr>
          </a:p>
        </p:txBody>
      </p:sp>
      <p:sp>
        <p:nvSpPr>
          <p:cNvPr id="4" name="Rectangle 2">
            <a:extLst>
              <a:ext uri="{FF2B5EF4-FFF2-40B4-BE49-F238E27FC236}">
                <a16:creationId xmlns:a16="http://schemas.microsoft.com/office/drawing/2014/main" id="{1DD04107-0A39-49A4-A2E3-BC3D3878DE15}"/>
              </a:ext>
            </a:extLst>
          </p:cNvPr>
          <p:cNvSpPr>
            <a:spLocks noChangeArrowheads="1"/>
          </p:cNvSpPr>
          <p:nvPr/>
        </p:nvSpPr>
        <p:spPr bwMode="auto">
          <a:xfrm>
            <a:off x="2555776" y="28416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a:extLst>
              <a:ext uri="{FF2B5EF4-FFF2-40B4-BE49-F238E27FC236}">
                <a16:creationId xmlns:a16="http://schemas.microsoft.com/office/drawing/2014/main" id="{F2F334A9-0B7E-46EC-B2A8-9D0600BEED36}"/>
              </a:ext>
            </a:extLst>
          </p:cNvPr>
          <p:cNvGraphicFramePr>
            <a:graphicFrameLocks noChangeAspect="1"/>
          </p:cNvGraphicFramePr>
          <p:nvPr>
            <p:extLst>
              <p:ext uri="{D42A27DB-BD31-4B8C-83A1-F6EECF244321}">
                <p14:modId xmlns:p14="http://schemas.microsoft.com/office/powerpoint/2010/main" val="1559898522"/>
              </p:ext>
            </p:extLst>
          </p:nvPr>
        </p:nvGraphicFramePr>
        <p:xfrm>
          <a:off x="2555776" y="2708920"/>
          <a:ext cx="3600450" cy="2762250"/>
        </p:xfrm>
        <a:graphic>
          <a:graphicData uri="http://schemas.openxmlformats.org/presentationml/2006/ole">
            <mc:AlternateContent xmlns:mc="http://schemas.openxmlformats.org/markup-compatibility/2006">
              <mc:Choice xmlns:v="urn:schemas-microsoft-com:vml" Requires="v">
                <p:oleObj spid="_x0000_s2050" name="Graph" r:id="rId4" imgW="6445780" imgH="4956788" progId="Origin50.Graph">
                  <p:embed/>
                </p:oleObj>
              </mc:Choice>
              <mc:Fallback>
                <p:oleObj name="Graph" r:id="rId4" imgW="6445780" imgH="4956788"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708920"/>
                        <a:ext cx="3600450" cy="276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本框 7">
            <a:extLst>
              <a:ext uri="{FF2B5EF4-FFF2-40B4-BE49-F238E27FC236}">
                <a16:creationId xmlns:a16="http://schemas.microsoft.com/office/drawing/2014/main" id="{1C25DEB6-15F0-4414-9905-345FDFC22D84}"/>
              </a:ext>
            </a:extLst>
          </p:cNvPr>
          <p:cNvSpPr txBox="1"/>
          <p:nvPr/>
        </p:nvSpPr>
        <p:spPr>
          <a:xfrm>
            <a:off x="1115616" y="5589240"/>
            <a:ext cx="6912768" cy="406971"/>
          </a:xfrm>
          <a:prstGeom prst="rect">
            <a:avLst/>
          </a:prstGeom>
          <a:noFill/>
        </p:spPr>
        <p:txBody>
          <a:bodyPr wrap="square" rtlCol="0">
            <a:spAutoFit/>
          </a:bodyPr>
          <a:lstStyle/>
          <a:p>
            <a:pPr algn="just">
              <a:lnSpc>
                <a:spcPct val="125000"/>
              </a:lnSpc>
            </a:pPr>
            <a:r>
              <a:rPr lang="zh-CN" altLang="zh-CN" kern="100" dirty="0">
                <a:solidFill>
                  <a:srgbClr val="000000"/>
                </a:solidFill>
                <a:effectLst/>
                <a:latin typeface="+mn-ea"/>
                <a:cs typeface="Times New Roman" panose="02020603050405020304" pitchFamily="18" charset="0"/>
              </a:rPr>
              <a:t>当超声时间为</a:t>
            </a:r>
            <a:r>
              <a:rPr lang="en-US" altLang="zh-CN" kern="100" dirty="0">
                <a:solidFill>
                  <a:srgbClr val="000000"/>
                </a:solidFill>
                <a:effectLst/>
                <a:latin typeface="+mn-ea"/>
                <a:cs typeface="Times New Roman" panose="02020603050405020304" pitchFamily="18" charset="0"/>
              </a:rPr>
              <a:t>20min</a:t>
            </a:r>
            <a:r>
              <a:rPr lang="zh-CN" altLang="zh-CN" kern="100" dirty="0">
                <a:solidFill>
                  <a:srgbClr val="000000"/>
                </a:solidFill>
                <a:effectLst/>
                <a:latin typeface="+mn-ea"/>
                <a:cs typeface="Times New Roman" panose="02020603050405020304" pitchFamily="18" charset="0"/>
              </a:rPr>
              <a:t>时，提取效率最高</a:t>
            </a:r>
            <a:r>
              <a:rPr lang="en-US" altLang="zh-CN" kern="100" dirty="0">
                <a:solidFill>
                  <a:srgbClr val="000000"/>
                </a:solidFill>
                <a:effectLst/>
                <a:latin typeface="+mn-ea"/>
                <a:cs typeface="Times New Roman" panose="02020603050405020304" pitchFamily="18" charset="0"/>
              </a:rPr>
              <a:t>,</a:t>
            </a:r>
            <a:r>
              <a:rPr lang="zh-CN" altLang="en-US" kern="100" dirty="0">
                <a:solidFill>
                  <a:srgbClr val="000000"/>
                </a:solidFill>
                <a:effectLst/>
                <a:latin typeface="+mn-ea"/>
                <a:cs typeface="Times New Roman" panose="02020603050405020304" pitchFamily="18" charset="0"/>
              </a:rPr>
              <a:t>即</a:t>
            </a:r>
            <a:r>
              <a:rPr lang="zh-CN" altLang="zh-CN" kern="100" dirty="0">
                <a:solidFill>
                  <a:srgbClr val="000000"/>
                </a:solidFill>
                <a:effectLst/>
                <a:latin typeface="+mn-ea"/>
                <a:cs typeface="Times New Roman" panose="02020603050405020304" pitchFamily="18" charset="0"/>
              </a:rPr>
              <a:t>最佳提取时间为</a:t>
            </a:r>
            <a:r>
              <a:rPr lang="en-US" altLang="zh-CN" kern="100" dirty="0">
                <a:solidFill>
                  <a:srgbClr val="000000"/>
                </a:solidFill>
                <a:effectLst/>
                <a:latin typeface="+mn-ea"/>
                <a:cs typeface="Times New Roman" panose="02020603050405020304" pitchFamily="18" charset="0"/>
              </a:rPr>
              <a:t>20min</a:t>
            </a:r>
            <a:r>
              <a:rPr lang="zh-CN" altLang="zh-CN" kern="100" dirty="0">
                <a:solidFill>
                  <a:srgbClr val="000000"/>
                </a:solidFill>
                <a:effectLst/>
                <a:latin typeface="+mn-ea"/>
                <a:cs typeface="Times New Roman" panose="02020603050405020304" pitchFamily="18" charset="0"/>
              </a:rPr>
              <a:t>。</a:t>
            </a:r>
            <a:endParaRPr lang="zh-CN" altLang="zh-CN" kern="100" dirty="0">
              <a:effectLst/>
              <a:latin typeface="+mn-ea"/>
              <a:cs typeface="Times New Roman" panose="02020603050405020304" pitchFamily="18" charset="0"/>
            </a:endParaRPr>
          </a:p>
        </p:txBody>
      </p:sp>
      <p:sp>
        <p:nvSpPr>
          <p:cNvPr id="10" name="矩形 9">
            <a:extLst>
              <a:ext uri="{FF2B5EF4-FFF2-40B4-BE49-F238E27FC236}">
                <a16:creationId xmlns:a16="http://schemas.microsoft.com/office/drawing/2014/main" id="{E952EE26-00D0-4C5A-B7B3-5017E4F640F1}"/>
              </a:ext>
            </a:extLst>
          </p:cNvPr>
          <p:cNvSpPr/>
          <p:nvPr/>
        </p:nvSpPr>
        <p:spPr>
          <a:xfrm>
            <a:off x="3707904" y="3113755"/>
            <a:ext cx="216024" cy="65987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1200" dirty="0">
              <a:solidFill>
                <a:prstClr val="white"/>
              </a:solidFill>
            </a:endParaRPr>
          </a:p>
        </p:txBody>
      </p:sp>
    </p:spTree>
    <p:extLst>
      <p:ext uri="{BB962C8B-B14F-4D97-AF65-F5344CB8AC3E}">
        <p14:creationId xmlns:p14="http://schemas.microsoft.com/office/powerpoint/2010/main" val="28808278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3A41AC0-00D8-4458-9F59-B1CF80F5F64A}"/>
              </a:ext>
            </a:extLst>
          </p:cNvPr>
          <p:cNvSpPr>
            <a:spLocks noGrp="1"/>
          </p:cNvSpPr>
          <p:nvPr>
            <p:ph type="sldNum" sz="quarter" idx="12"/>
          </p:nvPr>
        </p:nvSpPr>
        <p:spPr>
          <a:xfrm>
            <a:off x="8244408" y="6453336"/>
            <a:ext cx="1224136" cy="474751"/>
          </a:xfrm>
        </p:spPr>
        <p:txBody>
          <a:bodyPr/>
          <a:lstStyle/>
          <a:p>
            <a:fld id="{FCC3A858-5ED0-4B4A-8756-97846365D733}" type="slidenum">
              <a:rPr lang="zh-CN" altLang="en-US" smtClean="0">
                <a:solidFill>
                  <a:prstClr val="black">
                    <a:tint val="75000"/>
                  </a:prstClr>
                </a:solidFill>
              </a:rPr>
              <a:t>18</a:t>
            </a:fld>
            <a:endParaRPr lang="zh-CN" altLang="en-US" dirty="0">
              <a:solidFill>
                <a:prstClr val="black">
                  <a:tint val="75000"/>
                </a:prstClr>
              </a:solidFill>
            </a:endParaRPr>
          </a:p>
        </p:txBody>
      </p:sp>
      <p:sp>
        <p:nvSpPr>
          <p:cNvPr id="5" name="标题 2">
            <a:extLst>
              <a:ext uri="{FF2B5EF4-FFF2-40B4-BE49-F238E27FC236}">
                <a16:creationId xmlns:a16="http://schemas.microsoft.com/office/drawing/2014/main" id="{9204CC97-4ED1-4F15-A1A5-8B841A9B0EAE}"/>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
        <p:nvSpPr>
          <p:cNvPr id="7" name="TextBox 25">
            <a:extLst>
              <a:ext uri="{FF2B5EF4-FFF2-40B4-BE49-F238E27FC236}">
                <a16:creationId xmlns:a16="http://schemas.microsoft.com/office/drawing/2014/main" id="{C4ED6CF6-8278-4F3F-BFF0-96F4649D5005}"/>
              </a:ext>
            </a:extLst>
          </p:cNvPr>
          <p:cNvSpPr>
            <a:spLocks noChangeArrowheads="1"/>
          </p:cNvSpPr>
          <p:nvPr/>
        </p:nvSpPr>
        <p:spPr bwMode="auto">
          <a:xfrm>
            <a:off x="755576" y="1268760"/>
            <a:ext cx="51125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前处理条件优化</a:t>
            </a:r>
            <a:r>
              <a:rPr lang="en-US" altLang="zh-CN"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提取次数选择</a:t>
            </a:r>
            <a:endPar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Picture 7">
            <a:extLst>
              <a:ext uri="{FF2B5EF4-FFF2-40B4-BE49-F238E27FC236}">
                <a16:creationId xmlns:a16="http://schemas.microsoft.com/office/drawing/2014/main" id="{78D58EA9-69BC-46EA-96CD-BECECDE42D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180" y="1423388"/>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a:extLst>
              <a:ext uri="{FF2B5EF4-FFF2-40B4-BE49-F238E27FC236}">
                <a16:creationId xmlns:a16="http://schemas.microsoft.com/office/drawing/2014/main" id="{6E89EF37-2F55-4AF2-98BC-CDC4ADF6C87B}"/>
              </a:ext>
            </a:extLst>
          </p:cNvPr>
          <p:cNvSpPr txBox="1"/>
          <p:nvPr/>
        </p:nvSpPr>
        <p:spPr>
          <a:xfrm>
            <a:off x="504180" y="1791980"/>
            <a:ext cx="7182589" cy="646331"/>
          </a:xfrm>
          <a:prstGeom prst="rect">
            <a:avLst/>
          </a:prstGeom>
          <a:noFill/>
        </p:spPr>
        <p:txBody>
          <a:bodyPr wrap="square">
            <a:spAutoFit/>
          </a:bodyPr>
          <a:lstStyle/>
          <a:p>
            <a:pPr marL="285750" indent="-285750">
              <a:buFont typeface="Wingdings" panose="05000000000000000000" pitchFamily="2" charset="2"/>
              <a:buChar char="Ø"/>
            </a:pPr>
            <a:r>
              <a:rPr lang="zh-CN" altLang="zh-CN" sz="1800" kern="100" dirty="0">
                <a:solidFill>
                  <a:srgbClr val="000000"/>
                </a:solidFill>
                <a:effectLst/>
                <a:latin typeface="+mn-ea"/>
                <a:cs typeface="Times New Roman" panose="02020603050405020304" pitchFamily="18" charset="0"/>
              </a:rPr>
              <a:t>充分提取目标物是定量分析中的重要因素，</a:t>
            </a:r>
            <a:r>
              <a:rPr lang="zh-CN" altLang="en-US" sz="1800" kern="100" dirty="0">
                <a:solidFill>
                  <a:srgbClr val="000000"/>
                </a:solidFill>
                <a:effectLst/>
                <a:latin typeface="+mn-ea"/>
                <a:cs typeface="Times New Roman" panose="02020603050405020304" pitchFamily="18" charset="0"/>
              </a:rPr>
              <a:t>因此</a:t>
            </a:r>
            <a:r>
              <a:rPr lang="zh-CN" altLang="zh-CN" sz="1800" kern="100" dirty="0">
                <a:solidFill>
                  <a:srgbClr val="000000"/>
                </a:solidFill>
                <a:effectLst/>
                <a:latin typeface="+mn-ea"/>
                <a:cs typeface="Times New Roman" panose="02020603050405020304" pitchFamily="18" charset="0"/>
              </a:rPr>
              <a:t>考察了提取次数对</a:t>
            </a:r>
            <a:r>
              <a:rPr lang="en-US" altLang="zh-CN" sz="1800" kern="100" dirty="0">
                <a:solidFill>
                  <a:srgbClr val="000000"/>
                </a:solidFill>
                <a:effectLst/>
                <a:latin typeface="+mn-ea"/>
                <a:cs typeface="Times New Roman" panose="02020603050405020304" pitchFamily="18" charset="0"/>
              </a:rPr>
              <a:t>5</a:t>
            </a:r>
            <a:r>
              <a:rPr lang="zh-CN" altLang="zh-CN" sz="1800" kern="100" dirty="0">
                <a:solidFill>
                  <a:srgbClr val="000000"/>
                </a:solidFill>
                <a:effectLst/>
                <a:latin typeface="+mn-ea"/>
                <a:cs typeface="Times New Roman" panose="02020603050405020304" pitchFamily="18" charset="0"/>
              </a:rPr>
              <a:t>种大麻素含量的影响。</a:t>
            </a:r>
            <a:endParaRPr lang="zh-CN" altLang="zh-CN" sz="1800" kern="100" dirty="0">
              <a:effectLst/>
              <a:latin typeface="+mn-ea"/>
              <a:cs typeface="Times New Roman" panose="02020603050405020304" pitchFamily="18" charset="0"/>
            </a:endParaRPr>
          </a:p>
        </p:txBody>
      </p:sp>
      <p:graphicFrame>
        <p:nvGraphicFramePr>
          <p:cNvPr id="6" name="表格 5">
            <a:extLst>
              <a:ext uri="{FF2B5EF4-FFF2-40B4-BE49-F238E27FC236}">
                <a16:creationId xmlns:a16="http://schemas.microsoft.com/office/drawing/2014/main" id="{75E189A8-461B-43CC-9062-DD572D02C17A}"/>
              </a:ext>
            </a:extLst>
          </p:cNvPr>
          <p:cNvGraphicFramePr>
            <a:graphicFrameLocks noGrp="1"/>
          </p:cNvGraphicFramePr>
          <p:nvPr>
            <p:extLst>
              <p:ext uri="{D42A27DB-BD31-4B8C-83A1-F6EECF244321}">
                <p14:modId xmlns:p14="http://schemas.microsoft.com/office/powerpoint/2010/main" val="1090498185"/>
              </p:ext>
            </p:extLst>
          </p:nvPr>
        </p:nvGraphicFramePr>
        <p:xfrm>
          <a:off x="1346941" y="2438311"/>
          <a:ext cx="6291229" cy="3434423"/>
        </p:xfrm>
        <a:graphic>
          <a:graphicData uri="http://schemas.openxmlformats.org/drawingml/2006/table">
            <a:tbl>
              <a:tblPr firstRow="1" firstCol="1" bandRow="1">
                <a:tableStyleId>{5C22544A-7EE6-4342-B048-85BDC9FD1C3A}</a:tableStyleId>
              </a:tblPr>
              <a:tblGrid>
                <a:gridCol w="898747">
                  <a:extLst>
                    <a:ext uri="{9D8B030D-6E8A-4147-A177-3AD203B41FA5}">
                      <a16:colId xmlns:a16="http://schemas.microsoft.com/office/drawing/2014/main" val="1578171274"/>
                    </a:ext>
                  </a:extLst>
                </a:gridCol>
                <a:gridCol w="898747">
                  <a:extLst>
                    <a:ext uri="{9D8B030D-6E8A-4147-A177-3AD203B41FA5}">
                      <a16:colId xmlns:a16="http://schemas.microsoft.com/office/drawing/2014/main" val="903452544"/>
                    </a:ext>
                  </a:extLst>
                </a:gridCol>
                <a:gridCol w="898747">
                  <a:extLst>
                    <a:ext uri="{9D8B030D-6E8A-4147-A177-3AD203B41FA5}">
                      <a16:colId xmlns:a16="http://schemas.microsoft.com/office/drawing/2014/main" val="3338696872"/>
                    </a:ext>
                  </a:extLst>
                </a:gridCol>
                <a:gridCol w="898747">
                  <a:extLst>
                    <a:ext uri="{9D8B030D-6E8A-4147-A177-3AD203B41FA5}">
                      <a16:colId xmlns:a16="http://schemas.microsoft.com/office/drawing/2014/main" val="2086658253"/>
                    </a:ext>
                  </a:extLst>
                </a:gridCol>
                <a:gridCol w="898747">
                  <a:extLst>
                    <a:ext uri="{9D8B030D-6E8A-4147-A177-3AD203B41FA5}">
                      <a16:colId xmlns:a16="http://schemas.microsoft.com/office/drawing/2014/main" val="4211746731"/>
                    </a:ext>
                  </a:extLst>
                </a:gridCol>
                <a:gridCol w="898747">
                  <a:extLst>
                    <a:ext uri="{9D8B030D-6E8A-4147-A177-3AD203B41FA5}">
                      <a16:colId xmlns:a16="http://schemas.microsoft.com/office/drawing/2014/main" val="827980587"/>
                    </a:ext>
                  </a:extLst>
                </a:gridCol>
                <a:gridCol w="898747">
                  <a:extLst>
                    <a:ext uri="{9D8B030D-6E8A-4147-A177-3AD203B41FA5}">
                      <a16:colId xmlns:a16="http://schemas.microsoft.com/office/drawing/2014/main" val="343455229"/>
                    </a:ext>
                  </a:extLst>
                </a:gridCol>
              </a:tblGrid>
              <a:tr h="341307">
                <a:tc>
                  <a:txBody>
                    <a:bodyPr/>
                    <a:lstStyle/>
                    <a:p>
                      <a:pPr algn="ctr">
                        <a:lnSpc>
                          <a:spcPct val="200000"/>
                        </a:lnSpc>
                      </a:pPr>
                      <a:r>
                        <a:rPr lang="en-US" sz="1200" kern="100" dirty="0">
                          <a:effectLst/>
                        </a:rPr>
                        <a:t>Matrix</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Times</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CBDA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CBD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CBN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THC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THCA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65940814"/>
                  </a:ext>
                </a:extLst>
              </a:tr>
              <a:tr h="341307">
                <a:tc rowSpan="3">
                  <a:txBody>
                    <a:bodyPr/>
                    <a:lstStyle/>
                    <a:p>
                      <a:pPr algn="ctr">
                        <a:lnSpc>
                          <a:spcPct val="200000"/>
                        </a:lnSpc>
                      </a:pPr>
                      <a:r>
                        <a:rPr lang="en-US" sz="1200" kern="100">
                          <a:effectLst/>
                        </a:rPr>
                        <a:t>Cream</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1</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106.1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115.0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90.0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116.9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115.6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63666045"/>
                  </a:ext>
                </a:extLst>
              </a:tr>
              <a:tr h="341307">
                <a:tc vMerge="1">
                  <a:txBody>
                    <a:bodyPr/>
                    <a:lstStyle/>
                    <a:p>
                      <a:endParaRPr lang="zh-CN" altLang="en-US"/>
                    </a:p>
                  </a:txBody>
                  <a:tcPr/>
                </a:tc>
                <a:tc>
                  <a:txBody>
                    <a:bodyPr/>
                    <a:lstStyle/>
                    <a:p>
                      <a:pPr algn="ctr">
                        <a:lnSpc>
                          <a:spcPct val="200000"/>
                        </a:lnSpc>
                      </a:pPr>
                      <a:r>
                        <a:rPr lang="en-US" sz="1200" kern="100" dirty="0">
                          <a:solidFill>
                            <a:schemeClr val="accent6"/>
                          </a:solidFill>
                          <a:effectLst/>
                        </a:rPr>
                        <a:t>2</a:t>
                      </a:r>
                      <a:endParaRPr lang="zh-CN" sz="1050" kern="100" dirty="0">
                        <a:solidFill>
                          <a:schemeClr val="accent6"/>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26.8</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36.4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8.4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33.9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30.8</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70389313"/>
                  </a:ext>
                </a:extLst>
              </a:tr>
              <a:tr h="341307">
                <a:tc vMerge="1">
                  <a:txBody>
                    <a:bodyPr/>
                    <a:lstStyle/>
                    <a:p>
                      <a:endParaRPr lang="zh-CN" altLang="en-US"/>
                    </a:p>
                  </a:txBody>
                  <a:tcPr/>
                </a:tc>
                <a:tc>
                  <a:txBody>
                    <a:bodyPr/>
                    <a:lstStyle/>
                    <a:p>
                      <a:pPr algn="ctr">
                        <a:lnSpc>
                          <a:spcPct val="200000"/>
                        </a:lnSpc>
                      </a:pPr>
                      <a:r>
                        <a:rPr lang="en-US" sz="1200" kern="100">
                          <a:effectLst/>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7.21</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Nd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Nd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Nd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Nd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32721800"/>
                  </a:ext>
                </a:extLst>
              </a:tr>
              <a:tr h="341307">
                <a:tc rowSpan="3">
                  <a:txBody>
                    <a:bodyPr/>
                    <a:lstStyle/>
                    <a:p>
                      <a:pPr algn="ctr">
                        <a:lnSpc>
                          <a:spcPct val="200000"/>
                        </a:lnSpc>
                      </a:pPr>
                      <a:r>
                        <a:rPr lang="en-US" sz="1200" kern="100">
                          <a:effectLst/>
                        </a:rPr>
                        <a:t>Lotion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97.4</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116.2</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97.8</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95.1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111.9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93173777"/>
                  </a:ext>
                </a:extLst>
              </a:tr>
              <a:tr h="341307">
                <a:tc vMerge="1">
                  <a:txBody>
                    <a:bodyPr/>
                    <a:lstStyle/>
                    <a:p>
                      <a:endParaRPr lang="zh-CN" altLang="en-US"/>
                    </a:p>
                  </a:txBody>
                  <a:tcPr/>
                </a:tc>
                <a:tc>
                  <a:txBody>
                    <a:bodyPr/>
                    <a:lstStyle/>
                    <a:p>
                      <a:pPr algn="ctr">
                        <a:lnSpc>
                          <a:spcPct val="200000"/>
                        </a:lnSpc>
                      </a:pPr>
                      <a:r>
                        <a:rPr lang="en-US" sz="1200" kern="100" dirty="0">
                          <a:solidFill>
                            <a:schemeClr val="accent6"/>
                          </a:solidFill>
                          <a:effectLst/>
                        </a:rPr>
                        <a:t>2</a:t>
                      </a:r>
                      <a:endParaRPr lang="zh-CN" sz="1050" kern="100" dirty="0">
                        <a:solidFill>
                          <a:schemeClr val="accent6"/>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23.5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34.8</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14.6</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31.8</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25.6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45781667"/>
                  </a:ext>
                </a:extLst>
              </a:tr>
              <a:tr h="341307">
                <a:tc vMerge="1">
                  <a:txBody>
                    <a:bodyPr/>
                    <a:lstStyle/>
                    <a:p>
                      <a:endParaRPr lang="zh-CN" altLang="en-US"/>
                    </a:p>
                  </a:txBody>
                  <a:tcPr/>
                </a:tc>
                <a:tc>
                  <a:txBody>
                    <a:bodyPr/>
                    <a:lstStyle/>
                    <a:p>
                      <a:pPr algn="ctr">
                        <a:lnSpc>
                          <a:spcPct val="200000"/>
                        </a:lnSpc>
                      </a:pPr>
                      <a:r>
                        <a:rPr lang="en-US" sz="1200" kern="100">
                          <a:effectLst/>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6.74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Nd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Nd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Nd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Nd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37719839"/>
                  </a:ext>
                </a:extLst>
              </a:tr>
              <a:tr h="341307">
                <a:tc rowSpan="3">
                  <a:txBody>
                    <a:bodyPr/>
                    <a:lstStyle/>
                    <a:p>
                      <a:pPr algn="ctr">
                        <a:lnSpc>
                          <a:spcPct val="200000"/>
                        </a:lnSpc>
                      </a:pPr>
                      <a:r>
                        <a:rPr lang="en-US" sz="1200" kern="100">
                          <a:effectLst/>
                        </a:rPr>
                        <a:t>Facial mask essence</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101.5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110.3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91.7</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117.4</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102.8</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55784998"/>
                  </a:ext>
                </a:extLst>
              </a:tr>
              <a:tr h="341307">
                <a:tc vMerge="1">
                  <a:txBody>
                    <a:bodyPr/>
                    <a:lstStyle/>
                    <a:p>
                      <a:endParaRPr lang="zh-CN" altLang="en-US"/>
                    </a:p>
                  </a:txBody>
                  <a:tcPr/>
                </a:tc>
                <a:tc>
                  <a:txBody>
                    <a:bodyPr/>
                    <a:lstStyle/>
                    <a:p>
                      <a:pPr algn="ctr">
                        <a:lnSpc>
                          <a:spcPct val="200000"/>
                        </a:lnSpc>
                      </a:pPr>
                      <a:r>
                        <a:rPr lang="en-US" sz="1200" kern="100" dirty="0">
                          <a:solidFill>
                            <a:schemeClr val="accent6"/>
                          </a:solidFill>
                          <a:effectLst/>
                        </a:rPr>
                        <a:t>2</a:t>
                      </a:r>
                      <a:endParaRPr lang="zh-CN" sz="1050" kern="100" dirty="0">
                        <a:solidFill>
                          <a:schemeClr val="accent6"/>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18.2</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28.0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18.9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32.5</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23.3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16100478"/>
                  </a:ext>
                </a:extLst>
              </a:tr>
              <a:tr h="341307">
                <a:tc vMerge="1">
                  <a:txBody>
                    <a:bodyPr/>
                    <a:lstStyle/>
                    <a:p>
                      <a:endParaRPr lang="zh-CN" altLang="en-US"/>
                    </a:p>
                  </a:txBody>
                  <a:tcPr/>
                </a:tc>
                <a:tc>
                  <a:txBody>
                    <a:bodyPr/>
                    <a:lstStyle/>
                    <a:p>
                      <a:pPr algn="ctr">
                        <a:lnSpc>
                          <a:spcPct val="200000"/>
                        </a:lnSpc>
                      </a:pPr>
                      <a:r>
                        <a:rPr lang="en-US" sz="1200" kern="100">
                          <a:effectLst/>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Nd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10.7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Nd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a:effectLst/>
                        </a:rPr>
                        <a:t>Nd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200" kern="100" dirty="0">
                          <a:effectLst/>
                        </a:rPr>
                        <a:t>Nd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16936620"/>
                  </a:ext>
                </a:extLst>
              </a:tr>
            </a:tbl>
          </a:graphicData>
        </a:graphic>
      </p:graphicFrame>
      <p:sp>
        <p:nvSpPr>
          <p:cNvPr id="8" name="文本框 7">
            <a:extLst>
              <a:ext uri="{FF2B5EF4-FFF2-40B4-BE49-F238E27FC236}">
                <a16:creationId xmlns:a16="http://schemas.microsoft.com/office/drawing/2014/main" id="{1BB1104A-E886-441B-9C42-4516E7CE107F}"/>
              </a:ext>
            </a:extLst>
          </p:cNvPr>
          <p:cNvSpPr txBox="1"/>
          <p:nvPr/>
        </p:nvSpPr>
        <p:spPr>
          <a:xfrm>
            <a:off x="755576" y="5927708"/>
            <a:ext cx="7488832" cy="923330"/>
          </a:xfrm>
          <a:prstGeom prst="rect">
            <a:avLst/>
          </a:prstGeom>
          <a:noFill/>
        </p:spPr>
        <p:txBody>
          <a:bodyPr wrap="square" rtlCol="0">
            <a:spAutoFit/>
          </a:bodyPr>
          <a:lstStyle/>
          <a:p>
            <a:r>
              <a:rPr lang="en-US" altLang="zh-CN" kern="100" dirty="0">
                <a:solidFill>
                  <a:srgbClr val="000000"/>
                </a:solidFill>
                <a:effectLst/>
                <a:latin typeface="+mn-ea"/>
                <a:cs typeface="Times New Roman" panose="02020603050405020304" pitchFamily="18" charset="0"/>
              </a:rPr>
              <a:t>Nd: not detected   </a:t>
            </a:r>
          </a:p>
          <a:p>
            <a:r>
              <a:rPr lang="en-US" altLang="zh-CN" kern="100" dirty="0">
                <a:solidFill>
                  <a:srgbClr val="000000"/>
                </a:solidFill>
                <a:latin typeface="+mn-ea"/>
                <a:cs typeface="Times New Roman" panose="02020603050405020304" pitchFamily="18" charset="0"/>
              </a:rPr>
              <a:t>2</a:t>
            </a:r>
            <a:r>
              <a:rPr lang="zh-CN" altLang="zh-CN" kern="100" dirty="0">
                <a:solidFill>
                  <a:srgbClr val="000000"/>
                </a:solidFill>
                <a:effectLst/>
                <a:latin typeface="+mn-ea"/>
                <a:cs typeface="Times New Roman" panose="02020603050405020304" pitchFamily="18" charset="0"/>
              </a:rPr>
              <a:t>次提取能充分将</a:t>
            </a:r>
            <a:r>
              <a:rPr lang="en-US" altLang="zh-CN" kern="100" dirty="0">
                <a:solidFill>
                  <a:srgbClr val="000000"/>
                </a:solidFill>
                <a:effectLst/>
                <a:latin typeface="+mn-ea"/>
              </a:rPr>
              <a:t>3</a:t>
            </a:r>
            <a:r>
              <a:rPr lang="zh-CN" altLang="zh-CN" kern="100" dirty="0">
                <a:solidFill>
                  <a:srgbClr val="000000"/>
                </a:solidFill>
                <a:effectLst/>
                <a:latin typeface="+mn-ea"/>
                <a:cs typeface="Times New Roman" panose="02020603050405020304" pitchFamily="18" charset="0"/>
              </a:rPr>
              <a:t>种基质中</a:t>
            </a:r>
            <a:r>
              <a:rPr lang="en-US" altLang="zh-CN" kern="100" dirty="0">
                <a:solidFill>
                  <a:srgbClr val="000000"/>
                </a:solidFill>
                <a:effectLst/>
                <a:latin typeface="+mn-ea"/>
              </a:rPr>
              <a:t>5</a:t>
            </a:r>
            <a:r>
              <a:rPr lang="zh-CN" altLang="zh-CN" kern="100" dirty="0">
                <a:solidFill>
                  <a:srgbClr val="000000"/>
                </a:solidFill>
                <a:effectLst/>
                <a:latin typeface="+mn-ea"/>
                <a:cs typeface="Times New Roman" panose="02020603050405020304" pitchFamily="18" charset="0"/>
              </a:rPr>
              <a:t>种大麻素</a:t>
            </a:r>
            <a:r>
              <a:rPr lang="zh-CN" altLang="en-US" kern="100" dirty="0">
                <a:solidFill>
                  <a:srgbClr val="000000"/>
                </a:solidFill>
                <a:effectLst/>
                <a:latin typeface="+mn-ea"/>
                <a:cs typeface="Times New Roman" panose="02020603050405020304" pitchFamily="18" charset="0"/>
              </a:rPr>
              <a:t>充分</a:t>
            </a:r>
            <a:r>
              <a:rPr lang="zh-CN" altLang="zh-CN" kern="100" dirty="0">
                <a:solidFill>
                  <a:srgbClr val="000000"/>
                </a:solidFill>
                <a:effectLst/>
                <a:latin typeface="+mn-ea"/>
                <a:cs typeface="Times New Roman" panose="02020603050405020304" pitchFamily="18" charset="0"/>
              </a:rPr>
              <a:t>提取，故选择用乙腈提取</a:t>
            </a:r>
            <a:r>
              <a:rPr lang="en-US" altLang="zh-CN" kern="100" dirty="0">
                <a:solidFill>
                  <a:srgbClr val="000000"/>
                </a:solidFill>
                <a:effectLst/>
                <a:latin typeface="+mn-ea"/>
                <a:cs typeface="Times New Roman" panose="02020603050405020304" pitchFamily="18" charset="0"/>
              </a:rPr>
              <a:t>2</a:t>
            </a:r>
            <a:r>
              <a:rPr lang="zh-CN" altLang="zh-CN" kern="100" dirty="0">
                <a:solidFill>
                  <a:srgbClr val="000000"/>
                </a:solidFill>
                <a:effectLst/>
                <a:latin typeface="+mn-ea"/>
                <a:cs typeface="Times New Roman" panose="02020603050405020304" pitchFamily="18" charset="0"/>
              </a:rPr>
              <a:t>次</a:t>
            </a:r>
            <a:endParaRPr lang="zh-CN" altLang="zh-CN" kern="100" dirty="0">
              <a:effectLst/>
              <a:latin typeface="+mn-ea"/>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9028843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3A41AC0-00D8-4458-9F59-B1CF80F5F64A}"/>
              </a:ext>
            </a:extLst>
          </p:cNvPr>
          <p:cNvSpPr>
            <a:spLocks noGrp="1"/>
          </p:cNvSpPr>
          <p:nvPr>
            <p:ph type="sldNum" sz="quarter" idx="12"/>
          </p:nvPr>
        </p:nvSpPr>
        <p:spPr>
          <a:xfrm>
            <a:off x="8280412" y="6420317"/>
            <a:ext cx="1224136" cy="406233"/>
          </a:xfrm>
        </p:spPr>
        <p:txBody>
          <a:bodyPr/>
          <a:lstStyle/>
          <a:p>
            <a:fld id="{FCC3A858-5ED0-4B4A-8756-97846365D733}" type="slidenum">
              <a:rPr lang="zh-CN" altLang="en-US" smtClean="0">
                <a:solidFill>
                  <a:prstClr val="black">
                    <a:tint val="75000"/>
                  </a:prstClr>
                </a:solidFill>
              </a:rPr>
              <a:t>19</a:t>
            </a:fld>
            <a:endParaRPr lang="zh-CN" altLang="en-US" dirty="0">
              <a:solidFill>
                <a:prstClr val="black">
                  <a:tint val="75000"/>
                </a:prstClr>
              </a:solidFill>
            </a:endParaRPr>
          </a:p>
        </p:txBody>
      </p:sp>
      <p:sp>
        <p:nvSpPr>
          <p:cNvPr id="5" name="标题 2">
            <a:extLst>
              <a:ext uri="{FF2B5EF4-FFF2-40B4-BE49-F238E27FC236}">
                <a16:creationId xmlns:a16="http://schemas.microsoft.com/office/drawing/2014/main" id="{9204CC97-4ED1-4F15-A1A5-8B841A9B0EAE}"/>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
        <p:nvSpPr>
          <p:cNvPr id="7" name="TextBox 25">
            <a:extLst>
              <a:ext uri="{FF2B5EF4-FFF2-40B4-BE49-F238E27FC236}">
                <a16:creationId xmlns:a16="http://schemas.microsoft.com/office/drawing/2014/main" id="{C4ED6CF6-8278-4F3F-BFF0-96F4649D5005}"/>
              </a:ext>
            </a:extLst>
          </p:cNvPr>
          <p:cNvSpPr>
            <a:spLocks noChangeArrowheads="1"/>
          </p:cNvSpPr>
          <p:nvPr/>
        </p:nvSpPr>
        <p:spPr bwMode="auto">
          <a:xfrm>
            <a:off x="755576" y="1268760"/>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液相条件优化</a:t>
            </a:r>
          </a:p>
        </p:txBody>
      </p:sp>
      <p:pic>
        <p:nvPicPr>
          <p:cNvPr id="9" name="Picture 7">
            <a:extLst>
              <a:ext uri="{FF2B5EF4-FFF2-40B4-BE49-F238E27FC236}">
                <a16:creationId xmlns:a16="http://schemas.microsoft.com/office/drawing/2014/main" id="{78D58EA9-69BC-46EA-96CD-BECECDE42D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180" y="1423388"/>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a:extLst>
              <a:ext uri="{FF2B5EF4-FFF2-40B4-BE49-F238E27FC236}">
                <a16:creationId xmlns:a16="http://schemas.microsoft.com/office/drawing/2014/main" id="{7610A40F-492A-4188-9941-AA8A2063BB6C}"/>
              </a:ext>
            </a:extLst>
          </p:cNvPr>
          <p:cNvSpPr txBox="1"/>
          <p:nvPr/>
        </p:nvSpPr>
        <p:spPr>
          <a:xfrm>
            <a:off x="899592" y="2348880"/>
            <a:ext cx="7992888" cy="295170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zh-CN" dirty="0">
                <a:latin typeface="Times New Roman" panose="02020603050405020304" pitchFamily="18" charset="0"/>
                <a:cs typeface="Times New Roman" panose="02020603050405020304" pitchFamily="18" charset="0"/>
              </a:rPr>
              <a:t>色谱柱</a:t>
            </a:r>
            <a:r>
              <a:rPr lang="zh-CN" altLang="en-US" dirty="0">
                <a:latin typeface="Times New Roman" panose="02020603050405020304" pitchFamily="18" charset="0"/>
                <a:cs typeface="Times New Roman" panose="02020603050405020304" pitchFamily="18" charset="0"/>
              </a:rPr>
              <a:t>为</a:t>
            </a:r>
            <a:r>
              <a:rPr lang="en-US" altLang="zh-CN" dirty="0">
                <a:latin typeface="Times New Roman" panose="02020603050405020304" pitchFamily="18" charset="0"/>
                <a:cs typeface="Times New Roman" panose="02020603050405020304" pitchFamily="18" charset="0"/>
              </a:rPr>
              <a:t>super-</a:t>
            </a:r>
            <a:r>
              <a:rPr lang="en-US" altLang="zh-CN" dirty="0" err="1">
                <a:latin typeface="Times New Roman" panose="02020603050405020304" pitchFamily="18" charset="0"/>
                <a:cs typeface="Times New Roman" panose="02020603050405020304" pitchFamily="18" charset="0"/>
              </a:rPr>
              <a:t>sil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ODS2</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a:t>
            </a:r>
            <a:r>
              <a:rPr lang="en-US" altLang="zh-CN" baseline="-25000" dirty="0">
                <a:latin typeface="Times New Roman" panose="02020603050405020304" pitchFamily="18" charset="0"/>
                <a:cs typeface="Times New Roman" panose="02020603050405020304" pitchFamily="18" charset="0"/>
              </a:rPr>
              <a:t>18</a:t>
            </a:r>
            <a:r>
              <a:rPr lang="zh-CN" altLang="zh-CN" dirty="0">
                <a:latin typeface="Times New Roman" panose="02020603050405020304" pitchFamily="18" charset="0"/>
                <a:cs typeface="Times New Roman" panose="02020603050405020304" pitchFamily="18" charset="0"/>
              </a:rPr>
              <a:t>色谱柱（</a:t>
            </a:r>
            <a:r>
              <a:rPr lang="en-US" altLang="zh-CN" dirty="0">
                <a:latin typeface="Times New Roman" panose="02020603050405020304" pitchFamily="18" charset="0"/>
                <a:cs typeface="Times New Roman" panose="02020603050405020304" pitchFamily="18" charset="0"/>
              </a:rPr>
              <a:t>4.6×250 mm</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5.0 </a:t>
            </a:r>
            <a:r>
              <a:rPr lang="en-US" altLang="zh-CN" dirty="0" err="1">
                <a:latin typeface="Times New Roman" panose="02020603050405020304" pitchFamily="18" charset="0"/>
                <a:cs typeface="Times New Roman" panose="02020603050405020304" pitchFamily="18" charset="0"/>
              </a:rPr>
              <a:t>μm</a:t>
            </a:r>
            <a:r>
              <a:rPr lang="zh-CN"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dirty="0">
                <a:latin typeface="Times New Roman" panose="02020603050405020304" pitchFamily="18" charset="0"/>
                <a:cs typeface="Times New Roman" panose="02020603050405020304" pitchFamily="18" charset="0"/>
              </a:rPr>
              <a:t>柱温</a:t>
            </a:r>
            <a:r>
              <a:rPr lang="zh-CN" altLang="en-US" dirty="0">
                <a:latin typeface="Times New Roman" panose="02020603050405020304" pitchFamily="18" charset="0"/>
                <a:cs typeface="Times New Roman" panose="02020603050405020304" pitchFamily="18" charset="0"/>
              </a:rPr>
              <a:t>为</a:t>
            </a:r>
            <a:r>
              <a:rPr lang="en-US" altLang="zh-CN" dirty="0">
                <a:latin typeface="Times New Roman" panose="02020603050405020304" pitchFamily="18" charset="0"/>
                <a:cs typeface="Times New Roman" panose="02020603050405020304" pitchFamily="18" charset="0"/>
              </a:rPr>
              <a:t>35 ℃</a:t>
            </a:r>
            <a:r>
              <a:rPr lang="zh-CN"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dirty="0">
                <a:latin typeface="Times New Roman" panose="02020603050405020304" pitchFamily="18" charset="0"/>
                <a:cs typeface="Times New Roman" panose="02020603050405020304" pitchFamily="18" charset="0"/>
              </a:rPr>
              <a:t>检测波长为</a:t>
            </a:r>
            <a:r>
              <a:rPr lang="en-US" altLang="zh-CN" dirty="0">
                <a:latin typeface="Times New Roman" panose="02020603050405020304" pitchFamily="18" charset="0"/>
                <a:cs typeface="Times New Roman" panose="02020603050405020304" pitchFamily="18" charset="0"/>
              </a:rPr>
              <a:t>220nm</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dirty="0">
                <a:latin typeface="Times New Roman" panose="02020603050405020304" pitchFamily="18" charset="0"/>
                <a:cs typeface="Times New Roman" panose="02020603050405020304" pitchFamily="18" charset="0"/>
              </a:rPr>
              <a:t>流动相</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为</a:t>
            </a:r>
            <a:r>
              <a:rPr lang="en-US" altLang="zh-CN" dirty="0">
                <a:latin typeface="Times New Roman" panose="02020603050405020304" pitchFamily="18" charset="0"/>
                <a:cs typeface="Times New Roman" panose="02020603050405020304" pitchFamily="18" charset="0"/>
              </a:rPr>
              <a:t>0.1%</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V/V</a:t>
            </a:r>
            <a:r>
              <a:rPr lang="zh-CN" altLang="zh-CN" dirty="0">
                <a:latin typeface="Times New Roman" panose="02020603050405020304" pitchFamily="18" charset="0"/>
                <a:cs typeface="Times New Roman" panose="02020603050405020304" pitchFamily="18" charset="0"/>
              </a:rPr>
              <a:t>）甲酸</a:t>
            </a:r>
            <a:r>
              <a:rPr lang="en-US" altLang="zh-CN" dirty="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水溶液，</a:t>
            </a:r>
            <a:endParaRPr lang="en-US" altLang="zh-CN" dirty="0">
              <a:latin typeface="Times New Roman" panose="02020603050405020304" pitchFamily="18" charset="0"/>
              <a:cs typeface="Times New Roman" panose="02020603050405020304" pitchFamily="18" charset="0"/>
            </a:endParaRPr>
          </a:p>
          <a:p>
            <a:pPr>
              <a:lnSpc>
                <a:spcPct val="150000"/>
              </a:lnSpc>
            </a:pPr>
            <a:r>
              <a:rPr lang="en-US" altLang="zh-CN" dirty="0">
                <a:latin typeface="Times New Roman" panose="02020603050405020304" pitchFamily="18" charset="0"/>
                <a:cs typeface="Times New Roman" panose="02020603050405020304" pitchFamily="18" charset="0"/>
              </a:rPr>
              <a:t>     </a:t>
            </a:r>
            <a:r>
              <a:rPr lang="zh-CN" altLang="zh-CN" dirty="0">
                <a:latin typeface="Times New Roman" panose="02020603050405020304" pitchFamily="18" charset="0"/>
                <a:cs typeface="Times New Roman" panose="02020603050405020304" pitchFamily="18" charset="0"/>
              </a:rPr>
              <a:t>流动相</a:t>
            </a:r>
            <a:r>
              <a:rPr lang="en-US" altLang="zh-CN" dirty="0">
                <a:latin typeface="Times New Roman" panose="02020603050405020304" pitchFamily="18" charset="0"/>
                <a:cs typeface="Times New Roman" panose="02020603050405020304" pitchFamily="18" charset="0"/>
              </a:rPr>
              <a:t>B</a:t>
            </a:r>
            <a:r>
              <a:rPr lang="zh-CN" altLang="en-US" dirty="0">
                <a:latin typeface="Times New Roman" panose="02020603050405020304" pitchFamily="18" charset="0"/>
                <a:cs typeface="Times New Roman" panose="02020603050405020304" pitchFamily="18" charset="0"/>
              </a:rPr>
              <a:t>为</a:t>
            </a:r>
            <a:r>
              <a:rPr lang="en-US" altLang="zh-CN" dirty="0">
                <a:latin typeface="Times New Roman" panose="02020603050405020304" pitchFamily="18" charset="0"/>
                <a:cs typeface="Times New Roman" panose="02020603050405020304" pitchFamily="18" charset="0"/>
              </a:rPr>
              <a:t>0.1%</a:t>
            </a:r>
            <a:r>
              <a:rPr lang="zh-CN" altLang="zh-CN"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V/V</a:t>
            </a:r>
            <a:r>
              <a:rPr lang="zh-CN" altLang="zh-CN" dirty="0">
                <a:latin typeface="Times New Roman" panose="02020603050405020304" pitchFamily="18" charset="0"/>
                <a:cs typeface="Times New Roman" panose="02020603050405020304" pitchFamily="18" charset="0"/>
              </a:rPr>
              <a:t>）甲酸</a:t>
            </a:r>
            <a:r>
              <a:rPr lang="en-US" altLang="zh-CN" dirty="0">
                <a:latin typeface="Times New Roman" panose="02020603050405020304" pitchFamily="18" charset="0"/>
                <a:cs typeface="Times New Roman" panose="02020603050405020304" pitchFamily="18" charset="0"/>
              </a:rPr>
              <a:t>-</a:t>
            </a:r>
            <a:r>
              <a:rPr lang="zh-CN" altLang="zh-CN" dirty="0">
                <a:latin typeface="Times New Roman" panose="02020603050405020304" pitchFamily="18" charset="0"/>
                <a:cs typeface="Times New Roman" panose="02020603050405020304" pitchFamily="18" charset="0"/>
              </a:rPr>
              <a:t>乙腈；</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dirty="0">
                <a:latin typeface="Times New Roman" panose="02020603050405020304" pitchFamily="18" charset="0"/>
                <a:cs typeface="Times New Roman" panose="02020603050405020304" pitchFamily="18" charset="0"/>
              </a:rPr>
              <a:t>进样量</a:t>
            </a:r>
            <a:r>
              <a:rPr lang="zh-CN" altLang="en-US" dirty="0">
                <a:latin typeface="Times New Roman" panose="02020603050405020304" pitchFamily="18" charset="0"/>
                <a:cs typeface="Times New Roman" panose="02020603050405020304" pitchFamily="18" charset="0"/>
              </a:rPr>
              <a:t>为</a:t>
            </a:r>
            <a:r>
              <a:rPr lang="en-US" altLang="zh-CN" dirty="0">
                <a:latin typeface="Times New Roman" panose="02020603050405020304" pitchFamily="18" charset="0"/>
                <a:cs typeface="Times New Roman" panose="02020603050405020304" pitchFamily="18" charset="0"/>
              </a:rPr>
              <a:t>10 </a:t>
            </a:r>
            <a:r>
              <a:rPr lang="en-US" altLang="zh-CN" dirty="0" err="1">
                <a:latin typeface="Times New Roman" panose="02020603050405020304" pitchFamily="18" charset="0"/>
                <a:cs typeface="Times New Roman" panose="02020603050405020304" pitchFamily="18" charset="0"/>
              </a:rPr>
              <a:t>μL</a:t>
            </a:r>
            <a:r>
              <a:rPr lang="zh-CN"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dirty="0">
                <a:latin typeface="Times New Roman" panose="02020603050405020304" pitchFamily="18" charset="0"/>
                <a:cs typeface="Times New Roman" panose="02020603050405020304" pitchFamily="18" charset="0"/>
              </a:rPr>
              <a:t>流速</a:t>
            </a:r>
            <a:r>
              <a:rPr lang="zh-CN" altLang="en-US" dirty="0">
                <a:latin typeface="Times New Roman" panose="02020603050405020304" pitchFamily="18" charset="0"/>
                <a:cs typeface="Times New Roman" panose="02020603050405020304" pitchFamily="18" charset="0"/>
              </a:rPr>
              <a:t>为</a:t>
            </a:r>
            <a:r>
              <a:rPr lang="en-US" altLang="zh-CN" dirty="0">
                <a:latin typeface="Times New Roman" panose="02020603050405020304" pitchFamily="18" charset="0"/>
                <a:cs typeface="Times New Roman" panose="02020603050405020304" pitchFamily="18" charset="0"/>
              </a:rPr>
              <a:t>1000 mL/min</a:t>
            </a:r>
            <a:r>
              <a:rPr lang="zh-CN"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8934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32036" y="4581128"/>
            <a:ext cx="3880124" cy="665163"/>
            <a:chOff x="1631106" y="3339877"/>
            <a:chExt cx="3880124" cy="665163"/>
          </a:xfrm>
        </p:grpSpPr>
        <p:grpSp>
          <p:nvGrpSpPr>
            <p:cNvPr id="2" name="Group 20"/>
            <p:cNvGrpSpPr/>
            <p:nvPr/>
          </p:nvGrpSpPr>
          <p:grpSpPr bwMode="auto">
            <a:xfrm>
              <a:off x="1631106" y="3339877"/>
              <a:ext cx="762000" cy="665163"/>
              <a:chOff x="0" y="0"/>
              <a:chExt cx="1549" cy="1351"/>
            </a:xfrm>
          </p:grpSpPr>
          <p:sp>
            <p:nvSpPr>
              <p:cNvPr id="14394" name="AutoShape 21"/>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zh-CN">
                  <a:solidFill>
                    <a:srgbClr val="000000"/>
                  </a:solidFill>
                  <a:ea typeface="微软雅黑" panose="020B0503020204020204" pitchFamily="34" charset="-122"/>
                  <a:sym typeface="Arial" panose="020B0604020202020204" pitchFamily="34" charset="0"/>
                </a:endParaRPr>
              </a:p>
            </p:txBody>
          </p:sp>
          <p:sp>
            <p:nvSpPr>
              <p:cNvPr id="14395" name="AutoShape 2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499">
                    <a:srgbClr val="E6E6E6"/>
                  </a:gs>
                  <a:gs pos="65999">
                    <a:srgbClr val="7D8496"/>
                  </a:gs>
                  <a:gs pos="73499">
                    <a:srgbClr val="E6E6E6"/>
                  </a:gs>
                  <a:gs pos="92499">
                    <a:srgbClr val="7D8496"/>
                  </a:gs>
                  <a:gs pos="100000">
                    <a:srgbClr val="E6E6E6"/>
                  </a:gs>
                </a:gsLst>
                <a:lin ang="18900000" scaled="1"/>
              </a:gradFill>
              <a:ln w="9525">
                <a:solidFill>
                  <a:srgbClr val="C0C0C0"/>
                </a:solidFill>
                <a:miter lim="800000"/>
              </a:ln>
            </p:spPr>
            <p:txBody>
              <a:bodyPr wrap="none" anchor="ctr"/>
              <a:lstStyle/>
              <a:p>
                <a:endParaRPr lang="zh-CN" altLang="zh-CN">
                  <a:solidFill>
                    <a:srgbClr val="000000"/>
                  </a:solidFill>
                  <a:ea typeface="微软雅黑" panose="020B0503020204020204" pitchFamily="34" charset="-122"/>
                  <a:sym typeface="Arial" panose="020B0604020202020204" pitchFamily="34" charset="0"/>
                </a:endParaRPr>
              </a:p>
            </p:txBody>
          </p:sp>
          <p:sp>
            <p:nvSpPr>
              <p:cNvPr id="14396" name="AutoShape 23"/>
              <p:cNvSpPr>
                <a:spLocks noChangeArrowheads="1"/>
              </p:cNvSpPr>
              <p:nvPr/>
            </p:nvSpPr>
            <p:spPr bwMode="auto">
              <a:xfrm>
                <a:off x="90" y="81"/>
                <a:ext cx="1349" cy="1167"/>
              </a:xfrm>
              <a:prstGeom prst="hexagon">
                <a:avLst>
                  <a:gd name="adj" fmla="val 28894"/>
                  <a:gd name="vf" fmla="val 115470"/>
                </a:avLst>
              </a:prstGeom>
              <a:gradFill rotWithShape="1">
                <a:gsLst>
                  <a:gs pos="0">
                    <a:srgbClr val="004864"/>
                  </a:gs>
                  <a:gs pos="50000">
                    <a:srgbClr val="009DD9"/>
                  </a:gs>
                  <a:gs pos="100000">
                    <a:srgbClr val="004864"/>
                  </a:gs>
                </a:gsLst>
                <a:lin ang="18900000" scaled="1"/>
              </a:gradFill>
              <a:ln w="9525">
                <a:solidFill>
                  <a:srgbClr val="000000"/>
                </a:solidFill>
                <a:miter lim="800000"/>
              </a:ln>
            </p:spPr>
            <p:txBody>
              <a:bodyPr wrap="none" anchor="ctr"/>
              <a:lstStyle/>
              <a:p>
                <a:endParaRPr lang="zh-CN" altLang="zh-CN">
                  <a:solidFill>
                    <a:srgbClr val="000000"/>
                  </a:solidFill>
                  <a:ea typeface="微软雅黑" panose="020B0503020204020204" pitchFamily="34" charset="-122"/>
                </a:endParaRPr>
              </a:p>
            </p:txBody>
          </p:sp>
        </p:grpSp>
        <p:sp>
          <p:nvSpPr>
            <p:cNvPr id="14343" name="Line 24"/>
            <p:cNvSpPr>
              <a:spLocks noChangeShapeType="1"/>
            </p:cNvSpPr>
            <p:nvPr/>
          </p:nvSpPr>
          <p:spPr bwMode="auto">
            <a:xfrm flipV="1">
              <a:off x="2240706" y="3954328"/>
              <a:ext cx="3270524" cy="17374"/>
            </a:xfrm>
            <a:prstGeom prst="line">
              <a:avLst/>
            </a:prstGeom>
            <a:noFill/>
            <a:ln w="25400">
              <a:solidFill>
                <a:srgbClr val="04617B"/>
              </a:solidFill>
              <a:prstDash val="sysDot"/>
              <a:round/>
              <a:tailEnd type="oval" w="med" len="med"/>
            </a:ln>
          </p:spPr>
          <p:txBody>
            <a:bodyPr wrap="none" anchor="ctr"/>
            <a:lstStyle/>
            <a:p>
              <a:endParaRPr lang="zh-CN" altLang="en-US"/>
            </a:p>
          </p:txBody>
        </p:sp>
        <p:sp>
          <p:nvSpPr>
            <p:cNvPr id="14345" name="Text Box 26"/>
            <p:cNvSpPr>
              <a:spLocks noChangeArrowheads="1"/>
            </p:cNvSpPr>
            <p:nvPr/>
          </p:nvSpPr>
          <p:spPr bwMode="auto">
            <a:xfrm>
              <a:off x="1826869" y="3460527"/>
              <a:ext cx="356188" cy="461665"/>
            </a:xfrm>
            <a:prstGeom prst="rect">
              <a:avLst/>
            </a:prstGeom>
            <a:noFill/>
            <a:ln w="9525">
              <a:noFill/>
              <a:miter lim="800000"/>
            </a:ln>
          </p:spPr>
          <p:txBody>
            <a:bodyPr wrap="none">
              <a:spAutoFit/>
            </a:bodyPr>
            <a:lstStyle/>
            <a:p>
              <a:pPr algn="ctr"/>
              <a:r>
                <a:rPr lang="en-US" altLang="zh-CN" sz="2400" b="1" dirty="0">
                  <a:solidFill>
                    <a:srgbClr val="FFFFFF"/>
                  </a:solidFill>
                  <a:ea typeface="微软雅黑" panose="020B0503020204020204" pitchFamily="34" charset="-122"/>
                </a:rPr>
                <a:t>4</a:t>
              </a:r>
              <a:endParaRPr lang="zh-CN" altLang="en-US" sz="2400" b="1" dirty="0">
                <a:solidFill>
                  <a:srgbClr val="FFFFFF"/>
                </a:solidFill>
                <a:ea typeface="微软雅黑" panose="020B0503020204020204" pitchFamily="34" charset="-122"/>
              </a:endParaRPr>
            </a:p>
          </p:txBody>
        </p:sp>
      </p:grpSp>
      <p:grpSp>
        <p:nvGrpSpPr>
          <p:cNvPr id="7" name="组合 6"/>
          <p:cNvGrpSpPr/>
          <p:nvPr/>
        </p:nvGrpSpPr>
        <p:grpSpPr>
          <a:xfrm>
            <a:off x="2132036" y="3645025"/>
            <a:ext cx="3880124" cy="665162"/>
            <a:chOff x="1631106" y="2268315"/>
            <a:chExt cx="3880124" cy="665162"/>
          </a:xfrm>
        </p:grpSpPr>
        <p:grpSp>
          <p:nvGrpSpPr>
            <p:cNvPr id="3" name="Group 12"/>
            <p:cNvGrpSpPr/>
            <p:nvPr/>
          </p:nvGrpSpPr>
          <p:grpSpPr bwMode="auto">
            <a:xfrm>
              <a:off x="1631106" y="2268315"/>
              <a:ext cx="762000" cy="665162"/>
              <a:chOff x="0" y="0"/>
              <a:chExt cx="1549" cy="1351"/>
            </a:xfrm>
          </p:grpSpPr>
          <p:sp>
            <p:nvSpPr>
              <p:cNvPr id="14391" name="AutoShape 13"/>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zh-CN">
                  <a:solidFill>
                    <a:srgbClr val="000000"/>
                  </a:solidFill>
                  <a:ea typeface="微软雅黑" panose="020B0503020204020204" pitchFamily="34" charset="-122"/>
                  <a:sym typeface="Arial" panose="020B0604020202020204" pitchFamily="34" charset="0"/>
                </a:endParaRPr>
              </a:p>
            </p:txBody>
          </p:sp>
          <p:sp>
            <p:nvSpPr>
              <p:cNvPr id="14392" name="AutoShape 14"/>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499">
                    <a:srgbClr val="E6E6E6"/>
                  </a:gs>
                  <a:gs pos="65999">
                    <a:srgbClr val="7D8496"/>
                  </a:gs>
                  <a:gs pos="73499">
                    <a:srgbClr val="E6E6E6"/>
                  </a:gs>
                  <a:gs pos="92499">
                    <a:srgbClr val="7D8496"/>
                  </a:gs>
                  <a:gs pos="100000">
                    <a:srgbClr val="E6E6E6"/>
                  </a:gs>
                </a:gsLst>
                <a:lin ang="18900000" scaled="1"/>
              </a:gradFill>
              <a:ln w="9525">
                <a:solidFill>
                  <a:srgbClr val="C0C0C0"/>
                </a:solidFill>
                <a:miter lim="800000"/>
              </a:ln>
            </p:spPr>
            <p:txBody>
              <a:bodyPr wrap="none" anchor="ctr"/>
              <a:lstStyle/>
              <a:p>
                <a:endParaRPr lang="zh-CN" altLang="zh-CN">
                  <a:solidFill>
                    <a:srgbClr val="000000"/>
                  </a:solidFill>
                  <a:ea typeface="微软雅黑" panose="020B0503020204020204" pitchFamily="34" charset="-122"/>
                  <a:sym typeface="Arial" panose="020B0604020202020204" pitchFamily="34" charset="0"/>
                </a:endParaRPr>
              </a:p>
            </p:txBody>
          </p:sp>
          <p:sp>
            <p:nvSpPr>
              <p:cNvPr id="14393" name="AutoShape 15"/>
              <p:cNvSpPr>
                <a:spLocks noChangeArrowheads="1"/>
              </p:cNvSpPr>
              <p:nvPr/>
            </p:nvSpPr>
            <p:spPr bwMode="auto">
              <a:xfrm>
                <a:off x="90" y="81"/>
                <a:ext cx="1349" cy="1167"/>
              </a:xfrm>
              <a:prstGeom prst="hexagon">
                <a:avLst>
                  <a:gd name="adj" fmla="val 28894"/>
                  <a:gd name="vf" fmla="val 115470"/>
                </a:avLst>
              </a:prstGeom>
              <a:gradFill rotWithShape="1">
                <a:gsLst>
                  <a:gs pos="0">
                    <a:srgbClr val="07325B"/>
                  </a:gs>
                  <a:gs pos="100000">
                    <a:srgbClr val="0F6FC6"/>
                  </a:gs>
                </a:gsLst>
                <a:lin ang="18900000" scaled="1"/>
              </a:gradFill>
              <a:ln w="9525">
                <a:solidFill>
                  <a:srgbClr val="000000"/>
                </a:solidFill>
                <a:miter lim="800000"/>
              </a:ln>
            </p:spPr>
            <p:txBody>
              <a:bodyPr wrap="none" anchor="ctr"/>
              <a:lstStyle/>
              <a:p>
                <a:endParaRPr lang="zh-CN" altLang="zh-CN">
                  <a:solidFill>
                    <a:srgbClr val="000000"/>
                  </a:solidFill>
                  <a:ea typeface="微软雅黑" panose="020B0503020204020204" pitchFamily="34" charset="-122"/>
                </a:endParaRPr>
              </a:p>
            </p:txBody>
          </p:sp>
        </p:grpSp>
        <p:sp>
          <p:nvSpPr>
            <p:cNvPr id="14347" name="Line 16"/>
            <p:cNvSpPr>
              <a:spLocks noChangeShapeType="1"/>
            </p:cNvSpPr>
            <p:nvPr/>
          </p:nvSpPr>
          <p:spPr bwMode="auto">
            <a:xfrm flipV="1">
              <a:off x="2240706" y="2871836"/>
              <a:ext cx="3270524" cy="18780"/>
            </a:xfrm>
            <a:prstGeom prst="line">
              <a:avLst/>
            </a:prstGeom>
            <a:noFill/>
            <a:ln w="25400">
              <a:solidFill>
                <a:srgbClr val="04617B"/>
              </a:solidFill>
              <a:prstDash val="sysDot"/>
              <a:round/>
              <a:tailEnd type="oval" w="med" len="med"/>
            </a:ln>
          </p:spPr>
          <p:txBody>
            <a:bodyPr wrap="none" anchor="ctr"/>
            <a:lstStyle/>
            <a:p>
              <a:endParaRPr lang="zh-CN" altLang="en-US"/>
            </a:p>
          </p:txBody>
        </p:sp>
        <p:sp>
          <p:nvSpPr>
            <p:cNvPr id="14348" name="Text Box 17"/>
            <p:cNvSpPr>
              <a:spLocks noChangeArrowheads="1"/>
            </p:cNvSpPr>
            <p:nvPr/>
          </p:nvSpPr>
          <p:spPr bwMode="auto">
            <a:xfrm>
              <a:off x="2485070" y="2418419"/>
              <a:ext cx="2954152" cy="369332"/>
            </a:xfrm>
            <a:prstGeom prst="rect">
              <a:avLst/>
            </a:prstGeom>
            <a:noFill/>
            <a:ln w="9525">
              <a:noFill/>
              <a:miter lim="800000"/>
            </a:ln>
          </p:spPr>
          <p:txBody>
            <a:bodyPr wrap="square">
              <a:spAutoFit/>
            </a:bodyPr>
            <a:lstStyle/>
            <a:p>
              <a:pPr algn="dist"/>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研究现状</a:t>
              </a:r>
              <a:endParaRPr 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9" name="Text Box 18"/>
            <p:cNvSpPr>
              <a:spLocks noChangeArrowheads="1"/>
            </p:cNvSpPr>
            <p:nvPr/>
          </p:nvSpPr>
          <p:spPr bwMode="auto">
            <a:xfrm>
              <a:off x="1826869" y="2365152"/>
              <a:ext cx="356188" cy="461665"/>
            </a:xfrm>
            <a:prstGeom prst="rect">
              <a:avLst/>
            </a:prstGeom>
            <a:noFill/>
            <a:ln w="9525">
              <a:noFill/>
              <a:miter lim="800000"/>
            </a:ln>
          </p:spPr>
          <p:txBody>
            <a:bodyPr wrap="none">
              <a:spAutoFit/>
            </a:bodyPr>
            <a:lstStyle/>
            <a:p>
              <a:pPr algn="ctr"/>
              <a:r>
                <a:rPr lang="en-US" altLang="zh-CN" sz="2400" b="1" dirty="0">
                  <a:solidFill>
                    <a:srgbClr val="FFFFFF"/>
                  </a:solidFill>
                  <a:ea typeface="微软雅黑" panose="020B0503020204020204" pitchFamily="34" charset="-122"/>
                </a:rPr>
                <a:t>3</a:t>
              </a:r>
              <a:endParaRPr lang="zh-CN" altLang="en-US" sz="2400" b="1" dirty="0">
                <a:solidFill>
                  <a:srgbClr val="FFFFFF"/>
                </a:solidFill>
                <a:ea typeface="微软雅黑" panose="020B0503020204020204" pitchFamily="34" charset="-122"/>
              </a:endParaRPr>
            </a:p>
          </p:txBody>
        </p:sp>
      </p:grpSp>
      <p:grpSp>
        <p:nvGrpSpPr>
          <p:cNvPr id="6" name="组合 5"/>
          <p:cNvGrpSpPr/>
          <p:nvPr/>
        </p:nvGrpSpPr>
        <p:grpSpPr>
          <a:xfrm>
            <a:off x="2132036" y="2636912"/>
            <a:ext cx="3880124" cy="665163"/>
            <a:chOff x="1624756" y="1196752"/>
            <a:chExt cx="3880124" cy="665163"/>
          </a:xfrm>
        </p:grpSpPr>
        <p:sp>
          <p:nvSpPr>
            <p:cNvPr id="14340" name="Line 8"/>
            <p:cNvSpPr>
              <a:spLocks noChangeShapeType="1"/>
            </p:cNvSpPr>
            <p:nvPr/>
          </p:nvSpPr>
          <p:spPr bwMode="auto">
            <a:xfrm flipV="1">
              <a:off x="2175620" y="1788949"/>
              <a:ext cx="3329260" cy="23747"/>
            </a:xfrm>
            <a:prstGeom prst="line">
              <a:avLst/>
            </a:prstGeom>
            <a:noFill/>
            <a:ln w="25400">
              <a:solidFill>
                <a:srgbClr val="04617B"/>
              </a:solidFill>
              <a:prstDash val="sysDot"/>
              <a:round/>
              <a:tailEnd type="oval" w="med" len="med"/>
            </a:ln>
          </p:spPr>
          <p:txBody>
            <a:bodyPr wrap="none" anchor="ctr"/>
            <a:lstStyle/>
            <a:p>
              <a:endParaRPr lang="zh-CN" altLang="en-US"/>
            </a:p>
          </p:txBody>
        </p:sp>
        <p:sp>
          <p:nvSpPr>
            <p:cNvPr id="14341" name="Text Box 9"/>
            <p:cNvSpPr>
              <a:spLocks noChangeArrowheads="1"/>
            </p:cNvSpPr>
            <p:nvPr/>
          </p:nvSpPr>
          <p:spPr bwMode="auto">
            <a:xfrm>
              <a:off x="2485070" y="1338958"/>
              <a:ext cx="2947802" cy="369332"/>
            </a:xfrm>
            <a:prstGeom prst="rect">
              <a:avLst/>
            </a:prstGeom>
            <a:noFill/>
            <a:ln w="9525">
              <a:noFill/>
              <a:miter lim="800000"/>
            </a:ln>
          </p:spPr>
          <p:txBody>
            <a:bodyPr wrap="square">
              <a:spAutoFit/>
            </a:bodyPr>
            <a:lstStyle/>
            <a:p>
              <a:pPr algn="dist" latinLnBrk="1"/>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需求分析</a:t>
              </a:r>
              <a:endParaRPr 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4"/>
            <p:cNvGrpSpPr/>
            <p:nvPr/>
          </p:nvGrpSpPr>
          <p:grpSpPr bwMode="auto">
            <a:xfrm>
              <a:off x="1624756" y="1196752"/>
              <a:ext cx="762000" cy="665163"/>
              <a:chOff x="0" y="0"/>
              <a:chExt cx="1549" cy="1351"/>
            </a:xfrm>
          </p:grpSpPr>
          <p:sp>
            <p:nvSpPr>
              <p:cNvPr id="14385" name="AutoShape 5"/>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zh-CN">
                  <a:solidFill>
                    <a:srgbClr val="000000"/>
                  </a:solidFill>
                  <a:ea typeface="微软雅黑" panose="020B0503020204020204" pitchFamily="34" charset="-122"/>
                  <a:sym typeface="Arial" panose="020B0604020202020204" pitchFamily="34" charset="0"/>
                </a:endParaRPr>
              </a:p>
            </p:txBody>
          </p:sp>
          <p:sp>
            <p:nvSpPr>
              <p:cNvPr id="14386" name="AutoShape 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499">
                    <a:srgbClr val="E6E6E6"/>
                  </a:gs>
                  <a:gs pos="65999">
                    <a:srgbClr val="7D8496"/>
                  </a:gs>
                  <a:gs pos="73499">
                    <a:srgbClr val="E6E6E6"/>
                  </a:gs>
                  <a:gs pos="92499">
                    <a:srgbClr val="7D8496"/>
                  </a:gs>
                  <a:gs pos="100000">
                    <a:srgbClr val="E6E6E6"/>
                  </a:gs>
                </a:gsLst>
                <a:lin ang="18900000" scaled="1"/>
              </a:gradFill>
              <a:ln w="9525">
                <a:solidFill>
                  <a:srgbClr val="C0C0C0"/>
                </a:solidFill>
                <a:miter lim="800000"/>
              </a:ln>
            </p:spPr>
            <p:txBody>
              <a:bodyPr wrap="none" anchor="ctr"/>
              <a:lstStyle/>
              <a:p>
                <a:endParaRPr lang="zh-CN" altLang="zh-CN">
                  <a:solidFill>
                    <a:srgbClr val="000000"/>
                  </a:solidFill>
                  <a:ea typeface="微软雅黑" panose="020B0503020204020204" pitchFamily="34" charset="-122"/>
                  <a:sym typeface="Arial" panose="020B0604020202020204" pitchFamily="34" charset="0"/>
                </a:endParaRPr>
              </a:p>
            </p:txBody>
          </p:sp>
          <p:sp>
            <p:nvSpPr>
              <p:cNvPr id="14387" name="AutoShape 7"/>
              <p:cNvSpPr>
                <a:spLocks noChangeArrowheads="1"/>
              </p:cNvSpPr>
              <p:nvPr/>
            </p:nvSpPr>
            <p:spPr bwMode="auto">
              <a:xfrm>
                <a:off x="90" y="81"/>
                <a:ext cx="1349" cy="1167"/>
              </a:xfrm>
              <a:prstGeom prst="hexagon">
                <a:avLst>
                  <a:gd name="adj" fmla="val 28894"/>
                  <a:gd name="vf" fmla="val 115470"/>
                </a:avLst>
              </a:prstGeom>
              <a:gradFill rotWithShape="1">
                <a:gsLst>
                  <a:gs pos="0">
                    <a:srgbClr val="004864"/>
                  </a:gs>
                  <a:gs pos="50000">
                    <a:srgbClr val="009DD9"/>
                  </a:gs>
                  <a:gs pos="100000">
                    <a:srgbClr val="004864"/>
                  </a:gs>
                </a:gsLst>
                <a:lin ang="18900000" scaled="1"/>
              </a:gradFill>
              <a:ln w="9525">
                <a:solidFill>
                  <a:srgbClr val="000000"/>
                </a:solidFill>
                <a:miter lim="800000"/>
              </a:ln>
            </p:spPr>
            <p:txBody>
              <a:bodyPr wrap="none" anchor="ctr"/>
              <a:lstStyle/>
              <a:p>
                <a:endParaRPr lang="zh-CN" altLang="zh-CN">
                  <a:solidFill>
                    <a:srgbClr val="000000"/>
                  </a:solidFill>
                  <a:ea typeface="微软雅黑" panose="020B0503020204020204" pitchFamily="34" charset="-122"/>
                </a:endParaRPr>
              </a:p>
            </p:txBody>
          </p:sp>
        </p:grpSp>
        <p:sp>
          <p:nvSpPr>
            <p:cNvPr id="14355" name="Text Box 10"/>
            <p:cNvSpPr>
              <a:spLocks noChangeArrowheads="1"/>
            </p:cNvSpPr>
            <p:nvPr/>
          </p:nvSpPr>
          <p:spPr bwMode="auto">
            <a:xfrm>
              <a:off x="1821606" y="1295177"/>
              <a:ext cx="354013" cy="457200"/>
            </a:xfrm>
            <a:prstGeom prst="rect">
              <a:avLst/>
            </a:prstGeom>
            <a:noFill/>
            <a:ln w="9525">
              <a:noFill/>
              <a:miter lim="800000"/>
            </a:ln>
          </p:spPr>
          <p:txBody>
            <a:bodyPr wrap="none">
              <a:spAutoFit/>
            </a:bodyPr>
            <a:lstStyle/>
            <a:p>
              <a:pPr algn="ctr"/>
              <a:r>
                <a:rPr lang="en-US" altLang="zh-CN" sz="2400" b="1" dirty="0">
                  <a:solidFill>
                    <a:srgbClr val="FFFFFF"/>
                  </a:solidFill>
                  <a:ea typeface="微软雅黑" panose="020B0503020204020204" pitchFamily="34" charset="-122"/>
                </a:rPr>
                <a:t>2</a:t>
              </a:r>
              <a:endParaRPr lang="zh-CN" altLang="en-US" dirty="0">
                <a:ea typeface="微软雅黑" panose="020B0503020204020204" pitchFamily="34" charset="-122"/>
              </a:endParaRPr>
            </a:p>
          </p:txBody>
        </p:sp>
      </p:grpSp>
      <p:sp>
        <p:nvSpPr>
          <p:cNvPr id="41" name="标题 2"/>
          <p:cNvSpPr txBox="1"/>
          <p:nvPr/>
        </p:nvSpPr>
        <p:spPr>
          <a:xfrm>
            <a:off x="1378588" y="232811"/>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lgn="ctr">
              <a:defRPr/>
            </a:pPr>
            <a:r>
              <a:rPr lang="zh-CN" altLang="en-US" sz="3100" dirty="0">
                <a:solidFill>
                  <a:sysClr val="windowText" lastClr="000000">
                    <a:lumMod val="65000"/>
                    <a:lumOff val="35000"/>
                  </a:sysClr>
                </a:solidFill>
              </a:rPr>
              <a:t>主 要 内 容</a:t>
            </a:r>
            <a:endParaRPr sz="3100" dirty="0">
              <a:solidFill>
                <a:sysClr val="windowText" lastClr="000000">
                  <a:lumMod val="65000"/>
                  <a:lumOff val="35000"/>
                </a:sysClr>
              </a:solidFill>
            </a:endParaRPr>
          </a:p>
        </p:txBody>
      </p:sp>
      <p:sp>
        <p:nvSpPr>
          <p:cNvPr id="11" name="灯片编号占位符 10"/>
          <p:cNvSpPr>
            <a:spLocks noGrp="1"/>
          </p:cNvSpPr>
          <p:nvPr>
            <p:ph type="sldNum" sz="quarter" idx="12"/>
          </p:nvPr>
        </p:nvSpPr>
        <p:spPr>
          <a:xfrm>
            <a:off x="7881209" y="6669360"/>
            <a:ext cx="1237437" cy="260459"/>
          </a:xfrm>
        </p:spPr>
        <p:txBody>
          <a:bodyPr/>
          <a:lstStyle/>
          <a:p>
            <a:fld id="{1700C422-8648-4504-BD31-0470E17558FA}" type="slidenum">
              <a:rPr lang="zh-CN" altLang="en-US" b="1" smtClean="0">
                <a:solidFill>
                  <a:prstClr val="white"/>
                </a:solidFill>
                <a:ea typeface="微软雅黑" panose="020B0503020204020204" pitchFamily="34" charset="-122"/>
              </a:rPr>
              <a:t>2</a:t>
            </a:fld>
            <a:endParaRPr lang="zh-CN" altLang="en-US" b="1" dirty="0">
              <a:solidFill>
                <a:prstClr val="white"/>
              </a:solidFill>
              <a:ea typeface="微软雅黑" panose="020B0503020204020204" pitchFamily="34" charset="-122"/>
            </a:endParaRPr>
          </a:p>
        </p:txBody>
      </p:sp>
      <p:grpSp>
        <p:nvGrpSpPr>
          <p:cNvPr id="37" name="组合 36"/>
          <p:cNvGrpSpPr/>
          <p:nvPr/>
        </p:nvGrpSpPr>
        <p:grpSpPr>
          <a:xfrm>
            <a:off x="2132036" y="1628800"/>
            <a:ext cx="3880124" cy="665163"/>
            <a:chOff x="1631106" y="4413027"/>
            <a:chExt cx="3880124" cy="665163"/>
          </a:xfrm>
        </p:grpSpPr>
        <p:grpSp>
          <p:nvGrpSpPr>
            <p:cNvPr id="38" name="Group 12"/>
            <p:cNvGrpSpPr/>
            <p:nvPr/>
          </p:nvGrpSpPr>
          <p:grpSpPr bwMode="auto">
            <a:xfrm>
              <a:off x="1631106" y="4413027"/>
              <a:ext cx="762000" cy="665163"/>
              <a:chOff x="0" y="0"/>
              <a:chExt cx="1549" cy="1351"/>
            </a:xfrm>
          </p:grpSpPr>
          <p:sp>
            <p:nvSpPr>
              <p:cNvPr id="43" name="AutoShape 13"/>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zh-CN">
                  <a:solidFill>
                    <a:srgbClr val="000000"/>
                  </a:solidFill>
                  <a:ea typeface="微软雅黑" panose="020B0503020204020204" pitchFamily="34" charset="-122"/>
                  <a:sym typeface="Arial" panose="020B0604020202020204" pitchFamily="34" charset="0"/>
                </a:endParaRPr>
              </a:p>
            </p:txBody>
          </p:sp>
          <p:sp>
            <p:nvSpPr>
              <p:cNvPr id="45" name="AutoShape 14"/>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499">
                    <a:srgbClr val="E6E6E6"/>
                  </a:gs>
                  <a:gs pos="65999">
                    <a:srgbClr val="7D8496"/>
                  </a:gs>
                  <a:gs pos="73499">
                    <a:srgbClr val="E6E6E6"/>
                  </a:gs>
                  <a:gs pos="92499">
                    <a:srgbClr val="7D8496"/>
                  </a:gs>
                  <a:gs pos="100000">
                    <a:srgbClr val="E6E6E6"/>
                  </a:gs>
                </a:gsLst>
                <a:lin ang="18900000" scaled="1"/>
              </a:gradFill>
              <a:ln w="9525">
                <a:solidFill>
                  <a:srgbClr val="C0C0C0"/>
                </a:solidFill>
                <a:miter lim="800000"/>
              </a:ln>
            </p:spPr>
            <p:txBody>
              <a:bodyPr wrap="none" anchor="ctr"/>
              <a:lstStyle/>
              <a:p>
                <a:endParaRPr lang="zh-CN" altLang="zh-CN">
                  <a:solidFill>
                    <a:srgbClr val="000000"/>
                  </a:solidFill>
                  <a:ea typeface="微软雅黑" panose="020B0503020204020204" pitchFamily="34" charset="-122"/>
                  <a:sym typeface="Arial" panose="020B0604020202020204" pitchFamily="34" charset="0"/>
                </a:endParaRPr>
              </a:p>
            </p:txBody>
          </p:sp>
          <p:sp>
            <p:nvSpPr>
              <p:cNvPr id="46" name="AutoShape 15"/>
              <p:cNvSpPr>
                <a:spLocks noChangeArrowheads="1"/>
              </p:cNvSpPr>
              <p:nvPr/>
            </p:nvSpPr>
            <p:spPr bwMode="auto">
              <a:xfrm>
                <a:off x="90" y="81"/>
                <a:ext cx="1349" cy="1167"/>
              </a:xfrm>
              <a:prstGeom prst="hexagon">
                <a:avLst>
                  <a:gd name="adj" fmla="val 28894"/>
                  <a:gd name="vf" fmla="val 115470"/>
                </a:avLst>
              </a:prstGeom>
              <a:gradFill rotWithShape="1">
                <a:gsLst>
                  <a:gs pos="0">
                    <a:srgbClr val="07325B"/>
                  </a:gs>
                  <a:gs pos="100000">
                    <a:srgbClr val="0F6FC6"/>
                  </a:gs>
                </a:gsLst>
                <a:lin ang="18900000" scaled="1"/>
              </a:gradFill>
              <a:ln w="9525">
                <a:solidFill>
                  <a:srgbClr val="000000"/>
                </a:solidFill>
                <a:miter lim="800000"/>
              </a:ln>
            </p:spPr>
            <p:txBody>
              <a:bodyPr wrap="none" anchor="ctr"/>
              <a:lstStyle/>
              <a:p>
                <a:endParaRPr lang="zh-CN" altLang="zh-CN">
                  <a:solidFill>
                    <a:srgbClr val="000000"/>
                  </a:solidFill>
                  <a:ea typeface="微软雅黑" panose="020B0503020204020204" pitchFamily="34" charset="-122"/>
                </a:endParaRPr>
              </a:p>
            </p:txBody>
          </p:sp>
        </p:grpSp>
        <p:sp>
          <p:nvSpPr>
            <p:cNvPr id="39" name="Line 16"/>
            <p:cNvSpPr>
              <a:spLocks noChangeShapeType="1"/>
            </p:cNvSpPr>
            <p:nvPr/>
          </p:nvSpPr>
          <p:spPr bwMode="auto">
            <a:xfrm flipV="1">
              <a:off x="2240706" y="5027478"/>
              <a:ext cx="3270524" cy="9438"/>
            </a:xfrm>
            <a:prstGeom prst="line">
              <a:avLst/>
            </a:prstGeom>
            <a:noFill/>
            <a:ln w="25400">
              <a:solidFill>
                <a:srgbClr val="04617B"/>
              </a:solidFill>
              <a:prstDash val="sysDot"/>
              <a:round/>
              <a:tailEnd type="oval" w="med" len="med"/>
            </a:ln>
          </p:spPr>
          <p:txBody>
            <a:bodyPr wrap="none" anchor="ctr"/>
            <a:lstStyle/>
            <a:p>
              <a:endParaRPr lang="zh-CN" altLang="en-US"/>
            </a:p>
          </p:txBody>
        </p:sp>
        <p:sp>
          <p:nvSpPr>
            <p:cNvPr id="40" name="Text Box 17"/>
            <p:cNvSpPr>
              <a:spLocks noChangeArrowheads="1"/>
            </p:cNvSpPr>
            <p:nvPr/>
          </p:nvSpPr>
          <p:spPr bwMode="auto">
            <a:xfrm>
              <a:off x="2485070" y="4560392"/>
              <a:ext cx="2954152" cy="369332"/>
            </a:xfrm>
            <a:prstGeom prst="rect">
              <a:avLst/>
            </a:prstGeom>
            <a:noFill/>
            <a:ln w="9525">
              <a:noFill/>
              <a:miter lim="800000"/>
            </a:ln>
          </p:spPr>
          <p:txBody>
            <a:bodyPr wrap="square">
              <a:spAutoFit/>
            </a:bodyPr>
            <a:lstStyle/>
            <a:p>
              <a:pPr algn="dist"/>
              <a:r>
                <a:rPr lang="zh-CN" altLang="en-US" b="1" dirty="0">
                  <a:solidFill>
                    <a:srgbClr val="002060"/>
                  </a:solidFill>
                  <a:ea typeface="微软雅黑" panose="020B0503020204020204" pitchFamily="34" charset="-122"/>
                </a:rPr>
                <a:t>背景介绍</a:t>
              </a:r>
            </a:p>
          </p:txBody>
        </p:sp>
        <p:sp>
          <p:nvSpPr>
            <p:cNvPr id="42" name="Text Box 18"/>
            <p:cNvSpPr>
              <a:spLocks noChangeArrowheads="1"/>
            </p:cNvSpPr>
            <p:nvPr/>
          </p:nvSpPr>
          <p:spPr bwMode="auto">
            <a:xfrm>
              <a:off x="1826869" y="4509120"/>
              <a:ext cx="356188" cy="461665"/>
            </a:xfrm>
            <a:prstGeom prst="rect">
              <a:avLst/>
            </a:prstGeom>
            <a:noFill/>
            <a:ln w="9525">
              <a:noFill/>
              <a:miter lim="800000"/>
            </a:ln>
          </p:spPr>
          <p:txBody>
            <a:bodyPr wrap="none">
              <a:spAutoFit/>
            </a:bodyPr>
            <a:lstStyle/>
            <a:p>
              <a:pPr algn="ctr"/>
              <a:r>
                <a:rPr lang="en-US" altLang="zh-CN" sz="2400" b="1" dirty="0">
                  <a:solidFill>
                    <a:srgbClr val="FFFFFF"/>
                  </a:solidFill>
                  <a:ea typeface="微软雅黑" panose="020B0503020204020204" pitchFamily="34" charset="-122"/>
                </a:rPr>
                <a:t>1</a:t>
              </a:r>
              <a:endParaRPr lang="zh-CN" altLang="en-US" sz="2400" b="1" dirty="0">
                <a:solidFill>
                  <a:srgbClr val="FFFFFF"/>
                </a:solidFill>
                <a:ea typeface="微软雅黑" panose="020B0503020204020204" pitchFamily="34" charset="-122"/>
              </a:endParaRPr>
            </a:p>
          </p:txBody>
        </p:sp>
      </p:grpSp>
      <p:sp>
        <p:nvSpPr>
          <p:cNvPr id="70" name="Text Box 17"/>
          <p:cNvSpPr>
            <a:spLocks noChangeArrowheads="1"/>
          </p:cNvSpPr>
          <p:nvPr/>
        </p:nvSpPr>
        <p:spPr bwMode="auto">
          <a:xfrm>
            <a:off x="2968976" y="4692302"/>
            <a:ext cx="2971176" cy="369332"/>
          </a:xfrm>
          <a:prstGeom prst="rect">
            <a:avLst/>
          </a:prstGeom>
          <a:noFill/>
          <a:ln w="9525">
            <a:noFill/>
            <a:miter lim="800000"/>
          </a:ln>
        </p:spPr>
        <p:txBody>
          <a:bodyPr wrap="square">
            <a:spAutoFit/>
          </a:bodyPr>
          <a:lstStyle/>
          <a:p>
            <a:pPr algn="dist"/>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分析方法建立</a:t>
            </a:r>
          </a:p>
        </p:txBody>
      </p:sp>
      <p:grpSp>
        <p:nvGrpSpPr>
          <p:cNvPr id="54" name="组合 53">
            <a:extLst>
              <a:ext uri="{FF2B5EF4-FFF2-40B4-BE49-F238E27FC236}">
                <a16:creationId xmlns:a16="http://schemas.microsoft.com/office/drawing/2014/main" id="{07F1AA27-52CC-427A-9F6D-2EB31E48BD1C}"/>
              </a:ext>
            </a:extLst>
          </p:cNvPr>
          <p:cNvGrpSpPr/>
          <p:nvPr/>
        </p:nvGrpSpPr>
        <p:grpSpPr>
          <a:xfrm>
            <a:off x="2132036" y="5529199"/>
            <a:ext cx="3880124" cy="665162"/>
            <a:chOff x="1631106" y="2268315"/>
            <a:chExt cx="3880124" cy="665162"/>
          </a:xfrm>
        </p:grpSpPr>
        <p:grpSp>
          <p:nvGrpSpPr>
            <p:cNvPr id="55" name="Group 12">
              <a:extLst>
                <a:ext uri="{FF2B5EF4-FFF2-40B4-BE49-F238E27FC236}">
                  <a16:creationId xmlns:a16="http://schemas.microsoft.com/office/drawing/2014/main" id="{347312D0-B0F6-4D7D-8BC6-2642979682F7}"/>
                </a:ext>
              </a:extLst>
            </p:cNvPr>
            <p:cNvGrpSpPr/>
            <p:nvPr/>
          </p:nvGrpSpPr>
          <p:grpSpPr bwMode="auto">
            <a:xfrm>
              <a:off x="1631106" y="2268315"/>
              <a:ext cx="762000" cy="665162"/>
              <a:chOff x="0" y="0"/>
              <a:chExt cx="1549" cy="1351"/>
            </a:xfrm>
          </p:grpSpPr>
          <p:sp>
            <p:nvSpPr>
              <p:cNvPr id="59" name="AutoShape 13">
                <a:extLst>
                  <a:ext uri="{FF2B5EF4-FFF2-40B4-BE49-F238E27FC236}">
                    <a16:creationId xmlns:a16="http://schemas.microsoft.com/office/drawing/2014/main" id="{E4278F46-2791-45E7-8115-4B0721353F73}"/>
                  </a:ext>
                </a:extLst>
              </p:cNvPr>
              <p:cNvSpPr>
                <a:spLocks noChangeArrowheads="1"/>
              </p:cNvSpPr>
              <p:nvPr/>
            </p:nvSpPr>
            <p:spPr bwMode="auto">
              <a:xfrm>
                <a:off x="13" y="23"/>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zh-CN">
                  <a:solidFill>
                    <a:srgbClr val="000000"/>
                  </a:solidFill>
                  <a:ea typeface="微软雅黑" panose="020B0503020204020204" pitchFamily="34" charset="-122"/>
                  <a:sym typeface="Arial" panose="020B0604020202020204" pitchFamily="34" charset="0"/>
                </a:endParaRPr>
              </a:p>
            </p:txBody>
          </p:sp>
          <p:sp>
            <p:nvSpPr>
              <p:cNvPr id="60" name="AutoShape 14">
                <a:extLst>
                  <a:ext uri="{FF2B5EF4-FFF2-40B4-BE49-F238E27FC236}">
                    <a16:creationId xmlns:a16="http://schemas.microsoft.com/office/drawing/2014/main" id="{1BA22D42-ED9C-401C-AAB9-11011B07FF05}"/>
                  </a:ext>
                </a:extLst>
              </p:cNvPr>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499">
                    <a:srgbClr val="E6E6E6"/>
                  </a:gs>
                  <a:gs pos="65999">
                    <a:srgbClr val="7D8496"/>
                  </a:gs>
                  <a:gs pos="73499">
                    <a:srgbClr val="E6E6E6"/>
                  </a:gs>
                  <a:gs pos="92499">
                    <a:srgbClr val="7D8496"/>
                  </a:gs>
                  <a:gs pos="100000">
                    <a:srgbClr val="E6E6E6"/>
                  </a:gs>
                </a:gsLst>
                <a:lin ang="18900000" scaled="1"/>
              </a:gradFill>
              <a:ln w="9525">
                <a:solidFill>
                  <a:srgbClr val="C0C0C0"/>
                </a:solidFill>
                <a:miter lim="800000"/>
              </a:ln>
            </p:spPr>
            <p:txBody>
              <a:bodyPr wrap="none" anchor="ctr"/>
              <a:lstStyle/>
              <a:p>
                <a:endParaRPr lang="zh-CN" altLang="zh-CN">
                  <a:solidFill>
                    <a:srgbClr val="000000"/>
                  </a:solidFill>
                  <a:ea typeface="微软雅黑" panose="020B0503020204020204" pitchFamily="34" charset="-122"/>
                  <a:sym typeface="Arial" panose="020B0604020202020204" pitchFamily="34" charset="0"/>
                </a:endParaRPr>
              </a:p>
            </p:txBody>
          </p:sp>
          <p:sp>
            <p:nvSpPr>
              <p:cNvPr id="61" name="AutoShape 15">
                <a:extLst>
                  <a:ext uri="{FF2B5EF4-FFF2-40B4-BE49-F238E27FC236}">
                    <a16:creationId xmlns:a16="http://schemas.microsoft.com/office/drawing/2014/main" id="{201823E0-F576-4424-B9AD-8E9D86651282}"/>
                  </a:ext>
                </a:extLst>
              </p:cNvPr>
              <p:cNvSpPr>
                <a:spLocks noChangeArrowheads="1"/>
              </p:cNvSpPr>
              <p:nvPr/>
            </p:nvSpPr>
            <p:spPr bwMode="auto">
              <a:xfrm>
                <a:off x="90" y="81"/>
                <a:ext cx="1349" cy="1167"/>
              </a:xfrm>
              <a:prstGeom prst="hexagon">
                <a:avLst>
                  <a:gd name="adj" fmla="val 28894"/>
                  <a:gd name="vf" fmla="val 115470"/>
                </a:avLst>
              </a:prstGeom>
              <a:gradFill rotWithShape="1">
                <a:gsLst>
                  <a:gs pos="0">
                    <a:srgbClr val="07325B"/>
                  </a:gs>
                  <a:gs pos="100000">
                    <a:srgbClr val="0F6FC6"/>
                  </a:gs>
                </a:gsLst>
                <a:lin ang="18900000" scaled="1"/>
              </a:gradFill>
              <a:ln w="9525">
                <a:solidFill>
                  <a:srgbClr val="000000"/>
                </a:solidFill>
                <a:miter lim="800000"/>
              </a:ln>
            </p:spPr>
            <p:txBody>
              <a:bodyPr wrap="none" anchor="ctr"/>
              <a:lstStyle/>
              <a:p>
                <a:endParaRPr lang="zh-CN" altLang="zh-CN">
                  <a:solidFill>
                    <a:srgbClr val="000000"/>
                  </a:solidFill>
                  <a:ea typeface="微软雅黑" panose="020B0503020204020204" pitchFamily="34" charset="-122"/>
                </a:endParaRPr>
              </a:p>
            </p:txBody>
          </p:sp>
        </p:grpSp>
        <p:sp>
          <p:nvSpPr>
            <p:cNvPr id="56" name="Line 16">
              <a:extLst>
                <a:ext uri="{FF2B5EF4-FFF2-40B4-BE49-F238E27FC236}">
                  <a16:creationId xmlns:a16="http://schemas.microsoft.com/office/drawing/2014/main" id="{BD07C71D-86AA-4892-88DD-BF5A40667161}"/>
                </a:ext>
              </a:extLst>
            </p:cNvPr>
            <p:cNvSpPr>
              <a:spLocks noChangeShapeType="1"/>
            </p:cNvSpPr>
            <p:nvPr/>
          </p:nvSpPr>
          <p:spPr bwMode="auto">
            <a:xfrm flipV="1">
              <a:off x="2240706" y="2871836"/>
              <a:ext cx="3270524" cy="18780"/>
            </a:xfrm>
            <a:prstGeom prst="line">
              <a:avLst/>
            </a:prstGeom>
            <a:noFill/>
            <a:ln w="25400">
              <a:solidFill>
                <a:srgbClr val="04617B"/>
              </a:solidFill>
              <a:prstDash val="sysDot"/>
              <a:round/>
              <a:tailEnd type="oval" w="med" len="med"/>
            </a:ln>
          </p:spPr>
          <p:txBody>
            <a:bodyPr wrap="none" anchor="ctr"/>
            <a:lstStyle/>
            <a:p>
              <a:endParaRPr lang="zh-CN" altLang="en-US"/>
            </a:p>
          </p:txBody>
        </p:sp>
        <p:sp>
          <p:nvSpPr>
            <p:cNvPr id="57" name="Text Box 17">
              <a:extLst>
                <a:ext uri="{FF2B5EF4-FFF2-40B4-BE49-F238E27FC236}">
                  <a16:creationId xmlns:a16="http://schemas.microsoft.com/office/drawing/2014/main" id="{816C8AD2-AE54-4111-87B5-D4EBFDA387F5}"/>
                </a:ext>
              </a:extLst>
            </p:cNvPr>
            <p:cNvSpPr>
              <a:spLocks noChangeArrowheads="1"/>
            </p:cNvSpPr>
            <p:nvPr/>
          </p:nvSpPr>
          <p:spPr bwMode="auto">
            <a:xfrm>
              <a:off x="2485070" y="2418419"/>
              <a:ext cx="2954152" cy="369332"/>
            </a:xfrm>
            <a:prstGeom prst="rect">
              <a:avLst/>
            </a:prstGeom>
            <a:noFill/>
            <a:ln w="9525">
              <a:noFill/>
              <a:miter lim="800000"/>
            </a:ln>
          </p:spPr>
          <p:txBody>
            <a:bodyPr wrap="square">
              <a:spAutoFit/>
            </a:bodyPr>
            <a:lstStyle/>
            <a:p>
              <a:pPr algn="dist"/>
              <a:r>
                <a:rPr lang="zh-CN" alt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标准方法建立</a:t>
              </a:r>
              <a:endParaRPr lang="en-US"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Text Box 18">
              <a:extLst>
                <a:ext uri="{FF2B5EF4-FFF2-40B4-BE49-F238E27FC236}">
                  <a16:creationId xmlns:a16="http://schemas.microsoft.com/office/drawing/2014/main" id="{4911ACC4-5881-40D2-BB0A-E99104CD951E}"/>
                </a:ext>
              </a:extLst>
            </p:cNvPr>
            <p:cNvSpPr>
              <a:spLocks noChangeArrowheads="1"/>
            </p:cNvSpPr>
            <p:nvPr/>
          </p:nvSpPr>
          <p:spPr bwMode="auto">
            <a:xfrm>
              <a:off x="1826869" y="2365152"/>
              <a:ext cx="356188" cy="461665"/>
            </a:xfrm>
            <a:prstGeom prst="rect">
              <a:avLst/>
            </a:prstGeom>
            <a:noFill/>
            <a:ln w="9525">
              <a:noFill/>
              <a:miter lim="800000"/>
            </a:ln>
          </p:spPr>
          <p:txBody>
            <a:bodyPr wrap="none">
              <a:spAutoFit/>
            </a:bodyPr>
            <a:lstStyle/>
            <a:p>
              <a:pPr algn="ctr"/>
              <a:r>
                <a:rPr lang="en-US" altLang="zh-CN" sz="2400" b="1" dirty="0">
                  <a:solidFill>
                    <a:srgbClr val="FFFFFF"/>
                  </a:solidFill>
                  <a:ea typeface="微软雅黑" panose="020B0503020204020204" pitchFamily="34" charset="-122"/>
                </a:rPr>
                <a:t>5</a:t>
              </a:r>
              <a:endParaRPr lang="zh-CN" altLang="en-US" sz="2400" b="1" dirty="0">
                <a:solidFill>
                  <a:srgbClr val="FFFFFF"/>
                </a:solidFill>
                <a:ea typeface="微软雅黑" panose="020B0503020204020204" pitchFamily="34" charset="-122"/>
              </a:endParaRP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818F649-B35A-4724-A484-282B8B6C6038}"/>
              </a:ext>
            </a:extLst>
          </p:cNvPr>
          <p:cNvSpPr>
            <a:spLocks noGrp="1"/>
          </p:cNvSpPr>
          <p:nvPr>
            <p:ph type="sldNum" sz="quarter" idx="12"/>
          </p:nvPr>
        </p:nvSpPr>
        <p:spPr>
          <a:xfrm>
            <a:off x="8243392" y="6451767"/>
            <a:ext cx="1224136" cy="406233"/>
          </a:xfrm>
        </p:spPr>
        <p:txBody>
          <a:bodyPr/>
          <a:lstStyle/>
          <a:p>
            <a:fld id="{FCC3A858-5ED0-4B4A-8756-97846365D733}" type="slidenum">
              <a:rPr lang="zh-CN" altLang="en-US" smtClean="0">
                <a:solidFill>
                  <a:prstClr val="black">
                    <a:tint val="75000"/>
                  </a:prstClr>
                </a:solidFill>
              </a:rPr>
              <a:t>20</a:t>
            </a:fld>
            <a:endParaRPr lang="zh-CN" altLang="en-US" dirty="0">
              <a:solidFill>
                <a:prstClr val="black">
                  <a:tint val="75000"/>
                </a:prstClr>
              </a:solidFill>
            </a:endParaRPr>
          </a:p>
        </p:txBody>
      </p:sp>
      <p:sp>
        <p:nvSpPr>
          <p:cNvPr id="4" name="标题 2">
            <a:extLst>
              <a:ext uri="{FF2B5EF4-FFF2-40B4-BE49-F238E27FC236}">
                <a16:creationId xmlns:a16="http://schemas.microsoft.com/office/drawing/2014/main" id="{58F16ABD-A5E2-49F6-8B21-76B9391B6E9D}"/>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
        <p:nvSpPr>
          <p:cNvPr id="6" name="TextBox 25">
            <a:extLst>
              <a:ext uri="{FF2B5EF4-FFF2-40B4-BE49-F238E27FC236}">
                <a16:creationId xmlns:a16="http://schemas.microsoft.com/office/drawing/2014/main" id="{62324319-53FC-44D8-BBFB-FC90A12E2500}"/>
              </a:ext>
            </a:extLst>
          </p:cNvPr>
          <p:cNvSpPr>
            <a:spLocks noChangeArrowheads="1"/>
          </p:cNvSpPr>
          <p:nvPr/>
        </p:nvSpPr>
        <p:spPr bwMode="auto">
          <a:xfrm>
            <a:off x="755576" y="1268760"/>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液相条件优化</a:t>
            </a:r>
            <a:r>
              <a:rPr lang="en-US" altLang="zh-CN"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梯度条件</a:t>
            </a:r>
            <a:endPar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8" name="Picture 7">
            <a:extLst>
              <a:ext uri="{FF2B5EF4-FFF2-40B4-BE49-F238E27FC236}">
                <a16:creationId xmlns:a16="http://schemas.microsoft.com/office/drawing/2014/main" id="{2A44D79B-5995-4AD3-87FE-551A9CC161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80" y="1423388"/>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0">
            <a:extLst>
              <a:ext uri="{FF2B5EF4-FFF2-40B4-BE49-F238E27FC236}">
                <a16:creationId xmlns:a16="http://schemas.microsoft.com/office/drawing/2014/main" id="{4F527A31-CD18-4E80-8029-2651D9C5CC11}"/>
              </a:ext>
            </a:extLst>
          </p:cNvPr>
          <p:cNvSpPr>
            <a:spLocks noChangeArrowheads="1"/>
          </p:cNvSpPr>
          <p:nvPr/>
        </p:nvSpPr>
        <p:spPr bwMode="auto">
          <a:xfrm>
            <a:off x="323528" y="20409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a16="http://schemas.microsoft.com/office/drawing/2014/main" id="{F32382FA-29AC-4294-8E08-6935C1ADA6EB}"/>
              </a:ext>
            </a:extLst>
          </p:cNvPr>
          <p:cNvGraphicFramePr>
            <a:graphicFrameLocks noChangeAspect="1"/>
          </p:cNvGraphicFramePr>
          <p:nvPr>
            <p:extLst>
              <p:ext uri="{D42A27DB-BD31-4B8C-83A1-F6EECF244321}">
                <p14:modId xmlns:p14="http://schemas.microsoft.com/office/powerpoint/2010/main" val="1227586979"/>
              </p:ext>
            </p:extLst>
          </p:nvPr>
        </p:nvGraphicFramePr>
        <p:xfrm>
          <a:off x="323528" y="1650807"/>
          <a:ext cx="3700579" cy="2611353"/>
        </p:xfrm>
        <a:graphic>
          <a:graphicData uri="http://schemas.openxmlformats.org/presentationml/2006/ole">
            <mc:AlternateContent xmlns:mc="http://schemas.openxmlformats.org/markup-compatibility/2006">
              <mc:Choice xmlns:v="urn:schemas-microsoft-com:vml" Requires="v">
                <p:oleObj spid="_x0000_s3074" name="Graph" r:id="rId4" imgW="6793785" imgH="4792672" progId="Origin50.Graph">
                  <p:embed/>
                </p:oleObj>
              </mc:Choice>
              <mc:Fallback>
                <p:oleObj name="Graph" r:id="rId4" imgW="6793785" imgH="4792672" progId="Origin50.Graph">
                  <p:embed/>
                  <p:pic>
                    <p:nvPicPr>
                      <p:cNvPr id="0"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50807"/>
                        <a:ext cx="3700579" cy="2611353"/>
                      </a:xfrm>
                      <a:prstGeom prst="rect">
                        <a:avLst/>
                      </a:prstGeom>
                      <a:noFill/>
                    </p:spPr>
                  </p:pic>
                </p:oleObj>
              </mc:Fallback>
            </mc:AlternateContent>
          </a:graphicData>
        </a:graphic>
      </p:graphicFrame>
      <p:sp>
        <p:nvSpPr>
          <p:cNvPr id="17" name="Rectangle 56">
            <a:extLst>
              <a:ext uri="{FF2B5EF4-FFF2-40B4-BE49-F238E27FC236}">
                <a16:creationId xmlns:a16="http://schemas.microsoft.com/office/drawing/2014/main" id="{82CC3264-48E2-4102-85E9-2F7F3E5F9B64}"/>
              </a:ext>
            </a:extLst>
          </p:cNvPr>
          <p:cNvSpPr>
            <a:spLocks noChangeArrowheads="1"/>
          </p:cNvSpPr>
          <p:nvPr/>
        </p:nvSpPr>
        <p:spPr bwMode="auto">
          <a:xfrm>
            <a:off x="2620446" y="17919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a:extLst>
              <a:ext uri="{FF2B5EF4-FFF2-40B4-BE49-F238E27FC236}">
                <a16:creationId xmlns:a16="http://schemas.microsoft.com/office/drawing/2014/main" id="{1C601F7C-98EF-4E2F-8F32-216EEDD127D2}"/>
              </a:ext>
            </a:extLst>
          </p:cNvPr>
          <p:cNvGraphicFramePr>
            <a:graphicFrameLocks noChangeAspect="1"/>
          </p:cNvGraphicFramePr>
          <p:nvPr>
            <p:extLst>
              <p:ext uri="{D42A27DB-BD31-4B8C-83A1-F6EECF244321}">
                <p14:modId xmlns:p14="http://schemas.microsoft.com/office/powerpoint/2010/main" val="3487924991"/>
              </p:ext>
            </p:extLst>
          </p:nvPr>
        </p:nvGraphicFramePr>
        <p:xfrm>
          <a:off x="3233615" y="1514730"/>
          <a:ext cx="3772559" cy="2895838"/>
        </p:xfrm>
        <a:graphic>
          <a:graphicData uri="http://schemas.openxmlformats.org/presentationml/2006/ole">
            <mc:AlternateContent xmlns:mc="http://schemas.openxmlformats.org/markup-compatibility/2006">
              <mc:Choice xmlns:v="urn:schemas-microsoft-com:vml" Requires="v">
                <p:oleObj spid="_x0000_s3075" name="Graph" r:id="rId6" imgW="6445780" imgH="4956788" progId="Origin50.Graph">
                  <p:embed/>
                </p:oleObj>
              </mc:Choice>
              <mc:Fallback>
                <p:oleObj name="Graph" r:id="rId6" imgW="6445780" imgH="4956788" progId="Origin50.Graph">
                  <p:embed/>
                  <p:pic>
                    <p:nvPicPr>
                      <p:cNvPr id="0" name="Object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3615" y="1514730"/>
                        <a:ext cx="3772559" cy="2895838"/>
                      </a:xfrm>
                      <a:prstGeom prst="rect">
                        <a:avLst/>
                      </a:prstGeom>
                      <a:noFill/>
                    </p:spPr>
                  </p:pic>
                </p:oleObj>
              </mc:Fallback>
            </mc:AlternateContent>
          </a:graphicData>
        </a:graphic>
      </p:graphicFrame>
      <p:sp>
        <p:nvSpPr>
          <p:cNvPr id="19" name="Rectangle 58">
            <a:extLst>
              <a:ext uri="{FF2B5EF4-FFF2-40B4-BE49-F238E27FC236}">
                <a16:creationId xmlns:a16="http://schemas.microsoft.com/office/drawing/2014/main" id="{A9700A70-3312-44C5-A8F7-5AB7F54DEFF6}"/>
              </a:ext>
            </a:extLst>
          </p:cNvPr>
          <p:cNvSpPr>
            <a:spLocks noChangeArrowheads="1"/>
          </p:cNvSpPr>
          <p:nvPr/>
        </p:nvSpPr>
        <p:spPr bwMode="auto">
          <a:xfrm>
            <a:off x="5325546" y="19168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a:extLst>
              <a:ext uri="{FF2B5EF4-FFF2-40B4-BE49-F238E27FC236}">
                <a16:creationId xmlns:a16="http://schemas.microsoft.com/office/drawing/2014/main" id="{E66DF453-E75F-4AE4-8CA3-4155E4C46D4D}"/>
              </a:ext>
            </a:extLst>
          </p:cNvPr>
          <p:cNvGraphicFramePr>
            <a:graphicFrameLocks noChangeAspect="1"/>
          </p:cNvGraphicFramePr>
          <p:nvPr>
            <p:extLst>
              <p:ext uri="{D42A27DB-BD31-4B8C-83A1-F6EECF244321}">
                <p14:modId xmlns:p14="http://schemas.microsoft.com/office/powerpoint/2010/main" val="109538327"/>
              </p:ext>
            </p:extLst>
          </p:nvPr>
        </p:nvGraphicFramePr>
        <p:xfrm>
          <a:off x="358978" y="4080183"/>
          <a:ext cx="3648639" cy="2574700"/>
        </p:xfrm>
        <a:graphic>
          <a:graphicData uri="http://schemas.openxmlformats.org/presentationml/2006/ole">
            <mc:AlternateContent xmlns:mc="http://schemas.openxmlformats.org/markup-compatibility/2006">
              <mc:Choice xmlns:v="urn:schemas-microsoft-com:vml" Requires="v">
                <p:oleObj spid="_x0000_s3076" name="Graph" r:id="rId8" imgW="6793785" imgH="4792672" progId="Origin50.Graph">
                  <p:embed/>
                </p:oleObj>
              </mc:Choice>
              <mc:Fallback>
                <p:oleObj name="Graph" r:id="rId8" imgW="6793785" imgH="4792672" progId="Origin50.Graph">
                  <p:embed/>
                  <p:pic>
                    <p:nvPicPr>
                      <p:cNvPr id="0" name="Object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978" y="4080183"/>
                        <a:ext cx="3648639" cy="2574700"/>
                      </a:xfrm>
                      <a:prstGeom prst="rect">
                        <a:avLst/>
                      </a:prstGeom>
                      <a:noFill/>
                    </p:spPr>
                  </p:pic>
                </p:oleObj>
              </mc:Fallback>
            </mc:AlternateContent>
          </a:graphicData>
        </a:graphic>
      </p:graphicFrame>
      <p:graphicFrame>
        <p:nvGraphicFramePr>
          <p:cNvPr id="22" name="对象 21">
            <a:extLst>
              <a:ext uri="{FF2B5EF4-FFF2-40B4-BE49-F238E27FC236}">
                <a16:creationId xmlns:a16="http://schemas.microsoft.com/office/drawing/2014/main" id="{651B8673-8FB9-4E94-BF60-975620279042}"/>
              </a:ext>
            </a:extLst>
          </p:cNvPr>
          <p:cNvGraphicFramePr>
            <a:graphicFrameLocks noChangeAspect="1"/>
          </p:cNvGraphicFramePr>
          <p:nvPr>
            <p:extLst>
              <p:ext uri="{D42A27DB-BD31-4B8C-83A1-F6EECF244321}">
                <p14:modId xmlns:p14="http://schemas.microsoft.com/office/powerpoint/2010/main" val="231155301"/>
              </p:ext>
            </p:extLst>
          </p:nvPr>
        </p:nvGraphicFramePr>
        <p:xfrm>
          <a:off x="3218389" y="3921977"/>
          <a:ext cx="3787785" cy="2901585"/>
        </p:xfrm>
        <a:graphic>
          <a:graphicData uri="http://schemas.openxmlformats.org/presentationml/2006/ole">
            <mc:AlternateContent xmlns:mc="http://schemas.openxmlformats.org/markup-compatibility/2006">
              <mc:Choice xmlns:v="urn:schemas-microsoft-com:vml" Requires="v">
                <p:oleObj spid="_x0000_s3077" name="Graph" r:id="rId10" imgW="6445780" imgH="4956788" progId="Origin50.Graph">
                  <p:embed/>
                </p:oleObj>
              </mc:Choice>
              <mc:Fallback>
                <p:oleObj name="Graph" r:id="rId10" imgW="6445780" imgH="4956788" progId="Origin50.Graph">
                  <p:embed/>
                  <p:pic>
                    <p:nvPicPr>
                      <p:cNvPr id="0" name="Object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8389" y="3921977"/>
                        <a:ext cx="3787785" cy="2901585"/>
                      </a:xfrm>
                      <a:prstGeom prst="rect">
                        <a:avLst/>
                      </a:prstGeom>
                      <a:noFill/>
                    </p:spPr>
                  </p:pic>
                </p:oleObj>
              </mc:Fallback>
            </mc:AlternateContent>
          </a:graphicData>
        </a:graphic>
      </p:graphicFrame>
      <p:sp>
        <p:nvSpPr>
          <p:cNvPr id="23" name="文本框 22">
            <a:extLst>
              <a:ext uri="{FF2B5EF4-FFF2-40B4-BE49-F238E27FC236}">
                <a16:creationId xmlns:a16="http://schemas.microsoft.com/office/drawing/2014/main" id="{6B529F9A-8DA0-4AC1-ABC2-2E0A6F9ED59B}"/>
              </a:ext>
            </a:extLst>
          </p:cNvPr>
          <p:cNvSpPr txBox="1"/>
          <p:nvPr/>
        </p:nvSpPr>
        <p:spPr>
          <a:xfrm>
            <a:off x="7091052" y="2754348"/>
            <a:ext cx="1440160" cy="369332"/>
          </a:xfrm>
          <a:prstGeom prst="rect">
            <a:avLst/>
          </a:prstGeom>
          <a:noFill/>
        </p:spPr>
        <p:txBody>
          <a:bodyPr wrap="square" rtlCol="0">
            <a:spAutoFit/>
          </a:bodyPr>
          <a:lstStyle/>
          <a:p>
            <a:r>
              <a:rPr lang="zh-CN" altLang="en-US" dirty="0"/>
              <a:t>梯度条件</a:t>
            </a:r>
            <a:r>
              <a:rPr lang="en-US" altLang="zh-CN" dirty="0"/>
              <a:t>1</a:t>
            </a:r>
            <a:endParaRPr lang="zh-CN" altLang="en-US" dirty="0"/>
          </a:p>
        </p:txBody>
      </p:sp>
      <p:sp>
        <p:nvSpPr>
          <p:cNvPr id="24" name="文本框 23">
            <a:extLst>
              <a:ext uri="{FF2B5EF4-FFF2-40B4-BE49-F238E27FC236}">
                <a16:creationId xmlns:a16="http://schemas.microsoft.com/office/drawing/2014/main" id="{94B311CD-EDB5-4127-97A7-4BEA6E4164D2}"/>
              </a:ext>
            </a:extLst>
          </p:cNvPr>
          <p:cNvSpPr txBox="1"/>
          <p:nvPr/>
        </p:nvSpPr>
        <p:spPr>
          <a:xfrm>
            <a:off x="7091052" y="4804998"/>
            <a:ext cx="2016224" cy="800219"/>
          </a:xfrm>
          <a:prstGeom prst="rect">
            <a:avLst/>
          </a:prstGeom>
          <a:noFill/>
        </p:spPr>
        <p:txBody>
          <a:bodyPr wrap="square" rtlCol="0">
            <a:spAutoFit/>
          </a:bodyPr>
          <a:lstStyle/>
          <a:p>
            <a:r>
              <a:rPr lang="zh-CN" altLang="en-US" dirty="0"/>
              <a:t>梯度条件</a:t>
            </a:r>
            <a:r>
              <a:rPr lang="en-US" altLang="zh-CN" dirty="0"/>
              <a:t>2</a:t>
            </a:r>
          </a:p>
          <a:p>
            <a:endParaRPr lang="en-US" altLang="zh-CN" sz="1400" dirty="0"/>
          </a:p>
          <a:p>
            <a:r>
              <a:rPr lang="zh-CN" altLang="en-US" sz="1400" dirty="0"/>
              <a:t>峰形良好、分离度高</a:t>
            </a:r>
          </a:p>
        </p:txBody>
      </p:sp>
    </p:spTree>
    <p:extLst>
      <p:ext uri="{BB962C8B-B14F-4D97-AF65-F5344CB8AC3E}">
        <p14:creationId xmlns:p14="http://schemas.microsoft.com/office/powerpoint/2010/main" val="571525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6948264" y="6460434"/>
            <a:ext cx="2133600" cy="365125"/>
          </a:xfrm>
        </p:spPr>
        <p:txBody>
          <a:bodyPr/>
          <a:lstStyle/>
          <a:p>
            <a:pPr>
              <a:defRPr/>
            </a:pPr>
            <a:fld id="{1FAF4830-1B3B-4098-ABA3-6BAEC017EF32}" type="slidenum">
              <a:rPr lang="en-US" altLang="zh-CN" b="1" smtClean="0"/>
              <a:t>21</a:t>
            </a:fld>
            <a:endParaRPr lang="en-US" altLang="zh-CN" b="1" dirty="0"/>
          </a:p>
        </p:txBody>
      </p:sp>
      <p:sp>
        <p:nvSpPr>
          <p:cNvPr id="5" name="内容占位符 54"/>
          <p:cNvSpPr>
            <a:spLocks noGrp="1"/>
          </p:cNvSpPr>
          <p:nvPr>
            <p:ph idx="1"/>
          </p:nvPr>
        </p:nvSpPr>
        <p:spPr>
          <a:xfrm>
            <a:off x="811535" y="2420888"/>
            <a:ext cx="7776864" cy="3600400"/>
          </a:xfrm>
        </p:spPr>
        <p:txBody>
          <a:bodyPr>
            <a:noAutofit/>
          </a:bodyPr>
          <a:lstStyle/>
          <a:p>
            <a:pPr marL="342900" lvl="2" indent="-342900" algn="just">
              <a:lnSpc>
                <a:spcPct val="150000"/>
              </a:lnSpc>
              <a:buClr>
                <a:schemeClr val="folHlink"/>
              </a:buClr>
              <a:buFont typeface="Wingdings" panose="05000000000000000000" pitchFamily="2" charset="2"/>
              <a:buChar char="v"/>
            </a:pPr>
            <a:r>
              <a:rPr lang="en-US" altLang="zh-CN" sz="2800" dirty="0">
                <a:latin typeface="+mn-ea"/>
              </a:rPr>
              <a:t>LOD</a:t>
            </a:r>
            <a:r>
              <a:rPr lang="zh-CN" altLang="en-US" sz="2800" dirty="0">
                <a:latin typeface="+mn-ea"/>
              </a:rPr>
              <a:t>、</a:t>
            </a:r>
            <a:r>
              <a:rPr lang="en-US" altLang="zh-CN" sz="2800" dirty="0">
                <a:latin typeface="+mn-ea"/>
              </a:rPr>
              <a:t>LOQ</a:t>
            </a:r>
            <a:r>
              <a:rPr lang="zh-CN" altLang="en-US" sz="2800" dirty="0">
                <a:latin typeface="+mn-ea"/>
              </a:rPr>
              <a:t>和线性回归方程</a:t>
            </a:r>
          </a:p>
          <a:p>
            <a:pPr marL="342900" lvl="2" indent="-342900" algn="just">
              <a:lnSpc>
                <a:spcPct val="150000"/>
              </a:lnSpc>
              <a:buClr>
                <a:schemeClr val="folHlink"/>
              </a:buClr>
              <a:buFont typeface="Wingdings" panose="05000000000000000000" pitchFamily="2" charset="2"/>
              <a:buChar char="v"/>
            </a:pPr>
            <a:r>
              <a:rPr lang="zh-CN" altLang="en-US" sz="2800" dirty="0">
                <a:latin typeface="+mn-ea"/>
              </a:rPr>
              <a:t>精密度和稳定性</a:t>
            </a:r>
            <a:endParaRPr lang="en-US" altLang="zh-CN" sz="2800" dirty="0">
              <a:latin typeface="+mn-ea"/>
            </a:endParaRPr>
          </a:p>
          <a:p>
            <a:pPr marL="342900" lvl="2" indent="-342900" algn="just">
              <a:lnSpc>
                <a:spcPct val="150000"/>
              </a:lnSpc>
              <a:buClr>
                <a:schemeClr val="folHlink"/>
              </a:buClr>
              <a:buFont typeface="Wingdings" panose="05000000000000000000" pitchFamily="2" charset="2"/>
              <a:buChar char="v"/>
            </a:pPr>
            <a:r>
              <a:rPr lang="zh-CN" altLang="en-US" sz="2800" dirty="0">
                <a:latin typeface="+mn-ea"/>
              </a:rPr>
              <a:t>重复性</a:t>
            </a:r>
          </a:p>
          <a:p>
            <a:pPr marL="342900" lvl="2" indent="-342900" algn="just">
              <a:lnSpc>
                <a:spcPct val="150000"/>
              </a:lnSpc>
              <a:buClr>
                <a:schemeClr val="folHlink"/>
              </a:buClr>
              <a:buFont typeface="Wingdings" panose="05000000000000000000" pitchFamily="2" charset="2"/>
              <a:buChar char="v"/>
            </a:pPr>
            <a:r>
              <a:rPr lang="zh-CN" altLang="en-US" sz="2800" dirty="0">
                <a:latin typeface="+mn-ea"/>
              </a:rPr>
              <a:t>加标回收率</a:t>
            </a:r>
          </a:p>
        </p:txBody>
      </p:sp>
      <p:grpSp>
        <p:nvGrpSpPr>
          <p:cNvPr id="6" name="组合 5"/>
          <p:cNvGrpSpPr/>
          <p:nvPr/>
        </p:nvGrpSpPr>
        <p:grpSpPr>
          <a:xfrm>
            <a:off x="467544" y="1268760"/>
            <a:ext cx="3672408" cy="720080"/>
            <a:chOff x="467544" y="1268760"/>
            <a:chExt cx="3672408" cy="720080"/>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212" y="1807865"/>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5"/>
            <p:cNvSpPr>
              <a:spLocks noChangeArrowheads="1"/>
            </p:cNvSpPr>
            <p:nvPr/>
          </p:nvSpPr>
          <p:spPr bwMode="auto">
            <a:xfrm>
              <a:off x="467544" y="1268760"/>
              <a:ext cx="367240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zh-CN" altLang="en-US"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TextBox 25"/>
          <p:cNvSpPr>
            <a:spLocks noChangeArrowheads="1"/>
          </p:cNvSpPr>
          <p:nvPr/>
        </p:nvSpPr>
        <p:spPr bwMode="auto">
          <a:xfrm>
            <a:off x="1043608" y="1653237"/>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方法验证</a:t>
            </a:r>
          </a:p>
        </p:txBody>
      </p:sp>
      <p:sp>
        <p:nvSpPr>
          <p:cNvPr id="2" name="标题 2">
            <a:extLst>
              <a:ext uri="{FF2B5EF4-FFF2-40B4-BE49-F238E27FC236}">
                <a16:creationId xmlns:a16="http://schemas.microsoft.com/office/drawing/2014/main" id="{51A23007-B15A-4CF4-B869-6116D0BAAE7C}"/>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755954" y="6481333"/>
            <a:ext cx="1388046" cy="376667"/>
          </a:xfrm>
        </p:spPr>
        <p:txBody>
          <a:bodyPr/>
          <a:lstStyle/>
          <a:p>
            <a:fld id="{0C913308-F349-4B6D-A68A-DD1791B4A57B}" type="slidenum">
              <a:rPr lang="en-US" altLang="zh-CN" b="1" smtClean="0">
                <a:solidFill>
                  <a:prstClr val="black">
                    <a:tint val="75000"/>
                  </a:prstClr>
                </a:solidFill>
              </a:rPr>
              <a:t>22</a:t>
            </a:fld>
            <a:endParaRPr lang="en-US" altLang="zh-CN" b="1" dirty="0">
              <a:solidFill>
                <a:prstClr val="black">
                  <a:tint val="75000"/>
                </a:prstClr>
              </a:solidFill>
            </a:endParaRPr>
          </a:p>
        </p:txBody>
      </p:sp>
      <p:sp>
        <p:nvSpPr>
          <p:cNvPr id="5" name="TextBox 25"/>
          <p:cNvSpPr>
            <a:spLocks noChangeArrowheads="1"/>
          </p:cNvSpPr>
          <p:nvPr/>
        </p:nvSpPr>
        <p:spPr bwMode="auto">
          <a:xfrm>
            <a:off x="755576" y="1196752"/>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方法验证  </a:t>
            </a:r>
            <a:r>
              <a:rPr lang="en-US" altLang="zh-CN"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LOD</a:t>
            </a:r>
            <a:r>
              <a:rPr lang="zh-CN" altLang="en-US"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LOQ</a:t>
            </a:r>
            <a:endPar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595" y="1349925"/>
            <a:ext cx="214973" cy="21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849198" y="5523412"/>
            <a:ext cx="7488832" cy="1200842"/>
          </a:xfrm>
          <a:prstGeom prst="rect">
            <a:avLst/>
          </a:prstGeom>
        </p:spPr>
        <p:txBody>
          <a:bodyPr wrap="square">
            <a:spAutoFit/>
          </a:bodyPr>
          <a:lstStyle/>
          <a:p>
            <a:pPr algn="just">
              <a:lnSpc>
                <a:spcPct val="150000"/>
              </a:lnSpc>
            </a:pPr>
            <a:r>
              <a:rPr lang="zh-CN" altLang="en-US" sz="1600" dirty="0">
                <a:latin typeface="+mn-ea"/>
              </a:rPr>
              <a:t>根据</a:t>
            </a:r>
            <a:r>
              <a:rPr lang="en-US" altLang="zh-CN" sz="1600" dirty="0">
                <a:latin typeface="+mn-ea"/>
              </a:rPr>
              <a:t>SANTE/11813/2017</a:t>
            </a:r>
            <a:r>
              <a:rPr lang="zh-CN" altLang="en-US" sz="1600" dirty="0">
                <a:latin typeface="+mn-ea"/>
              </a:rPr>
              <a:t>确定现有检测方法的检测限（</a:t>
            </a:r>
            <a:r>
              <a:rPr lang="en-US" altLang="zh-CN" sz="1600" dirty="0">
                <a:latin typeface="+mn-ea"/>
              </a:rPr>
              <a:t>LOD</a:t>
            </a:r>
            <a:r>
              <a:rPr lang="zh-CN" altLang="en-US" sz="1600" dirty="0">
                <a:latin typeface="+mn-ea"/>
              </a:rPr>
              <a:t>）和定量限</a:t>
            </a:r>
            <a:r>
              <a:rPr lang="en-US" altLang="zh-CN" sz="1600" dirty="0">
                <a:latin typeface="+mn-ea"/>
              </a:rPr>
              <a:t>(LOQ)</a:t>
            </a:r>
            <a:r>
              <a:rPr lang="zh-CN" altLang="en-US" sz="1600" dirty="0">
                <a:latin typeface="+mn-ea"/>
              </a:rPr>
              <a:t>，分别按定量离子的信噪比的</a:t>
            </a:r>
            <a:r>
              <a:rPr lang="en-US" altLang="zh-CN" sz="1600" dirty="0">
                <a:latin typeface="+mn-ea"/>
              </a:rPr>
              <a:t>3</a:t>
            </a:r>
            <a:r>
              <a:rPr lang="zh-CN" altLang="en-US" sz="1600" dirty="0">
                <a:latin typeface="+mn-ea"/>
              </a:rPr>
              <a:t>倍和</a:t>
            </a:r>
            <a:r>
              <a:rPr lang="en-US" altLang="zh-CN" sz="1600" dirty="0">
                <a:latin typeface="+mn-ea"/>
              </a:rPr>
              <a:t>10</a:t>
            </a:r>
            <a:r>
              <a:rPr lang="zh-CN" altLang="en-US" sz="1600" dirty="0">
                <a:latin typeface="+mn-ea"/>
              </a:rPr>
              <a:t>倍计算。</a:t>
            </a:r>
            <a:endParaRPr lang="en-US" altLang="zh-CN" sz="1600" dirty="0">
              <a:latin typeface="+mn-ea"/>
            </a:endParaRPr>
          </a:p>
          <a:p>
            <a:pPr algn="just">
              <a:lnSpc>
                <a:spcPct val="150000"/>
              </a:lnSpc>
            </a:pPr>
            <a:r>
              <a:rPr lang="zh-CN" altLang="en-US" sz="1600" dirty="0">
                <a:latin typeface="+mn-ea"/>
              </a:rPr>
              <a:t>五种大麻素在浓度范围为</a:t>
            </a:r>
            <a:r>
              <a:rPr lang="en-US" altLang="zh-CN" sz="1600" dirty="0">
                <a:latin typeface="+mn-ea"/>
              </a:rPr>
              <a:t>0.5~50μg/mL</a:t>
            </a:r>
            <a:r>
              <a:rPr lang="zh-CN" altLang="en-US" sz="1600" dirty="0">
                <a:latin typeface="+mn-ea"/>
              </a:rPr>
              <a:t>浓度范围内相关系数</a:t>
            </a:r>
            <a:r>
              <a:rPr lang="en-US" altLang="zh-CN" sz="1600" dirty="0">
                <a:latin typeface="+mn-ea"/>
              </a:rPr>
              <a:t>r&gt;0.999</a:t>
            </a:r>
            <a:r>
              <a:rPr lang="zh-CN" altLang="en-US" sz="1600" dirty="0">
                <a:latin typeface="+mn-ea"/>
              </a:rPr>
              <a:t>。</a:t>
            </a:r>
          </a:p>
        </p:txBody>
      </p:sp>
      <p:sp>
        <p:nvSpPr>
          <p:cNvPr id="3" name="标题 2">
            <a:extLst>
              <a:ext uri="{FF2B5EF4-FFF2-40B4-BE49-F238E27FC236}">
                <a16:creationId xmlns:a16="http://schemas.microsoft.com/office/drawing/2014/main" id="{B4E1E198-8272-43DE-B5DD-EEC2B1891003}"/>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graphicFrame>
        <p:nvGraphicFramePr>
          <p:cNvPr id="9" name="表格 8">
            <a:extLst>
              <a:ext uri="{FF2B5EF4-FFF2-40B4-BE49-F238E27FC236}">
                <a16:creationId xmlns:a16="http://schemas.microsoft.com/office/drawing/2014/main" id="{5EFA1D70-61A4-4CFC-88E8-B0A36B5AA692}"/>
              </a:ext>
            </a:extLst>
          </p:cNvPr>
          <p:cNvGraphicFramePr>
            <a:graphicFrameLocks noGrp="1"/>
          </p:cNvGraphicFramePr>
          <p:nvPr>
            <p:extLst>
              <p:ext uri="{D42A27DB-BD31-4B8C-83A1-F6EECF244321}">
                <p14:modId xmlns:p14="http://schemas.microsoft.com/office/powerpoint/2010/main" val="76284702"/>
              </p:ext>
            </p:extLst>
          </p:nvPr>
        </p:nvGraphicFramePr>
        <p:xfrm>
          <a:off x="251521" y="1904278"/>
          <a:ext cx="8496946" cy="3272372"/>
        </p:xfrm>
        <a:graphic>
          <a:graphicData uri="http://schemas.openxmlformats.org/drawingml/2006/table">
            <a:tbl>
              <a:tblPr firstRow="1" firstCol="1" bandRow="1">
                <a:tableStyleId>{5C22544A-7EE6-4342-B048-85BDC9FD1C3A}</a:tableStyleId>
              </a:tblPr>
              <a:tblGrid>
                <a:gridCol w="1163686">
                  <a:extLst>
                    <a:ext uri="{9D8B030D-6E8A-4147-A177-3AD203B41FA5}">
                      <a16:colId xmlns:a16="http://schemas.microsoft.com/office/drawing/2014/main" val="1411388598"/>
                    </a:ext>
                  </a:extLst>
                </a:gridCol>
                <a:gridCol w="1163686">
                  <a:extLst>
                    <a:ext uri="{9D8B030D-6E8A-4147-A177-3AD203B41FA5}">
                      <a16:colId xmlns:a16="http://schemas.microsoft.com/office/drawing/2014/main" val="4055149192"/>
                    </a:ext>
                  </a:extLst>
                </a:gridCol>
                <a:gridCol w="1592412">
                  <a:extLst>
                    <a:ext uri="{9D8B030D-6E8A-4147-A177-3AD203B41FA5}">
                      <a16:colId xmlns:a16="http://schemas.microsoft.com/office/drawing/2014/main" val="2856542233"/>
                    </a:ext>
                  </a:extLst>
                </a:gridCol>
                <a:gridCol w="867660">
                  <a:extLst>
                    <a:ext uri="{9D8B030D-6E8A-4147-A177-3AD203B41FA5}">
                      <a16:colId xmlns:a16="http://schemas.microsoft.com/office/drawing/2014/main" val="3353580146"/>
                    </a:ext>
                  </a:extLst>
                </a:gridCol>
                <a:gridCol w="1447461">
                  <a:extLst>
                    <a:ext uri="{9D8B030D-6E8A-4147-A177-3AD203B41FA5}">
                      <a16:colId xmlns:a16="http://schemas.microsoft.com/office/drawing/2014/main" val="612299682"/>
                    </a:ext>
                  </a:extLst>
                </a:gridCol>
                <a:gridCol w="1163686">
                  <a:extLst>
                    <a:ext uri="{9D8B030D-6E8A-4147-A177-3AD203B41FA5}">
                      <a16:colId xmlns:a16="http://schemas.microsoft.com/office/drawing/2014/main" val="555961922"/>
                    </a:ext>
                  </a:extLst>
                </a:gridCol>
                <a:gridCol w="1098355">
                  <a:extLst>
                    <a:ext uri="{9D8B030D-6E8A-4147-A177-3AD203B41FA5}">
                      <a16:colId xmlns:a16="http://schemas.microsoft.com/office/drawing/2014/main" val="1377861483"/>
                    </a:ext>
                  </a:extLst>
                </a:gridCol>
              </a:tblGrid>
              <a:tr h="1180682">
                <a:tc>
                  <a:txBody>
                    <a:bodyPr/>
                    <a:lstStyle/>
                    <a:p>
                      <a:pPr algn="ctr">
                        <a:lnSpc>
                          <a:spcPct val="200000"/>
                        </a:lnSpc>
                      </a:pPr>
                      <a:r>
                        <a:rPr lang="en-US" sz="1600" kern="100" dirty="0">
                          <a:effectLst/>
                        </a:rPr>
                        <a:t>Standards</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600" kern="0" dirty="0">
                          <a:effectLst/>
                        </a:rPr>
                        <a:t>R</a:t>
                      </a:r>
                      <a:r>
                        <a:rPr lang="en-US" sz="1600" kern="0" baseline="-25000" dirty="0">
                          <a:effectLst/>
                        </a:rPr>
                        <a:t>t</a:t>
                      </a:r>
                      <a:endParaRPr lang="zh-CN" sz="1600" kern="100" baseline="-25000" dirty="0">
                        <a:effectLst/>
                      </a:endParaRPr>
                    </a:p>
                    <a:p>
                      <a:pPr algn="ctr">
                        <a:lnSpc>
                          <a:spcPct val="200000"/>
                        </a:lnSpc>
                      </a:pPr>
                      <a:r>
                        <a:rPr lang="zh-CN" sz="1600" kern="100" dirty="0">
                          <a:effectLst/>
                        </a:rPr>
                        <a:t>（</a:t>
                      </a:r>
                      <a:r>
                        <a:rPr lang="en-US" sz="1600" kern="100" dirty="0">
                          <a:effectLst/>
                        </a:rPr>
                        <a:t>min</a:t>
                      </a:r>
                      <a:r>
                        <a:rPr lang="zh-CN" sz="1600" kern="100" dirty="0">
                          <a:effectLst/>
                        </a:rPr>
                        <a:t>）</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600" kern="100" dirty="0">
                          <a:effectLst/>
                        </a:rPr>
                        <a:t>Equation</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600" kern="100" dirty="0">
                          <a:effectLst/>
                        </a:rPr>
                        <a:t>r</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600" kern="100" dirty="0">
                          <a:effectLst/>
                        </a:rPr>
                        <a:t>Linear range</a:t>
                      </a:r>
                      <a:r>
                        <a:rPr lang="zh-CN" sz="1600" kern="100" dirty="0">
                          <a:effectLst/>
                        </a:rPr>
                        <a:t>（</a:t>
                      </a:r>
                      <a:r>
                        <a:rPr lang="en-US" sz="1600" kern="100" dirty="0">
                          <a:effectLst/>
                        </a:rPr>
                        <a:t>μg/mL</a:t>
                      </a:r>
                      <a:r>
                        <a:rPr lang="zh-CN" sz="1600" kern="100" dirty="0">
                          <a:effectLst/>
                        </a:rPr>
                        <a:t>）</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600" kern="100" dirty="0">
                          <a:effectLst/>
                        </a:rPr>
                        <a:t>LOD</a:t>
                      </a:r>
                      <a:r>
                        <a:rPr lang="zh-CN" sz="1600" kern="100" dirty="0">
                          <a:effectLst/>
                        </a:rPr>
                        <a:t>（</a:t>
                      </a:r>
                      <a:r>
                        <a:rPr lang="en-US" sz="1600" kern="100" dirty="0">
                          <a:effectLst/>
                        </a:rPr>
                        <a:t>μg/g</a:t>
                      </a:r>
                      <a:r>
                        <a:rPr lang="zh-CN" sz="1600" kern="100" dirty="0">
                          <a:effectLst/>
                        </a:rPr>
                        <a:t>）</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200000"/>
                        </a:lnSpc>
                      </a:pPr>
                      <a:r>
                        <a:rPr lang="en-US" sz="1600" kern="100" dirty="0">
                          <a:effectLst/>
                        </a:rPr>
                        <a:t>LOQ</a:t>
                      </a:r>
                      <a:r>
                        <a:rPr lang="zh-CN" sz="1600" kern="100" dirty="0">
                          <a:effectLst/>
                        </a:rPr>
                        <a:t>（</a:t>
                      </a:r>
                      <a:r>
                        <a:rPr lang="en-US" sz="1600" kern="100" dirty="0">
                          <a:effectLst/>
                        </a:rPr>
                        <a:t>μg/g</a:t>
                      </a:r>
                      <a:r>
                        <a:rPr lang="zh-CN" sz="1600" kern="100" dirty="0">
                          <a:effectLst/>
                        </a:rPr>
                        <a:t>）</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30108023"/>
                  </a:ext>
                </a:extLst>
              </a:tr>
              <a:tr h="354329">
                <a:tc>
                  <a:txBody>
                    <a:bodyPr/>
                    <a:lstStyle/>
                    <a:p>
                      <a:pPr algn="ctr">
                        <a:lnSpc>
                          <a:spcPct val="200000"/>
                        </a:lnSpc>
                      </a:pPr>
                      <a:r>
                        <a:rPr lang="en-US" sz="1600" kern="100">
                          <a:effectLst/>
                        </a:rPr>
                        <a:t>CBDA</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12.1</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Y=38.6X-2.1</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0.999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0.5-50.0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dirty="0">
                          <a:effectLst/>
                        </a:rPr>
                        <a:t>0.10</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0.33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33132175"/>
                  </a:ext>
                </a:extLst>
              </a:tr>
              <a:tr h="354329">
                <a:tc>
                  <a:txBody>
                    <a:bodyPr/>
                    <a:lstStyle/>
                    <a:p>
                      <a:pPr algn="ctr">
                        <a:lnSpc>
                          <a:spcPct val="200000"/>
                        </a:lnSpc>
                      </a:pPr>
                      <a:r>
                        <a:rPr lang="en-US" sz="1600" kern="100">
                          <a:effectLst/>
                        </a:rPr>
                        <a:t>CBD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13.7</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Y=19.6X-3.6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0.999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0.5-50.0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dirty="0">
                          <a:effectLst/>
                        </a:rPr>
                        <a:t>0.25</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0.83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54257085"/>
                  </a:ext>
                </a:extLst>
              </a:tr>
              <a:tr h="354329">
                <a:tc>
                  <a:txBody>
                    <a:bodyPr/>
                    <a:lstStyle/>
                    <a:p>
                      <a:pPr algn="ctr">
                        <a:lnSpc>
                          <a:spcPct val="200000"/>
                        </a:lnSpc>
                      </a:pPr>
                      <a:r>
                        <a:rPr lang="en-US" sz="1600" kern="100">
                          <a:effectLst/>
                        </a:rPr>
                        <a:t>CBN</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18.1</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Y=51.5+1.7</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0.999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0.5-50.0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dirty="0">
                          <a:effectLst/>
                        </a:rPr>
                        <a:t>0.10</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dirty="0">
                          <a:effectLst/>
                        </a:rPr>
                        <a:t>0.30</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01827962"/>
                  </a:ext>
                </a:extLst>
              </a:tr>
              <a:tr h="354329">
                <a:tc>
                  <a:txBody>
                    <a:bodyPr/>
                    <a:lstStyle/>
                    <a:p>
                      <a:pPr algn="ctr">
                        <a:lnSpc>
                          <a:spcPct val="200000"/>
                        </a:lnSpc>
                      </a:pPr>
                      <a:r>
                        <a:rPr lang="en-US" sz="1600" kern="100">
                          <a:effectLst/>
                        </a:rPr>
                        <a:t>THC</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20.6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Y=17.1X+0.8</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0.999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0.5-50.0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0.25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dirty="0">
                          <a:effectLst/>
                        </a:rPr>
                        <a:t>0.83</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80254766"/>
                  </a:ext>
                </a:extLst>
              </a:tr>
              <a:tr h="354329">
                <a:tc>
                  <a:txBody>
                    <a:bodyPr/>
                    <a:lstStyle/>
                    <a:p>
                      <a:pPr algn="ctr">
                        <a:lnSpc>
                          <a:spcPct val="200000"/>
                        </a:lnSpc>
                      </a:pPr>
                      <a:r>
                        <a:rPr lang="en-US" sz="1600" kern="100">
                          <a:effectLst/>
                        </a:rPr>
                        <a:t>THCA</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24.0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Y=34.8X-1.2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0.999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0.5-50.0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a:effectLst/>
                        </a:rPr>
                        <a:t>0.10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600" kern="100" dirty="0">
                          <a:effectLst/>
                        </a:rPr>
                        <a:t>0.33</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23474813"/>
                  </a:ext>
                </a:extLst>
              </a:tr>
            </a:tbl>
          </a:graphicData>
        </a:graphic>
      </p:graphicFrame>
    </p:spTree>
    <p:extLst>
      <p:ext uri="{BB962C8B-B14F-4D97-AF65-F5344CB8AC3E}">
        <p14:creationId xmlns:p14="http://schemas.microsoft.com/office/powerpoint/2010/main" val="96533501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7001710" y="6492875"/>
            <a:ext cx="2133600" cy="365125"/>
          </a:xfrm>
        </p:spPr>
        <p:txBody>
          <a:bodyPr/>
          <a:lstStyle/>
          <a:p>
            <a:pPr>
              <a:defRPr/>
            </a:pPr>
            <a:fld id="{1FAF4830-1B3B-4098-ABA3-6BAEC017EF32}" type="slidenum">
              <a:rPr lang="en-US" altLang="zh-CN" b="1" smtClean="0"/>
              <a:t>23</a:t>
            </a:fld>
            <a:endParaRPr lang="en-US" altLang="zh-CN" b="1" dirty="0"/>
          </a:p>
        </p:txBody>
      </p:sp>
      <p:sp>
        <p:nvSpPr>
          <p:cNvPr id="11" name="TextBox 25"/>
          <p:cNvSpPr>
            <a:spLocks noChangeArrowheads="1"/>
          </p:cNvSpPr>
          <p:nvPr/>
        </p:nvSpPr>
        <p:spPr bwMode="auto">
          <a:xfrm>
            <a:off x="2652011" y="1459421"/>
            <a:ext cx="446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精密度、稳定性</a:t>
            </a:r>
          </a:p>
        </p:txBody>
      </p:sp>
      <p:sp>
        <p:nvSpPr>
          <p:cNvPr id="12" name="TextBox 25"/>
          <p:cNvSpPr>
            <a:spLocks noChangeArrowheads="1"/>
          </p:cNvSpPr>
          <p:nvPr/>
        </p:nvSpPr>
        <p:spPr bwMode="auto">
          <a:xfrm>
            <a:off x="970549" y="1321604"/>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方法验证</a:t>
            </a:r>
          </a:p>
        </p:txBody>
      </p:sp>
      <p:pic>
        <p:nvPicPr>
          <p:cNvPr id="1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74777"/>
            <a:ext cx="214973" cy="21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2">
            <a:extLst>
              <a:ext uri="{FF2B5EF4-FFF2-40B4-BE49-F238E27FC236}">
                <a16:creationId xmlns:a16="http://schemas.microsoft.com/office/drawing/2014/main" id="{D069A9D6-D128-412D-832C-F7198C477DF0}"/>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graphicFrame>
        <p:nvGraphicFramePr>
          <p:cNvPr id="6" name="表格 5">
            <a:extLst>
              <a:ext uri="{FF2B5EF4-FFF2-40B4-BE49-F238E27FC236}">
                <a16:creationId xmlns:a16="http://schemas.microsoft.com/office/drawing/2014/main" id="{588010B6-4068-4FC9-ACED-A6ED929640D7}"/>
              </a:ext>
            </a:extLst>
          </p:cNvPr>
          <p:cNvGraphicFramePr>
            <a:graphicFrameLocks noGrp="1"/>
          </p:cNvGraphicFramePr>
          <p:nvPr>
            <p:extLst>
              <p:ext uri="{D42A27DB-BD31-4B8C-83A1-F6EECF244321}">
                <p14:modId xmlns:p14="http://schemas.microsoft.com/office/powerpoint/2010/main" val="1779373227"/>
              </p:ext>
            </p:extLst>
          </p:nvPr>
        </p:nvGraphicFramePr>
        <p:xfrm>
          <a:off x="179513" y="1982641"/>
          <a:ext cx="7128793" cy="2052915"/>
        </p:xfrm>
        <a:graphic>
          <a:graphicData uri="http://schemas.openxmlformats.org/drawingml/2006/table">
            <a:tbl>
              <a:tblPr firstRow="1" firstCol="1" bandRow="1">
                <a:tableStyleId>{5C22544A-7EE6-4342-B048-85BDC9FD1C3A}</a:tableStyleId>
              </a:tblPr>
              <a:tblGrid>
                <a:gridCol w="1021573">
                  <a:extLst>
                    <a:ext uri="{9D8B030D-6E8A-4147-A177-3AD203B41FA5}">
                      <a16:colId xmlns:a16="http://schemas.microsoft.com/office/drawing/2014/main" val="3863506323"/>
                    </a:ext>
                  </a:extLst>
                </a:gridCol>
                <a:gridCol w="872460">
                  <a:extLst>
                    <a:ext uri="{9D8B030D-6E8A-4147-A177-3AD203B41FA5}">
                      <a16:colId xmlns:a16="http://schemas.microsoft.com/office/drawing/2014/main" val="3421851662"/>
                    </a:ext>
                  </a:extLst>
                </a:gridCol>
                <a:gridCol w="872460">
                  <a:extLst>
                    <a:ext uri="{9D8B030D-6E8A-4147-A177-3AD203B41FA5}">
                      <a16:colId xmlns:a16="http://schemas.microsoft.com/office/drawing/2014/main" val="2576609574"/>
                    </a:ext>
                  </a:extLst>
                </a:gridCol>
                <a:gridCol w="872460">
                  <a:extLst>
                    <a:ext uri="{9D8B030D-6E8A-4147-A177-3AD203B41FA5}">
                      <a16:colId xmlns:a16="http://schemas.microsoft.com/office/drawing/2014/main" val="2201768873"/>
                    </a:ext>
                  </a:extLst>
                </a:gridCol>
                <a:gridCol w="872460">
                  <a:extLst>
                    <a:ext uri="{9D8B030D-6E8A-4147-A177-3AD203B41FA5}">
                      <a16:colId xmlns:a16="http://schemas.microsoft.com/office/drawing/2014/main" val="2028954138"/>
                    </a:ext>
                  </a:extLst>
                </a:gridCol>
                <a:gridCol w="872460">
                  <a:extLst>
                    <a:ext uri="{9D8B030D-6E8A-4147-A177-3AD203B41FA5}">
                      <a16:colId xmlns:a16="http://schemas.microsoft.com/office/drawing/2014/main" val="407883593"/>
                    </a:ext>
                  </a:extLst>
                </a:gridCol>
                <a:gridCol w="872460">
                  <a:extLst>
                    <a:ext uri="{9D8B030D-6E8A-4147-A177-3AD203B41FA5}">
                      <a16:colId xmlns:a16="http://schemas.microsoft.com/office/drawing/2014/main" val="2585188401"/>
                    </a:ext>
                  </a:extLst>
                </a:gridCol>
                <a:gridCol w="872460">
                  <a:extLst>
                    <a:ext uri="{9D8B030D-6E8A-4147-A177-3AD203B41FA5}">
                      <a16:colId xmlns:a16="http://schemas.microsoft.com/office/drawing/2014/main" val="3250209589"/>
                    </a:ext>
                  </a:extLst>
                </a:gridCol>
              </a:tblGrid>
              <a:tr h="360000">
                <a:tc>
                  <a:txBody>
                    <a:bodyPr/>
                    <a:lstStyle/>
                    <a:p>
                      <a:pPr algn="ctr">
                        <a:lnSpc>
                          <a:spcPct val="125000"/>
                        </a:lnSpc>
                      </a:pPr>
                      <a:r>
                        <a:rPr lang="en-US" sz="1400" kern="100" dirty="0">
                          <a:effectLst/>
                        </a:rPr>
                        <a:t>Standards</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l">
                        <a:lnSpc>
                          <a:spcPct val="125000"/>
                        </a:lnSpc>
                      </a:pPr>
                      <a:r>
                        <a:rPr lang="en-US" sz="1400" kern="100" dirty="0">
                          <a:effectLst/>
                        </a:rPr>
                        <a:t>1</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l">
                        <a:lnSpc>
                          <a:spcPct val="125000"/>
                        </a:lnSpc>
                      </a:pPr>
                      <a:r>
                        <a:rPr lang="en-US" sz="1400" kern="100" dirty="0">
                          <a:effectLst/>
                        </a:rPr>
                        <a:t>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l">
                        <a:lnSpc>
                          <a:spcPct val="125000"/>
                        </a:lnSpc>
                      </a:pPr>
                      <a:r>
                        <a:rPr lang="en-US" sz="1400" kern="100" dirty="0">
                          <a:effectLst/>
                        </a:rPr>
                        <a:t>3</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l">
                        <a:lnSpc>
                          <a:spcPct val="125000"/>
                        </a:lnSpc>
                      </a:pPr>
                      <a:r>
                        <a:rPr lang="en-US" sz="1400" kern="100" dirty="0">
                          <a:effectLst/>
                        </a:rPr>
                        <a:t>4</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l">
                        <a:lnSpc>
                          <a:spcPct val="125000"/>
                        </a:lnSpc>
                      </a:pPr>
                      <a:r>
                        <a:rPr lang="en-US" sz="1400" kern="100" dirty="0">
                          <a:effectLst/>
                        </a:rPr>
                        <a:t>5</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l">
                        <a:lnSpc>
                          <a:spcPct val="125000"/>
                        </a:lnSpc>
                      </a:pPr>
                      <a:r>
                        <a:rPr lang="en-US" sz="1400" kern="100" dirty="0">
                          <a:effectLst/>
                        </a:rPr>
                        <a:t>6</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l">
                        <a:lnSpc>
                          <a:spcPct val="125000"/>
                        </a:lnSpc>
                      </a:pPr>
                      <a:r>
                        <a:rPr lang="en-US" sz="1400" kern="100" dirty="0">
                          <a:effectLst/>
                        </a:rPr>
                        <a:t>RSD (%)</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69969545"/>
                  </a:ext>
                </a:extLst>
              </a:tr>
              <a:tr h="338583">
                <a:tc>
                  <a:txBody>
                    <a:bodyPr/>
                    <a:lstStyle/>
                    <a:p>
                      <a:pPr algn="ctr">
                        <a:lnSpc>
                          <a:spcPct val="125000"/>
                        </a:lnSpc>
                      </a:pPr>
                      <a:r>
                        <a:rPr lang="en-US" sz="1400" kern="100">
                          <a:effectLst/>
                        </a:rPr>
                        <a:t>CBDA</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5.1 </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25000"/>
                        </a:lnSpc>
                      </a:pPr>
                      <a:r>
                        <a:rPr lang="en-US" sz="1400" kern="100" dirty="0">
                          <a:effectLst/>
                        </a:rPr>
                        <a:t>5.2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25000"/>
                        </a:lnSpc>
                      </a:pPr>
                      <a:r>
                        <a:rPr lang="en-US" sz="1400" kern="100" dirty="0">
                          <a:effectLst/>
                        </a:rPr>
                        <a:t>5.0</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25000"/>
                        </a:lnSpc>
                      </a:pPr>
                      <a:r>
                        <a:rPr lang="en-US" sz="1400" kern="100" dirty="0">
                          <a:effectLst/>
                        </a:rPr>
                        <a:t>5.2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25000"/>
                        </a:lnSpc>
                      </a:pPr>
                      <a:r>
                        <a:rPr lang="en-US" sz="1400" kern="100" dirty="0">
                          <a:effectLst/>
                        </a:rPr>
                        <a:t>5.2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25000"/>
                        </a:lnSpc>
                      </a:pPr>
                      <a:r>
                        <a:rPr lang="en-US" sz="1400" kern="100">
                          <a:effectLst/>
                        </a:rPr>
                        <a:t>5.1 </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lnSpc>
                          <a:spcPct val="125000"/>
                        </a:lnSpc>
                      </a:pPr>
                      <a:r>
                        <a:rPr lang="en-US" sz="1400" kern="100" dirty="0">
                          <a:solidFill>
                            <a:schemeClr val="accent6"/>
                          </a:solidFill>
                          <a:effectLst/>
                        </a:rPr>
                        <a:t>1.1</a:t>
                      </a:r>
                      <a:endParaRPr lang="zh-CN" sz="1100" kern="100" dirty="0">
                        <a:solidFill>
                          <a:schemeClr val="accent6"/>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36004172"/>
                  </a:ext>
                </a:extLst>
              </a:tr>
              <a:tr h="338583">
                <a:tc>
                  <a:txBody>
                    <a:bodyPr/>
                    <a:lstStyle/>
                    <a:p>
                      <a:pPr algn="ctr">
                        <a:lnSpc>
                          <a:spcPct val="125000"/>
                        </a:lnSpc>
                      </a:pPr>
                      <a:r>
                        <a:rPr lang="en-US" sz="1400" kern="100">
                          <a:effectLst/>
                        </a:rPr>
                        <a:t>CBD</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5.1</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5.1</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5.0</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dirty="0">
                          <a:effectLst/>
                        </a:rPr>
                        <a:t>5.1</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dirty="0">
                          <a:effectLst/>
                        </a:rPr>
                        <a:t>5.2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dirty="0">
                          <a:effectLst/>
                        </a:rPr>
                        <a:t>5.1</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0.8</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33978948"/>
                  </a:ext>
                </a:extLst>
              </a:tr>
              <a:tr h="338583">
                <a:tc>
                  <a:txBody>
                    <a:bodyPr/>
                    <a:lstStyle/>
                    <a:p>
                      <a:pPr algn="ctr">
                        <a:lnSpc>
                          <a:spcPct val="125000"/>
                        </a:lnSpc>
                      </a:pPr>
                      <a:r>
                        <a:rPr lang="en-US" sz="1400" kern="100">
                          <a:effectLst/>
                        </a:rPr>
                        <a:t>CBN</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5.1</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5.1</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5.2</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5.1</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5.1</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dirty="0">
                          <a:effectLst/>
                        </a:rPr>
                        <a:t>5.2</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dirty="0">
                          <a:solidFill>
                            <a:schemeClr val="accent6"/>
                          </a:solidFill>
                          <a:effectLst/>
                        </a:rPr>
                        <a:t>0.7</a:t>
                      </a:r>
                      <a:endParaRPr lang="zh-CN" sz="1100" kern="100" dirty="0">
                        <a:solidFill>
                          <a:schemeClr val="accent6"/>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0684937"/>
                  </a:ext>
                </a:extLst>
              </a:tr>
              <a:tr h="338583">
                <a:tc>
                  <a:txBody>
                    <a:bodyPr/>
                    <a:lstStyle/>
                    <a:p>
                      <a:pPr algn="ctr">
                        <a:lnSpc>
                          <a:spcPct val="125000"/>
                        </a:lnSpc>
                      </a:pPr>
                      <a:r>
                        <a:rPr lang="en-US" sz="1400" kern="100">
                          <a:effectLst/>
                        </a:rPr>
                        <a:t>THC</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4.9</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5.0</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dirty="0">
                          <a:effectLst/>
                        </a:rPr>
                        <a:t>5.0</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5.1</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5.0</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dirty="0">
                          <a:effectLst/>
                        </a:rPr>
                        <a:t>5.0</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dirty="0">
                          <a:effectLst/>
                        </a:rPr>
                        <a:t>1.0</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90666561"/>
                  </a:ext>
                </a:extLst>
              </a:tr>
              <a:tr h="338583">
                <a:tc>
                  <a:txBody>
                    <a:bodyPr/>
                    <a:lstStyle/>
                    <a:p>
                      <a:pPr algn="ctr">
                        <a:lnSpc>
                          <a:spcPct val="125000"/>
                        </a:lnSpc>
                      </a:pPr>
                      <a:r>
                        <a:rPr lang="en-US" sz="1400" kern="100">
                          <a:effectLst/>
                        </a:rPr>
                        <a:t>THCA</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5.0</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5.0</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4.9</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dirty="0">
                          <a:effectLst/>
                        </a:rPr>
                        <a:t>5.0</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5.0</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a:effectLst/>
                        </a:rPr>
                        <a:t>5.0</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25000"/>
                        </a:lnSpc>
                      </a:pPr>
                      <a:r>
                        <a:rPr lang="en-US" sz="1400" kern="100" dirty="0">
                          <a:effectLst/>
                        </a:rPr>
                        <a:t>0.9</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62375732"/>
                  </a:ext>
                </a:extLst>
              </a:tr>
            </a:tbl>
          </a:graphicData>
        </a:graphic>
      </p:graphicFrame>
      <p:graphicFrame>
        <p:nvGraphicFramePr>
          <p:cNvPr id="7" name="表格 6">
            <a:extLst>
              <a:ext uri="{FF2B5EF4-FFF2-40B4-BE49-F238E27FC236}">
                <a16:creationId xmlns:a16="http://schemas.microsoft.com/office/drawing/2014/main" id="{3B455E0F-AAAA-463B-ABC8-76AF394A2F0C}"/>
              </a:ext>
            </a:extLst>
          </p:cNvPr>
          <p:cNvGraphicFramePr>
            <a:graphicFrameLocks noGrp="1"/>
          </p:cNvGraphicFramePr>
          <p:nvPr>
            <p:extLst>
              <p:ext uri="{D42A27DB-BD31-4B8C-83A1-F6EECF244321}">
                <p14:modId xmlns:p14="http://schemas.microsoft.com/office/powerpoint/2010/main" val="2705939800"/>
              </p:ext>
            </p:extLst>
          </p:nvPr>
        </p:nvGraphicFramePr>
        <p:xfrm>
          <a:off x="179511" y="4369894"/>
          <a:ext cx="7128794" cy="2166438"/>
        </p:xfrm>
        <a:graphic>
          <a:graphicData uri="http://schemas.openxmlformats.org/drawingml/2006/table">
            <a:tbl>
              <a:tblPr firstRow="1" firstCol="1" bandRow="1">
                <a:tableStyleId>{5C22544A-7EE6-4342-B048-85BDC9FD1C3A}</a:tableStyleId>
              </a:tblPr>
              <a:tblGrid>
                <a:gridCol w="1021574">
                  <a:extLst>
                    <a:ext uri="{9D8B030D-6E8A-4147-A177-3AD203B41FA5}">
                      <a16:colId xmlns:a16="http://schemas.microsoft.com/office/drawing/2014/main" val="3901962588"/>
                    </a:ext>
                  </a:extLst>
                </a:gridCol>
                <a:gridCol w="872460">
                  <a:extLst>
                    <a:ext uri="{9D8B030D-6E8A-4147-A177-3AD203B41FA5}">
                      <a16:colId xmlns:a16="http://schemas.microsoft.com/office/drawing/2014/main" val="4266198095"/>
                    </a:ext>
                  </a:extLst>
                </a:gridCol>
                <a:gridCol w="872460">
                  <a:extLst>
                    <a:ext uri="{9D8B030D-6E8A-4147-A177-3AD203B41FA5}">
                      <a16:colId xmlns:a16="http://schemas.microsoft.com/office/drawing/2014/main" val="603825325"/>
                    </a:ext>
                  </a:extLst>
                </a:gridCol>
                <a:gridCol w="872460">
                  <a:extLst>
                    <a:ext uri="{9D8B030D-6E8A-4147-A177-3AD203B41FA5}">
                      <a16:colId xmlns:a16="http://schemas.microsoft.com/office/drawing/2014/main" val="107197272"/>
                    </a:ext>
                  </a:extLst>
                </a:gridCol>
                <a:gridCol w="872460">
                  <a:extLst>
                    <a:ext uri="{9D8B030D-6E8A-4147-A177-3AD203B41FA5}">
                      <a16:colId xmlns:a16="http://schemas.microsoft.com/office/drawing/2014/main" val="1401412184"/>
                    </a:ext>
                  </a:extLst>
                </a:gridCol>
                <a:gridCol w="872460">
                  <a:extLst>
                    <a:ext uri="{9D8B030D-6E8A-4147-A177-3AD203B41FA5}">
                      <a16:colId xmlns:a16="http://schemas.microsoft.com/office/drawing/2014/main" val="155510403"/>
                    </a:ext>
                  </a:extLst>
                </a:gridCol>
                <a:gridCol w="872460">
                  <a:extLst>
                    <a:ext uri="{9D8B030D-6E8A-4147-A177-3AD203B41FA5}">
                      <a16:colId xmlns:a16="http://schemas.microsoft.com/office/drawing/2014/main" val="1033251713"/>
                    </a:ext>
                  </a:extLst>
                </a:gridCol>
                <a:gridCol w="872460">
                  <a:extLst>
                    <a:ext uri="{9D8B030D-6E8A-4147-A177-3AD203B41FA5}">
                      <a16:colId xmlns:a16="http://schemas.microsoft.com/office/drawing/2014/main" val="319652167"/>
                    </a:ext>
                  </a:extLst>
                </a:gridCol>
              </a:tblGrid>
              <a:tr h="361073">
                <a:tc>
                  <a:txBody>
                    <a:bodyPr/>
                    <a:lstStyle/>
                    <a:p>
                      <a:pPr algn="ctr"/>
                      <a:r>
                        <a:rPr lang="en-US" sz="1400" kern="100" dirty="0">
                          <a:effectLst/>
                        </a:rPr>
                        <a:t>Standards</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just"/>
                      <a:r>
                        <a:rPr lang="en-US" sz="1400" kern="100" dirty="0">
                          <a:effectLst/>
                        </a:rPr>
                        <a:t>1</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just"/>
                      <a:r>
                        <a:rPr lang="en-US" sz="1400" kern="100" dirty="0">
                          <a:effectLst/>
                        </a:rPr>
                        <a:t>2</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just"/>
                      <a:r>
                        <a:rPr lang="en-US" sz="1400" kern="100" dirty="0">
                          <a:effectLst/>
                        </a:rPr>
                        <a:t>3</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just"/>
                      <a:r>
                        <a:rPr lang="en-US" sz="1400" kern="100" dirty="0">
                          <a:effectLst/>
                        </a:rPr>
                        <a:t>4</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just"/>
                      <a:r>
                        <a:rPr lang="en-US" sz="1400" kern="100" dirty="0">
                          <a:effectLst/>
                        </a:rPr>
                        <a:t>5</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279400" algn="just"/>
                      <a:r>
                        <a:rPr lang="en-US" sz="1400" kern="100" dirty="0">
                          <a:effectLst/>
                        </a:rPr>
                        <a:t>6</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dirty="0">
                          <a:effectLst/>
                        </a:rPr>
                        <a:t>RSD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68428794"/>
                  </a:ext>
                </a:extLst>
              </a:tr>
              <a:tr h="361073">
                <a:tc>
                  <a:txBody>
                    <a:bodyPr/>
                    <a:lstStyle/>
                    <a:p>
                      <a:pPr algn="ctr"/>
                      <a:r>
                        <a:rPr lang="en-US" sz="1400" kern="100">
                          <a:effectLst/>
                        </a:rPr>
                        <a:t>CBDA</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dirty="0">
                          <a:effectLst/>
                        </a:rPr>
                        <a:t>4.5</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r>
                        <a:rPr lang="en-US" sz="1400" kern="100">
                          <a:effectLst/>
                        </a:rPr>
                        <a:t>4.5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r>
                        <a:rPr lang="en-US" sz="1400" kern="100">
                          <a:effectLst/>
                        </a:rPr>
                        <a:t>4.5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r>
                        <a:rPr lang="en-US" sz="1400" kern="100">
                          <a:effectLst/>
                        </a:rPr>
                        <a:t>4.6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r>
                        <a:rPr lang="en-US" sz="1400" kern="100">
                          <a:effectLst/>
                        </a:rPr>
                        <a:t>4.8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r>
                        <a:rPr lang="en-US" sz="1400" kern="100">
                          <a:effectLst/>
                        </a:rPr>
                        <a:t>4.8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b"/>
                </a:tc>
                <a:tc>
                  <a:txBody>
                    <a:bodyPr/>
                    <a:lstStyle/>
                    <a:p>
                      <a:pPr algn="ctr"/>
                      <a:r>
                        <a:rPr lang="en-US" sz="1400" kern="100">
                          <a:effectLst/>
                        </a:rPr>
                        <a:t>2.6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36972044"/>
                  </a:ext>
                </a:extLst>
              </a:tr>
              <a:tr h="361073">
                <a:tc>
                  <a:txBody>
                    <a:bodyPr/>
                    <a:lstStyle/>
                    <a:p>
                      <a:pPr algn="ctr"/>
                      <a:r>
                        <a:rPr lang="en-US" sz="1400" kern="100">
                          <a:effectLst/>
                        </a:rPr>
                        <a:t>CBD</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dirty="0">
                          <a:effectLst/>
                        </a:rPr>
                        <a:t>4.6</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4.5</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dirty="0">
                          <a:effectLst/>
                        </a:rPr>
                        <a:t>3.3</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37290915"/>
                  </a:ext>
                </a:extLst>
              </a:tr>
              <a:tr h="361073">
                <a:tc>
                  <a:txBody>
                    <a:bodyPr/>
                    <a:lstStyle/>
                    <a:p>
                      <a:pPr algn="ctr"/>
                      <a:r>
                        <a:rPr lang="en-US" sz="1400" kern="100">
                          <a:effectLst/>
                        </a:rPr>
                        <a:t>CBN</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4.8</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4.6</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3.4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41805366"/>
                  </a:ext>
                </a:extLst>
              </a:tr>
              <a:tr h="361073">
                <a:tc>
                  <a:txBody>
                    <a:bodyPr/>
                    <a:lstStyle/>
                    <a:p>
                      <a:pPr algn="ctr"/>
                      <a:r>
                        <a:rPr lang="en-US" sz="1400" kern="100">
                          <a:effectLst/>
                        </a:rPr>
                        <a:t>THC</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5.4</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dirty="0">
                          <a:solidFill>
                            <a:schemeClr val="accent6"/>
                          </a:solidFill>
                          <a:effectLst/>
                        </a:rPr>
                        <a:t>0.9</a:t>
                      </a:r>
                      <a:endParaRPr lang="zh-CN" sz="1200" kern="100" dirty="0">
                        <a:solidFill>
                          <a:schemeClr val="accent6"/>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86722510"/>
                  </a:ext>
                </a:extLst>
              </a:tr>
              <a:tr h="361073">
                <a:tc>
                  <a:txBody>
                    <a:bodyPr/>
                    <a:lstStyle/>
                    <a:p>
                      <a:pPr algn="ctr"/>
                      <a:r>
                        <a:rPr lang="en-US" sz="1400" kern="100">
                          <a:effectLst/>
                        </a:rPr>
                        <a:t>THCA</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5.2</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5.3</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4.7</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5.0</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a:effectLst/>
                        </a:rPr>
                        <a:t>5.1</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400" kern="100" dirty="0">
                          <a:solidFill>
                            <a:schemeClr val="accent6"/>
                          </a:solidFill>
                          <a:effectLst/>
                        </a:rPr>
                        <a:t>3.8</a:t>
                      </a:r>
                      <a:endParaRPr lang="zh-CN" sz="1200" kern="100" dirty="0">
                        <a:solidFill>
                          <a:schemeClr val="accent6"/>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13130321"/>
                  </a:ext>
                </a:extLst>
              </a:tr>
            </a:tbl>
          </a:graphicData>
        </a:graphic>
      </p:graphicFrame>
      <p:sp>
        <p:nvSpPr>
          <p:cNvPr id="8" name="文本框 7">
            <a:extLst>
              <a:ext uri="{FF2B5EF4-FFF2-40B4-BE49-F238E27FC236}">
                <a16:creationId xmlns:a16="http://schemas.microsoft.com/office/drawing/2014/main" id="{445C2D2A-E2CF-4B20-A41B-FC3D421F8406}"/>
              </a:ext>
            </a:extLst>
          </p:cNvPr>
          <p:cNvSpPr txBox="1"/>
          <p:nvPr/>
        </p:nvSpPr>
        <p:spPr>
          <a:xfrm>
            <a:off x="7308306" y="2453129"/>
            <a:ext cx="1847981" cy="646331"/>
          </a:xfrm>
          <a:prstGeom prst="rect">
            <a:avLst/>
          </a:prstGeom>
          <a:noFill/>
        </p:spPr>
        <p:txBody>
          <a:bodyPr wrap="square" rtlCol="0">
            <a:spAutoFit/>
          </a:bodyPr>
          <a:lstStyle/>
          <a:p>
            <a:r>
              <a:rPr lang="zh-CN" altLang="zh-CN" sz="1800" kern="100" dirty="0">
                <a:solidFill>
                  <a:srgbClr val="000000"/>
                </a:solidFill>
                <a:effectLst/>
                <a:latin typeface="+mn-ea"/>
                <a:cs typeface="Times New Roman" panose="02020603050405020304" pitchFamily="18" charset="0"/>
              </a:rPr>
              <a:t>精密度</a:t>
            </a:r>
            <a:r>
              <a:rPr lang="zh-CN" altLang="en-US" sz="1800" kern="100" dirty="0">
                <a:solidFill>
                  <a:srgbClr val="000000"/>
                </a:solidFill>
                <a:effectLst/>
                <a:latin typeface="+mn-ea"/>
                <a:cs typeface="Times New Roman" panose="02020603050405020304" pitchFamily="18" charset="0"/>
              </a:rPr>
              <a:t>测试</a:t>
            </a:r>
            <a:r>
              <a:rPr lang="zh-CN" altLang="zh-CN" sz="1800" kern="100" dirty="0">
                <a:solidFill>
                  <a:srgbClr val="000000"/>
                </a:solidFill>
                <a:effectLst/>
                <a:latin typeface="+mn-ea"/>
                <a:cs typeface="Times New Roman" panose="02020603050405020304" pitchFamily="18" charset="0"/>
              </a:rPr>
              <a:t>结果</a:t>
            </a:r>
            <a:r>
              <a:rPr lang="en-US" altLang="zh-CN" sz="1800" kern="100" dirty="0">
                <a:solidFill>
                  <a:srgbClr val="000000"/>
                </a:solidFill>
                <a:effectLst/>
                <a:latin typeface="+mn-ea"/>
              </a:rPr>
              <a:t>RSD:</a:t>
            </a:r>
            <a:r>
              <a:rPr lang="en-US" altLang="zh-CN" sz="1800" kern="100" dirty="0">
                <a:solidFill>
                  <a:schemeClr val="accent6"/>
                </a:solidFill>
                <a:effectLst/>
                <a:latin typeface="+mn-ea"/>
              </a:rPr>
              <a:t>0.7%-1.1%</a:t>
            </a:r>
            <a:endParaRPr lang="zh-CN" altLang="en-US" dirty="0">
              <a:solidFill>
                <a:schemeClr val="accent6"/>
              </a:solidFill>
              <a:latin typeface="+mn-ea"/>
            </a:endParaRPr>
          </a:p>
        </p:txBody>
      </p:sp>
      <p:sp>
        <p:nvSpPr>
          <p:cNvPr id="26" name="文本框 25">
            <a:extLst>
              <a:ext uri="{FF2B5EF4-FFF2-40B4-BE49-F238E27FC236}">
                <a16:creationId xmlns:a16="http://schemas.microsoft.com/office/drawing/2014/main" id="{C6CA08FC-9BB3-4D89-8BB4-5B5C8828F5B6}"/>
              </a:ext>
            </a:extLst>
          </p:cNvPr>
          <p:cNvSpPr txBox="1"/>
          <p:nvPr/>
        </p:nvSpPr>
        <p:spPr>
          <a:xfrm>
            <a:off x="7308306" y="4910448"/>
            <a:ext cx="1847981" cy="646331"/>
          </a:xfrm>
          <a:prstGeom prst="rect">
            <a:avLst/>
          </a:prstGeom>
          <a:noFill/>
        </p:spPr>
        <p:txBody>
          <a:bodyPr wrap="square" rtlCol="0">
            <a:spAutoFit/>
          </a:bodyPr>
          <a:lstStyle/>
          <a:p>
            <a:r>
              <a:rPr lang="zh-CN" altLang="en-US" sz="1800" kern="100" dirty="0">
                <a:solidFill>
                  <a:srgbClr val="000000"/>
                </a:solidFill>
                <a:effectLst/>
                <a:latin typeface="+mn-ea"/>
                <a:cs typeface="Times New Roman" panose="02020603050405020304" pitchFamily="18" charset="0"/>
              </a:rPr>
              <a:t>稳定性</a:t>
            </a:r>
            <a:r>
              <a:rPr lang="zh-CN" altLang="en-US" kern="100" dirty="0">
                <a:solidFill>
                  <a:srgbClr val="000000"/>
                </a:solidFill>
                <a:latin typeface="+mn-ea"/>
                <a:cs typeface="Times New Roman" panose="02020603050405020304" pitchFamily="18" charset="0"/>
              </a:rPr>
              <a:t>测试</a:t>
            </a:r>
            <a:r>
              <a:rPr lang="zh-CN" altLang="zh-CN" sz="1800" kern="100" dirty="0">
                <a:solidFill>
                  <a:srgbClr val="000000"/>
                </a:solidFill>
                <a:effectLst/>
                <a:latin typeface="+mn-ea"/>
                <a:cs typeface="Times New Roman" panose="02020603050405020304" pitchFamily="18" charset="0"/>
              </a:rPr>
              <a:t>结果</a:t>
            </a:r>
            <a:r>
              <a:rPr lang="en-US" altLang="zh-CN" sz="1800" kern="100" dirty="0">
                <a:solidFill>
                  <a:srgbClr val="000000"/>
                </a:solidFill>
                <a:effectLst/>
                <a:latin typeface="+mn-ea"/>
              </a:rPr>
              <a:t>RSD:</a:t>
            </a:r>
            <a:r>
              <a:rPr lang="en-US" altLang="zh-CN" sz="1800" kern="100" dirty="0">
                <a:solidFill>
                  <a:schemeClr val="accent6"/>
                </a:solidFill>
                <a:effectLst/>
                <a:latin typeface="+mn-ea"/>
              </a:rPr>
              <a:t>0.9%-3.8%</a:t>
            </a:r>
            <a:endParaRPr lang="zh-CN" altLang="en-US" dirty="0">
              <a:solidFill>
                <a:schemeClr val="accent6"/>
              </a:solidFill>
              <a:latin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7010400" y="6520259"/>
            <a:ext cx="2133600" cy="365125"/>
          </a:xfrm>
        </p:spPr>
        <p:txBody>
          <a:bodyPr/>
          <a:lstStyle/>
          <a:p>
            <a:pPr>
              <a:defRPr/>
            </a:pPr>
            <a:fld id="{1FAF4830-1B3B-4098-ABA3-6BAEC017EF32}" type="slidenum">
              <a:rPr lang="en-US" altLang="zh-CN" b="1" smtClean="0"/>
              <a:t>24</a:t>
            </a:fld>
            <a:endParaRPr lang="en-US" altLang="zh-CN" b="1" dirty="0"/>
          </a:p>
        </p:txBody>
      </p:sp>
      <p:sp>
        <p:nvSpPr>
          <p:cNvPr id="11" name="TextBox 25"/>
          <p:cNvSpPr>
            <a:spLocks noChangeArrowheads="1"/>
          </p:cNvSpPr>
          <p:nvPr/>
        </p:nvSpPr>
        <p:spPr bwMode="auto">
          <a:xfrm>
            <a:off x="2652011" y="1459421"/>
            <a:ext cx="446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重复性</a:t>
            </a:r>
          </a:p>
        </p:txBody>
      </p:sp>
      <p:sp>
        <p:nvSpPr>
          <p:cNvPr id="12" name="TextBox 25"/>
          <p:cNvSpPr>
            <a:spLocks noChangeArrowheads="1"/>
          </p:cNvSpPr>
          <p:nvPr/>
        </p:nvSpPr>
        <p:spPr bwMode="auto">
          <a:xfrm>
            <a:off x="970549" y="1321604"/>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方法验证</a:t>
            </a:r>
          </a:p>
        </p:txBody>
      </p:sp>
      <p:pic>
        <p:nvPicPr>
          <p:cNvPr id="1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74777"/>
            <a:ext cx="214973" cy="21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2">
            <a:extLst>
              <a:ext uri="{FF2B5EF4-FFF2-40B4-BE49-F238E27FC236}">
                <a16:creationId xmlns:a16="http://schemas.microsoft.com/office/drawing/2014/main" id="{D069A9D6-D128-412D-832C-F7198C477DF0}"/>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
        <p:nvSpPr>
          <p:cNvPr id="8" name="文本框 7">
            <a:extLst>
              <a:ext uri="{FF2B5EF4-FFF2-40B4-BE49-F238E27FC236}">
                <a16:creationId xmlns:a16="http://schemas.microsoft.com/office/drawing/2014/main" id="{445C2D2A-E2CF-4B20-A41B-FC3D421F8406}"/>
              </a:ext>
            </a:extLst>
          </p:cNvPr>
          <p:cNvSpPr txBox="1"/>
          <p:nvPr/>
        </p:nvSpPr>
        <p:spPr>
          <a:xfrm>
            <a:off x="970549" y="5734905"/>
            <a:ext cx="3818116" cy="369332"/>
          </a:xfrm>
          <a:prstGeom prst="rect">
            <a:avLst/>
          </a:prstGeom>
          <a:noFill/>
        </p:spPr>
        <p:txBody>
          <a:bodyPr wrap="square" rtlCol="0">
            <a:spAutoFit/>
          </a:bodyPr>
          <a:lstStyle/>
          <a:p>
            <a:r>
              <a:rPr lang="zh-CN" altLang="en-US" kern="100" dirty="0">
                <a:solidFill>
                  <a:srgbClr val="000000"/>
                </a:solidFill>
                <a:latin typeface="+mn-ea"/>
                <a:cs typeface="Times New Roman" panose="02020603050405020304" pitchFamily="18" charset="0"/>
              </a:rPr>
              <a:t>重复性测试</a:t>
            </a:r>
            <a:r>
              <a:rPr lang="zh-CN" altLang="zh-CN" sz="1800" kern="100" dirty="0">
                <a:solidFill>
                  <a:srgbClr val="000000"/>
                </a:solidFill>
                <a:effectLst/>
                <a:latin typeface="+mn-ea"/>
                <a:cs typeface="Times New Roman" panose="02020603050405020304" pitchFamily="18" charset="0"/>
              </a:rPr>
              <a:t>结果</a:t>
            </a:r>
            <a:r>
              <a:rPr lang="en-US" altLang="zh-CN" sz="1800" kern="100" dirty="0">
                <a:solidFill>
                  <a:srgbClr val="000000"/>
                </a:solidFill>
                <a:effectLst/>
                <a:latin typeface="+mn-ea"/>
                <a:cs typeface="Times New Roman" panose="02020603050405020304" pitchFamily="18" charset="0"/>
              </a:rPr>
              <a:t> </a:t>
            </a:r>
            <a:r>
              <a:rPr lang="en-US" altLang="zh-CN" sz="1800" kern="100" dirty="0">
                <a:solidFill>
                  <a:srgbClr val="000000"/>
                </a:solidFill>
                <a:effectLst/>
                <a:latin typeface="+mn-ea"/>
              </a:rPr>
              <a:t>RSD:</a:t>
            </a:r>
            <a:r>
              <a:rPr lang="en-US" altLang="zh-CN" kern="100" dirty="0">
                <a:solidFill>
                  <a:schemeClr val="accent6"/>
                </a:solidFill>
                <a:latin typeface="+mn-ea"/>
              </a:rPr>
              <a:t>1.5</a:t>
            </a:r>
            <a:r>
              <a:rPr lang="en-US" altLang="zh-CN" sz="1800" kern="100" dirty="0">
                <a:solidFill>
                  <a:schemeClr val="accent6"/>
                </a:solidFill>
                <a:effectLst/>
                <a:latin typeface="+mn-ea"/>
              </a:rPr>
              <a:t>%-3.0%</a:t>
            </a:r>
            <a:endParaRPr lang="zh-CN" altLang="en-US" dirty="0">
              <a:solidFill>
                <a:schemeClr val="accent6"/>
              </a:solidFill>
              <a:latin typeface="+mn-ea"/>
            </a:endParaRPr>
          </a:p>
        </p:txBody>
      </p:sp>
      <p:graphicFrame>
        <p:nvGraphicFramePr>
          <p:cNvPr id="4" name="表格 3">
            <a:extLst>
              <a:ext uri="{FF2B5EF4-FFF2-40B4-BE49-F238E27FC236}">
                <a16:creationId xmlns:a16="http://schemas.microsoft.com/office/drawing/2014/main" id="{5C8B9D1C-7203-441A-A3FD-82E320D31D6D}"/>
              </a:ext>
            </a:extLst>
          </p:cNvPr>
          <p:cNvGraphicFramePr>
            <a:graphicFrameLocks noGrp="1"/>
          </p:cNvGraphicFramePr>
          <p:nvPr>
            <p:extLst>
              <p:ext uri="{D42A27DB-BD31-4B8C-83A1-F6EECF244321}">
                <p14:modId xmlns:p14="http://schemas.microsoft.com/office/powerpoint/2010/main" val="4159087816"/>
              </p:ext>
            </p:extLst>
          </p:nvPr>
        </p:nvGraphicFramePr>
        <p:xfrm>
          <a:off x="652548" y="2178243"/>
          <a:ext cx="8064896" cy="3150281"/>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2418103765"/>
                    </a:ext>
                  </a:extLst>
                </a:gridCol>
                <a:gridCol w="720080">
                  <a:extLst>
                    <a:ext uri="{9D8B030D-6E8A-4147-A177-3AD203B41FA5}">
                      <a16:colId xmlns:a16="http://schemas.microsoft.com/office/drawing/2014/main" val="584238171"/>
                    </a:ext>
                  </a:extLst>
                </a:gridCol>
                <a:gridCol w="1008112">
                  <a:extLst>
                    <a:ext uri="{9D8B030D-6E8A-4147-A177-3AD203B41FA5}">
                      <a16:colId xmlns:a16="http://schemas.microsoft.com/office/drawing/2014/main" val="3808073401"/>
                    </a:ext>
                  </a:extLst>
                </a:gridCol>
                <a:gridCol w="1008112">
                  <a:extLst>
                    <a:ext uri="{9D8B030D-6E8A-4147-A177-3AD203B41FA5}">
                      <a16:colId xmlns:a16="http://schemas.microsoft.com/office/drawing/2014/main" val="1415138568"/>
                    </a:ext>
                  </a:extLst>
                </a:gridCol>
                <a:gridCol w="1008112">
                  <a:extLst>
                    <a:ext uri="{9D8B030D-6E8A-4147-A177-3AD203B41FA5}">
                      <a16:colId xmlns:a16="http://schemas.microsoft.com/office/drawing/2014/main" val="155891437"/>
                    </a:ext>
                  </a:extLst>
                </a:gridCol>
                <a:gridCol w="1008112">
                  <a:extLst>
                    <a:ext uri="{9D8B030D-6E8A-4147-A177-3AD203B41FA5}">
                      <a16:colId xmlns:a16="http://schemas.microsoft.com/office/drawing/2014/main" val="331926975"/>
                    </a:ext>
                  </a:extLst>
                </a:gridCol>
                <a:gridCol w="1008112">
                  <a:extLst>
                    <a:ext uri="{9D8B030D-6E8A-4147-A177-3AD203B41FA5}">
                      <a16:colId xmlns:a16="http://schemas.microsoft.com/office/drawing/2014/main" val="1209257290"/>
                    </a:ext>
                  </a:extLst>
                </a:gridCol>
                <a:gridCol w="1008112">
                  <a:extLst>
                    <a:ext uri="{9D8B030D-6E8A-4147-A177-3AD203B41FA5}">
                      <a16:colId xmlns:a16="http://schemas.microsoft.com/office/drawing/2014/main" val="1025191375"/>
                    </a:ext>
                  </a:extLst>
                </a:gridCol>
              </a:tblGrid>
              <a:tr h="549946">
                <a:tc>
                  <a:txBody>
                    <a:bodyPr/>
                    <a:lstStyle/>
                    <a:p>
                      <a:pPr algn="ctr"/>
                      <a:r>
                        <a:rPr lang="en-US" sz="1600" kern="100" dirty="0">
                          <a:effectLst/>
                        </a:rPr>
                        <a:t>Standards</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dirty="0">
                          <a:effectLst/>
                        </a:rPr>
                        <a:t>1</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dirty="0">
                          <a:effectLst/>
                        </a:rPr>
                        <a:t>2</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4</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RSD (%)</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92199188"/>
                  </a:ext>
                </a:extLst>
              </a:tr>
              <a:tr h="520067">
                <a:tc>
                  <a:txBody>
                    <a:bodyPr/>
                    <a:lstStyle/>
                    <a:p>
                      <a:pPr algn="ctr"/>
                      <a:r>
                        <a:rPr lang="en-US" sz="1600" kern="100">
                          <a:effectLst/>
                        </a:rPr>
                        <a:t>CBDA</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4.6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4.7</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dirty="0">
                          <a:effectLst/>
                        </a:rPr>
                        <a:t>4.8</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dirty="0">
                          <a:effectLst/>
                        </a:rPr>
                        <a:t>4.8</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dirty="0">
                          <a:effectLst/>
                        </a:rPr>
                        <a:t>4.6</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a:effectLst/>
                        </a:rPr>
                        <a:t>4.9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a:effectLst/>
                        </a:rPr>
                        <a:t>2.2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34657245"/>
                  </a:ext>
                </a:extLst>
              </a:tr>
              <a:tr h="520067">
                <a:tc>
                  <a:txBody>
                    <a:bodyPr/>
                    <a:lstStyle/>
                    <a:p>
                      <a:pPr algn="ctr"/>
                      <a:r>
                        <a:rPr lang="en-US" sz="1600" kern="100">
                          <a:effectLst/>
                        </a:rPr>
                        <a:t>CBD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5.2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4.9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5.1</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4.9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dirty="0">
                          <a:effectLst/>
                        </a:rPr>
                        <a:t>5.2</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dirty="0">
                          <a:effectLst/>
                        </a:rPr>
                        <a:t>5.0</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dirty="0">
                          <a:solidFill>
                            <a:schemeClr val="accent6"/>
                          </a:solidFill>
                          <a:effectLst/>
                        </a:rPr>
                        <a:t>3.0</a:t>
                      </a:r>
                      <a:endParaRPr lang="zh-CN" sz="1600" kern="100" dirty="0">
                        <a:solidFill>
                          <a:schemeClr val="accent6"/>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8290169"/>
                  </a:ext>
                </a:extLst>
              </a:tr>
              <a:tr h="520067">
                <a:tc>
                  <a:txBody>
                    <a:bodyPr/>
                    <a:lstStyle/>
                    <a:p>
                      <a:pPr algn="ctr"/>
                      <a:r>
                        <a:rPr lang="en-US" sz="1600" kern="100">
                          <a:effectLst/>
                        </a:rPr>
                        <a:t>CBN</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4.9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4.7</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4.7</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dirty="0">
                          <a:effectLst/>
                        </a:rPr>
                        <a:t>4.7</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4.7</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dirty="0">
                          <a:effectLst/>
                        </a:rPr>
                        <a:t>4.9</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dirty="0">
                          <a:solidFill>
                            <a:schemeClr val="accent6"/>
                          </a:solidFill>
                          <a:effectLst/>
                        </a:rPr>
                        <a:t>1.5</a:t>
                      </a:r>
                      <a:endParaRPr lang="zh-CN" sz="1600" kern="100" dirty="0">
                        <a:solidFill>
                          <a:schemeClr val="accent6"/>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557934766"/>
                  </a:ext>
                </a:extLst>
              </a:tr>
              <a:tr h="520067">
                <a:tc>
                  <a:txBody>
                    <a:bodyPr/>
                    <a:lstStyle/>
                    <a:p>
                      <a:pPr algn="ctr"/>
                      <a:r>
                        <a:rPr lang="en-US" sz="1600" kern="100">
                          <a:effectLst/>
                        </a:rPr>
                        <a:t>THC</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5.0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5.0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5.2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5.3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4.9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a:effectLst/>
                        </a:rPr>
                        <a:t>5.1</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dirty="0">
                          <a:effectLst/>
                        </a:rPr>
                        <a:t>2.5</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04495039"/>
                  </a:ext>
                </a:extLst>
              </a:tr>
              <a:tr h="520067">
                <a:tc>
                  <a:txBody>
                    <a:bodyPr/>
                    <a:lstStyle/>
                    <a:p>
                      <a:pPr algn="ctr"/>
                      <a:r>
                        <a:rPr lang="en-US" sz="1600" kern="100">
                          <a:effectLst/>
                        </a:rPr>
                        <a:t>THCA</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600" kern="100" dirty="0">
                          <a:effectLst/>
                        </a:rPr>
                        <a:t>5.2</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dirty="0">
                          <a:effectLst/>
                        </a:rPr>
                        <a:t>5.0</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dirty="0">
                          <a:effectLst/>
                        </a:rPr>
                        <a:t>4.9</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a:effectLst/>
                        </a:rPr>
                        <a:t>5.0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dirty="0">
                          <a:effectLst/>
                        </a:rPr>
                        <a:t>4.9</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dirty="0">
                          <a:effectLst/>
                        </a:rPr>
                        <a:t>5.1</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600" kern="100" dirty="0">
                          <a:effectLst/>
                        </a:rPr>
                        <a:t>2.2</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4671659"/>
                  </a:ext>
                </a:extLst>
              </a:tr>
            </a:tbl>
          </a:graphicData>
        </a:graphic>
      </p:graphicFrame>
    </p:spTree>
    <p:extLst>
      <p:ext uri="{BB962C8B-B14F-4D97-AF65-F5344CB8AC3E}">
        <p14:creationId xmlns:p14="http://schemas.microsoft.com/office/powerpoint/2010/main" val="38295627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灯片编号占位符 9"/>
          <p:cNvSpPr>
            <a:spLocks noGrp="1"/>
          </p:cNvSpPr>
          <p:nvPr>
            <p:ph type="sldNum" sz="quarter" idx="12"/>
          </p:nvPr>
        </p:nvSpPr>
        <p:spPr>
          <a:xfrm>
            <a:off x="7006546" y="6492875"/>
            <a:ext cx="2133600" cy="365125"/>
          </a:xfrm>
        </p:spPr>
        <p:txBody>
          <a:bodyPr/>
          <a:lstStyle/>
          <a:p>
            <a:pPr>
              <a:defRPr/>
            </a:pPr>
            <a:fld id="{1FAF4830-1B3B-4098-ABA3-6BAEC017EF32}" type="slidenum">
              <a:rPr lang="en-US" altLang="zh-CN" b="1" smtClean="0"/>
              <a:t>25</a:t>
            </a:fld>
            <a:endParaRPr lang="en-US" altLang="zh-CN" b="1" dirty="0"/>
          </a:p>
        </p:txBody>
      </p:sp>
      <p:sp>
        <p:nvSpPr>
          <p:cNvPr id="19" name="TextBox 25"/>
          <p:cNvSpPr>
            <a:spLocks noChangeArrowheads="1"/>
          </p:cNvSpPr>
          <p:nvPr/>
        </p:nvSpPr>
        <p:spPr bwMode="auto">
          <a:xfrm>
            <a:off x="2746174" y="1424500"/>
            <a:ext cx="4464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低、中、高水平加标回收率</a:t>
            </a:r>
          </a:p>
        </p:txBody>
      </p:sp>
      <p:sp>
        <p:nvSpPr>
          <p:cNvPr id="20" name="TextBox 25"/>
          <p:cNvSpPr>
            <a:spLocks noChangeArrowheads="1"/>
          </p:cNvSpPr>
          <p:nvPr/>
        </p:nvSpPr>
        <p:spPr bwMode="auto">
          <a:xfrm>
            <a:off x="970549" y="1321604"/>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方法验证</a:t>
            </a:r>
          </a:p>
        </p:txBody>
      </p:sp>
      <p:pic>
        <p:nvPicPr>
          <p:cNvPr id="2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474777"/>
            <a:ext cx="214973" cy="21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2">
            <a:extLst>
              <a:ext uri="{FF2B5EF4-FFF2-40B4-BE49-F238E27FC236}">
                <a16:creationId xmlns:a16="http://schemas.microsoft.com/office/drawing/2014/main" id="{02A17F94-5744-4C2F-8442-E56853719225}"/>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graphicFrame>
        <p:nvGraphicFramePr>
          <p:cNvPr id="6" name="表格 5">
            <a:extLst>
              <a:ext uri="{FF2B5EF4-FFF2-40B4-BE49-F238E27FC236}">
                <a16:creationId xmlns:a16="http://schemas.microsoft.com/office/drawing/2014/main" id="{1BADCE14-FB54-492C-BEEB-BE5FBE9222A4}"/>
              </a:ext>
            </a:extLst>
          </p:cNvPr>
          <p:cNvGraphicFramePr>
            <a:graphicFrameLocks noGrp="1"/>
          </p:cNvGraphicFramePr>
          <p:nvPr>
            <p:extLst>
              <p:ext uri="{D42A27DB-BD31-4B8C-83A1-F6EECF244321}">
                <p14:modId xmlns:p14="http://schemas.microsoft.com/office/powerpoint/2010/main" val="2687305673"/>
              </p:ext>
            </p:extLst>
          </p:nvPr>
        </p:nvGraphicFramePr>
        <p:xfrm>
          <a:off x="454210" y="1927506"/>
          <a:ext cx="4107162" cy="2016000"/>
        </p:xfrm>
        <a:graphic>
          <a:graphicData uri="http://schemas.openxmlformats.org/drawingml/2006/table">
            <a:tbl>
              <a:tblPr firstRow="1" firstCol="1" bandRow="1">
                <a:tableStyleId>{5C22544A-7EE6-4342-B048-85BDC9FD1C3A}</a:tableStyleId>
              </a:tblPr>
              <a:tblGrid>
                <a:gridCol w="759162">
                  <a:extLst>
                    <a:ext uri="{9D8B030D-6E8A-4147-A177-3AD203B41FA5}">
                      <a16:colId xmlns:a16="http://schemas.microsoft.com/office/drawing/2014/main" val="681700106"/>
                    </a:ext>
                  </a:extLst>
                </a:gridCol>
                <a:gridCol w="1116000">
                  <a:extLst>
                    <a:ext uri="{9D8B030D-6E8A-4147-A177-3AD203B41FA5}">
                      <a16:colId xmlns:a16="http://schemas.microsoft.com/office/drawing/2014/main" val="2731179560"/>
                    </a:ext>
                  </a:extLst>
                </a:gridCol>
                <a:gridCol w="1116000">
                  <a:extLst>
                    <a:ext uri="{9D8B030D-6E8A-4147-A177-3AD203B41FA5}">
                      <a16:colId xmlns:a16="http://schemas.microsoft.com/office/drawing/2014/main" val="1724102503"/>
                    </a:ext>
                  </a:extLst>
                </a:gridCol>
                <a:gridCol w="1116000">
                  <a:extLst>
                    <a:ext uri="{9D8B030D-6E8A-4147-A177-3AD203B41FA5}">
                      <a16:colId xmlns:a16="http://schemas.microsoft.com/office/drawing/2014/main" val="460389387"/>
                    </a:ext>
                  </a:extLst>
                </a:gridCol>
              </a:tblGrid>
              <a:tr h="288000">
                <a:tc rowSpan="2">
                  <a:txBody>
                    <a:bodyPr/>
                    <a:lstStyle/>
                    <a:p>
                      <a:pPr algn="ctr">
                        <a:lnSpc>
                          <a:spcPct val="200000"/>
                        </a:lnSpc>
                      </a:pPr>
                      <a:r>
                        <a:rPr lang="en-US" sz="1100" kern="100">
                          <a:effectLst/>
                        </a:rPr>
                        <a:t>Cream</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1022985" rtl="0" eaLnBrk="1" fontAlgn="auto" latinLnBrk="0" hangingPunct="1">
                        <a:lnSpc>
                          <a:spcPct val="200000"/>
                        </a:lnSpc>
                        <a:spcBef>
                          <a:spcPts val="0"/>
                        </a:spcBef>
                        <a:spcAft>
                          <a:spcPts val="0"/>
                        </a:spcAft>
                        <a:buClrTx/>
                        <a:buSzTx/>
                        <a:buFontTx/>
                        <a:buNone/>
                        <a:tabLst/>
                        <a:defRPr/>
                      </a:pPr>
                      <a:r>
                        <a:rPr lang="en-US" altLang="zh-CN" sz="1050" kern="100" dirty="0">
                          <a:effectLst/>
                        </a:rPr>
                        <a:t>1 μg/mL</a:t>
                      </a:r>
                      <a:endParaRPr lang="zh-CN" alt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1022985" rtl="0" eaLnBrk="1" fontAlgn="auto" latinLnBrk="0" hangingPunct="1">
                        <a:lnSpc>
                          <a:spcPct val="200000"/>
                        </a:lnSpc>
                        <a:spcBef>
                          <a:spcPts val="0"/>
                        </a:spcBef>
                        <a:spcAft>
                          <a:spcPts val="0"/>
                        </a:spcAft>
                        <a:buClrTx/>
                        <a:buSzTx/>
                        <a:buFontTx/>
                        <a:buNone/>
                        <a:tabLst/>
                        <a:defRPr/>
                      </a:pPr>
                      <a:r>
                        <a:rPr lang="en-US" altLang="zh-CN" sz="1050" kern="100" dirty="0">
                          <a:effectLst/>
                        </a:rPr>
                        <a:t>5 μg/mL</a:t>
                      </a:r>
                      <a:endParaRPr lang="zh-CN" alt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1022985" rtl="0" eaLnBrk="1" fontAlgn="auto" latinLnBrk="0" hangingPunct="1">
                        <a:lnSpc>
                          <a:spcPct val="200000"/>
                        </a:lnSpc>
                        <a:spcBef>
                          <a:spcPts val="0"/>
                        </a:spcBef>
                        <a:spcAft>
                          <a:spcPts val="0"/>
                        </a:spcAft>
                        <a:buClrTx/>
                        <a:buSzTx/>
                        <a:buFontTx/>
                        <a:buNone/>
                        <a:tabLst/>
                        <a:defRPr/>
                      </a:pPr>
                      <a:r>
                        <a:rPr lang="en-US" altLang="zh-CN" sz="1050" kern="100" dirty="0">
                          <a:effectLst/>
                        </a:rPr>
                        <a:t>10 μg/mL</a:t>
                      </a:r>
                      <a:endParaRPr lang="zh-CN" alt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10909043"/>
                  </a:ext>
                </a:extLst>
              </a:tr>
              <a:tr h="288000">
                <a:tc vMerge="1">
                  <a:txBody>
                    <a:bodyPr/>
                    <a:lstStyle/>
                    <a:p>
                      <a:endParaRPr lang="zh-CN" altLang="en-US"/>
                    </a:p>
                  </a:txBody>
                  <a:tcPr/>
                </a:tc>
                <a:tc>
                  <a:txBody>
                    <a:bodyPr/>
                    <a:lstStyle/>
                    <a:p>
                      <a:pPr algn="ctr">
                        <a:lnSpc>
                          <a:spcPct val="200000"/>
                        </a:lnSpc>
                      </a:pPr>
                      <a:r>
                        <a:rPr lang="en-US" sz="1100" kern="100" dirty="0">
                          <a:effectLst/>
                        </a:rPr>
                        <a:t>RSD(%)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RSD(%)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RSD(%)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74242376"/>
                  </a:ext>
                </a:extLst>
              </a:tr>
              <a:tr h="288000">
                <a:tc>
                  <a:txBody>
                    <a:bodyPr/>
                    <a:lstStyle/>
                    <a:p>
                      <a:pPr algn="ctr">
                        <a:lnSpc>
                          <a:spcPct val="200000"/>
                        </a:lnSpc>
                      </a:pPr>
                      <a:r>
                        <a:rPr lang="en-US" sz="1100" kern="100">
                          <a:effectLst/>
                        </a:rPr>
                        <a:t>CBDA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3.2</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2.6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1.5</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81880314"/>
                  </a:ext>
                </a:extLst>
              </a:tr>
              <a:tr h="288000">
                <a:tc>
                  <a:txBody>
                    <a:bodyPr/>
                    <a:lstStyle/>
                    <a:p>
                      <a:pPr algn="ctr">
                        <a:lnSpc>
                          <a:spcPct val="200000"/>
                        </a:lnSpc>
                      </a:pPr>
                      <a:r>
                        <a:rPr lang="en-US" sz="1100" kern="100">
                          <a:effectLst/>
                        </a:rPr>
                        <a:t>CBD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2.7</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3.3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4.4</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67765188"/>
                  </a:ext>
                </a:extLst>
              </a:tr>
              <a:tr h="288000">
                <a:tc>
                  <a:txBody>
                    <a:bodyPr/>
                    <a:lstStyle/>
                    <a:p>
                      <a:pPr algn="ctr">
                        <a:lnSpc>
                          <a:spcPct val="200000"/>
                        </a:lnSpc>
                      </a:pPr>
                      <a:r>
                        <a:rPr lang="en-US" sz="1100" kern="100">
                          <a:effectLst/>
                        </a:rPr>
                        <a:t>CBN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1.5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3.4</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2.8</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9321975"/>
                  </a:ext>
                </a:extLst>
              </a:tr>
              <a:tr h="288000">
                <a:tc>
                  <a:txBody>
                    <a:bodyPr/>
                    <a:lstStyle/>
                    <a:p>
                      <a:pPr algn="ctr">
                        <a:lnSpc>
                          <a:spcPct val="200000"/>
                        </a:lnSpc>
                      </a:pPr>
                      <a:r>
                        <a:rPr lang="en-US" sz="1100" kern="100">
                          <a:effectLst/>
                        </a:rPr>
                        <a:t>THC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2.7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2.5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2.2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875775"/>
                  </a:ext>
                </a:extLst>
              </a:tr>
              <a:tr h="288000">
                <a:tc>
                  <a:txBody>
                    <a:bodyPr/>
                    <a:lstStyle/>
                    <a:p>
                      <a:pPr algn="ctr">
                        <a:lnSpc>
                          <a:spcPct val="200000"/>
                        </a:lnSpc>
                      </a:pPr>
                      <a:r>
                        <a:rPr lang="en-US" sz="1100" kern="100" dirty="0">
                          <a:effectLst/>
                        </a:rPr>
                        <a:t>THCA</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2.1</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3.8</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2.0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72475952"/>
                  </a:ext>
                </a:extLst>
              </a:tr>
            </a:tbl>
          </a:graphicData>
        </a:graphic>
      </p:graphicFrame>
      <p:graphicFrame>
        <p:nvGraphicFramePr>
          <p:cNvPr id="7" name="表格 6">
            <a:extLst>
              <a:ext uri="{FF2B5EF4-FFF2-40B4-BE49-F238E27FC236}">
                <a16:creationId xmlns:a16="http://schemas.microsoft.com/office/drawing/2014/main" id="{15072346-AE44-4CF7-B332-C0CE766F7F61}"/>
              </a:ext>
            </a:extLst>
          </p:cNvPr>
          <p:cNvGraphicFramePr>
            <a:graphicFrameLocks noGrp="1"/>
          </p:cNvGraphicFramePr>
          <p:nvPr>
            <p:extLst>
              <p:ext uri="{D42A27DB-BD31-4B8C-83A1-F6EECF244321}">
                <p14:modId xmlns:p14="http://schemas.microsoft.com/office/powerpoint/2010/main" val="1410930741"/>
              </p:ext>
            </p:extLst>
          </p:nvPr>
        </p:nvGraphicFramePr>
        <p:xfrm>
          <a:off x="454210" y="4326116"/>
          <a:ext cx="4117790" cy="2117836"/>
        </p:xfrm>
        <a:graphic>
          <a:graphicData uri="http://schemas.openxmlformats.org/drawingml/2006/table">
            <a:tbl>
              <a:tblPr firstRow="1" firstCol="1" bandRow="1">
                <a:tableStyleId>{5C22544A-7EE6-4342-B048-85BDC9FD1C3A}</a:tableStyleId>
              </a:tblPr>
              <a:tblGrid>
                <a:gridCol w="738855">
                  <a:extLst>
                    <a:ext uri="{9D8B030D-6E8A-4147-A177-3AD203B41FA5}">
                      <a16:colId xmlns:a16="http://schemas.microsoft.com/office/drawing/2014/main" val="1469837667"/>
                    </a:ext>
                  </a:extLst>
                </a:gridCol>
                <a:gridCol w="1117143">
                  <a:extLst>
                    <a:ext uri="{9D8B030D-6E8A-4147-A177-3AD203B41FA5}">
                      <a16:colId xmlns:a16="http://schemas.microsoft.com/office/drawing/2014/main" val="2880167650"/>
                    </a:ext>
                  </a:extLst>
                </a:gridCol>
                <a:gridCol w="1130896">
                  <a:extLst>
                    <a:ext uri="{9D8B030D-6E8A-4147-A177-3AD203B41FA5}">
                      <a16:colId xmlns:a16="http://schemas.microsoft.com/office/drawing/2014/main" val="329962955"/>
                    </a:ext>
                  </a:extLst>
                </a:gridCol>
                <a:gridCol w="1130896">
                  <a:extLst>
                    <a:ext uri="{9D8B030D-6E8A-4147-A177-3AD203B41FA5}">
                      <a16:colId xmlns:a16="http://schemas.microsoft.com/office/drawing/2014/main" val="3237212432"/>
                    </a:ext>
                  </a:extLst>
                </a:gridCol>
              </a:tblGrid>
              <a:tr h="371276">
                <a:tc rowSpan="2">
                  <a:txBody>
                    <a:bodyPr/>
                    <a:lstStyle/>
                    <a:p>
                      <a:pPr algn="ctr">
                        <a:lnSpc>
                          <a:spcPct val="200000"/>
                        </a:lnSpc>
                      </a:pPr>
                      <a:r>
                        <a:rPr lang="en-US" sz="1100" kern="100" dirty="0">
                          <a:effectLst/>
                        </a:rPr>
                        <a:t>Lotion</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1022985" rtl="0" eaLnBrk="1" fontAlgn="auto" latinLnBrk="0" hangingPunct="1">
                        <a:lnSpc>
                          <a:spcPct val="200000"/>
                        </a:lnSpc>
                        <a:spcBef>
                          <a:spcPts val="0"/>
                        </a:spcBef>
                        <a:spcAft>
                          <a:spcPts val="0"/>
                        </a:spcAft>
                        <a:buClrTx/>
                        <a:buSzTx/>
                        <a:buFontTx/>
                        <a:buNone/>
                        <a:tabLst/>
                        <a:defRPr/>
                      </a:pPr>
                      <a:r>
                        <a:rPr lang="en-US" altLang="zh-CN" sz="1050" kern="100" dirty="0">
                          <a:effectLst/>
                        </a:rPr>
                        <a:t>1 μg/mL</a:t>
                      </a:r>
                      <a:endParaRPr lang="zh-CN" alt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anchor="ctr"/>
                </a:tc>
                <a:tc>
                  <a:txBody>
                    <a:bodyPr/>
                    <a:lstStyle/>
                    <a:p>
                      <a:pPr marL="0" marR="0" lvl="0" indent="0" algn="ctr" defTabSz="1022985" rtl="0" eaLnBrk="1" fontAlgn="auto" latinLnBrk="0" hangingPunct="1">
                        <a:lnSpc>
                          <a:spcPct val="200000"/>
                        </a:lnSpc>
                        <a:spcBef>
                          <a:spcPts val="0"/>
                        </a:spcBef>
                        <a:spcAft>
                          <a:spcPts val="0"/>
                        </a:spcAft>
                        <a:buClrTx/>
                        <a:buSzTx/>
                        <a:buFontTx/>
                        <a:buNone/>
                        <a:tabLst/>
                        <a:defRPr/>
                      </a:pPr>
                      <a:r>
                        <a:rPr lang="en-US" altLang="zh-CN" sz="1050" kern="100" dirty="0">
                          <a:effectLst/>
                        </a:rPr>
                        <a:t>5 μg/mL</a:t>
                      </a:r>
                      <a:endParaRPr lang="zh-CN" alt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1022985" rtl="0" eaLnBrk="1" fontAlgn="auto" latinLnBrk="0" hangingPunct="1">
                        <a:lnSpc>
                          <a:spcPct val="200000"/>
                        </a:lnSpc>
                        <a:spcBef>
                          <a:spcPts val="0"/>
                        </a:spcBef>
                        <a:spcAft>
                          <a:spcPts val="0"/>
                        </a:spcAft>
                        <a:buClrTx/>
                        <a:buSzTx/>
                        <a:buFontTx/>
                        <a:buNone/>
                        <a:tabLst/>
                        <a:defRPr/>
                      </a:pPr>
                      <a:r>
                        <a:rPr lang="en-US" altLang="zh-CN" sz="1050" kern="100" dirty="0">
                          <a:effectLst/>
                        </a:rPr>
                        <a:t>10 μg/mL</a:t>
                      </a:r>
                      <a:endParaRPr lang="zh-CN" alt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71748865"/>
                  </a:ext>
                </a:extLst>
              </a:tr>
              <a:tr h="288000">
                <a:tc vMerge="1">
                  <a:txBody>
                    <a:bodyPr/>
                    <a:lstStyle/>
                    <a:p>
                      <a:endParaRPr lang="zh-CN" altLang="en-US"/>
                    </a:p>
                  </a:txBody>
                  <a:tcPr/>
                </a:tc>
                <a:tc>
                  <a:txBody>
                    <a:bodyPr/>
                    <a:lstStyle/>
                    <a:p>
                      <a:pPr algn="ctr">
                        <a:lnSpc>
                          <a:spcPct val="200000"/>
                        </a:lnSpc>
                      </a:pPr>
                      <a:r>
                        <a:rPr lang="en-US" sz="1100" kern="100" dirty="0">
                          <a:effectLst/>
                        </a:rPr>
                        <a:t>RSD(%)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rPr>
                        <a:t>RSD(%)</a:t>
                      </a:r>
                      <a:endParaRPr lang="zh-CN" altLang="en-US" dirty="0"/>
                    </a:p>
                  </a:txBody>
                  <a:tcPr marL="68580" marR="68580" marT="0" marB="0" anchor="ctr"/>
                </a:tc>
                <a:tc>
                  <a:txBody>
                    <a:bodyPr/>
                    <a:lstStyle/>
                    <a:p>
                      <a:pPr algn="ctr"/>
                      <a:r>
                        <a:rPr lang="en-US" sz="1100" kern="100" dirty="0">
                          <a:effectLst/>
                        </a:rPr>
                        <a:t>RSD(%)</a:t>
                      </a:r>
                      <a:endParaRPr lang="zh-CN" altLang="en-US" dirty="0"/>
                    </a:p>
                  </a:txBody>
                  <a:tcPr marL="68580" marR="68580" marT="0" marB="0" anchor="ctr"/>
                </a:tc>
                <a:extLst>
                  <a:ext uri="{0D108BD9-81ED-4DB2-BD59-A6C34878D82A}">
                    <a16:rowId xmlns:a16="http://schemas.microsoft.com/office/drawing/2014/main" val="2987786958"/>
                  </a:ext>
                </a:extLst>
              </a:tr>
              <a:tr h="291712">
                <a:tc>
                  <a:txBody>
                    <a:bodyPr/>
                    <a:lstStyle/>
                    <a:p>
                      <a:pPr algn="ctr">
                        <a:lnSpc>
                          <a:spcPct val="200000"/>
                        </a:lnSpc>
                      </a:pPr>
                      <a:r>
                        <a:rPr lang="en-US" sz="1100" kern="100">
                          <a:effectLst/>
                        </a:rPr>
                        <a:t>CBDA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3.1</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rPr>
                        <a:t>2.2</a:t>
                      </a:r>
                      <a:endParaRPr lang="zh-CN" altLang="en-US" dirty="0"/>
                    </a:p>
                  </a:txBody>
                  <a:tcPr marL="68580" marR="68580" marT="0" marB="0" anchor="b"/>
                </a:tc>
                <a:tc>
                  <a:txBody>
                    <a:bodyPr/>
                    <a:lstStyle/>
                    <a:p>
                      <a:pPr algn="ctr"/>
                      <a:r>
                        <a:rPr lang="en-US" sz="1100" kern="100" dirty="0">
                          <a:effectLst/>
                        </a:rPr>
                        <a:t>1.1</a:t>
                      </a:r>
                      <a:endParaRPr lang="zh-CN" altLang="en-US" dirty="0"/>
                    </a:p>
                  </a:txBody>
                  <a:tcPr marL="68580" marR="68580" marT="0" marB="0" anchor="b"/>
                </a:tc>
                <a:extLst>
                  <a:ext uri="{0D108BD9-81ED-4DB2-BD59-A6C34878D82A}">
                    <a16:rowId xmlns:a16="http://schemas.microsoft.com/office/drawing/2014/main" val="931798511"/>
                  </a:ext>
                </a:extLst>
              </a:tr>
              <a:tr h="291712">
                <a:tc>
                  <a:txBody>
                    <a:bodyPr/>
                    <a:lstStyle/>
                    <a:p>
                      <a:pPr algn="ctr">
                        <a:lnSpc>
                          <a:spcPct val="200000"/>
                        </a:lnSpc>
                      </a:pPr>
                      <a:r>
                        <a:rPr lang="en-US" sz="1100" kern="100">
                          <a:effectLst/>
                        </a:rPr>
                        <a:t>CBD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2.5</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rPr>
                        <a:t>3.0</a:t>
                      </a:r>
                      <a:endParaRPr lang="zh-CN" altLang="en-US" dirty="0"/>
                    </a:p>
                  </a:txBody>
                  <a:tcPr marL="68580" marR="68580" marT="0" marB="0" anchor="b"/>
                </a:tc>
                <a:tc>
                  <a:txBody>
                    <a:bodyPr/>
                    <a:lstStyle/>
                    <a:p>
                      <a:pPr algn="ctr"/>
                      <a:r>
                        <a:rPr lang="en-US" sz="1100" kern="100" dirty="0">
                          <a:effectLst/>
                        </a:rPr>
                        <a:t>2.1</a:t>
                      </a:r>
                      <a:endParaRPr lang="zh-CN" altLang="en-US" dirty="0"/>
                    </a:p>
                  </a:txBody>
                  <a:tcPr marL="68580" marR="68580" marT="0" marB="0" anchor="b"/>
                </a:tc>
                <a:extLst>
                  <a:ext uri="{0D108BD9-81ED-4DB2-BD59-A6C34878D82A}">
                    <a16:rowId xmlns:a16="http://schemas.microsoft.com/office/drawing/2014/main" val="2744018293"/>
                  </a:ext>
                </a:extLst>
              </a:tr>
              <a:tr h="291712">
                <a:tc>
                  <a:txBody>
                    <a:bodyPr/>
                    <a:lstStyle/>
                    <a:p>
                      <a:pPr algn="ctr">
                        <a:lnSpc>
                          <a:spcPct val="200000"/>
                        </a:lnSpc>
                      </a:pPr>
                      <a:r>
                        <a:rPr lang="en-US" sz="1100" kern="100">
                          <a:effectLst/>
                        </a:rPr>
                        <a:t>CBN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1.2</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rPr>
                        <a:t>1.5</a:t>
                      </a:r>
                      <a:endParaRPr lang="zh-CN" altLang="en-US" dirty="0"/>
                    </a:p>
                  </a:txBody>
                  <a:tcPr marL="68580" marR="68580" marT="0" marB="0" anchor="b"/>
                </a:tc>
                <a:tc>
                  <a:txBody>
                    <a:bodyPr/>
                    <a:lstStyle/>
                    <a:p>
                      <a:pPr algn="ctr"/>
                      <a:r>
                        <a:rPr lang="en-US" sz="1100" kern="100" dirty="0">
                          <a:effectLst/>
                        </a:rPr>
                        <a:t>2.3</a:t>
                      </a:r>
                      <a:endParaRPr lang="zh-CN" altLang="en-US" dirty="0"/>
                    </a:p>
                  </a:txBody>
                  <a:tcPr marL="68580" marR="68580" marT="0" marB="0" anchor="b"/>
                </a:tc>
                <a:extLst>
                  <a:ext uri="{0D108BD9-81ED-4DB2-BD59-A6C34878D82A}">
                    <a16:rowId xmlns:a16="http://schemas.microsoft.com/office/drawing/2014/main" val="2931555196"/>
                  </a:ext>
                </a:extLst>
              </a:tr>
              <a:tr h="291712">
                <a:tc>
                  <a:txBody>
                    <a:bodyPr/>
                    <a:lstStyle/>
                    <a:p>
                      <a:pPr algn="ctr">
                        <a:lnSpc>
                          <a:spcPct val="200000"/>
                        </a:lnSpc>
                      </a:pPr>
                      <a:r>
                        <a:rPr lang="en-US" sz="1100" kern="100">
                          <a:effectLst/>
                        </a:rPr>
                        <a:t>THC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1.3</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rPr>
                        <a:t>3.6</a:t>
                      </a:r>
                      <a:endParaRPr lang="zh-CN" altLang="en-US" dirty="0"/>
                    </a:p>
                  </a:txBody>
                  <a:tcPr marL="68580" marR="68580" marT="0" marB="0" anchor="b"/>
                </a:tc>
                <a:tc>
                  <a:txBody>
                    <a:bodyPr/>
                    <a:lstStyle/>
                    <a:p>
                      <a:pPr algn="ctr"/>
                      <a:r>
                        <a:rPr lang="en-US" sz="1100" kern="100" dirty="0">
                          <a:effectLst/>
                        </a:rPr>
                        <a:t>1.2</a:t>
                      </a:r>
                      <a:endParaRPr lang="zh-CN" altLang="en-US" dirty="0"/>
                    </a:p>
                  </a:txBody>
                  <a:tcPr marL="68580" marR="68580" marT="0" marB="0" anchor="b"/>
                </a:tc>
                <a:extLst>
                  <a:ext uri="{0D108BD9-81ED-4DB2-BD59-A6C34878D82A}">
                    <a16:rowId xmlns:a16="http://schemas.microsoft.com/office/drawing/2014/main" val="127917670"/>
                  </a:ext>
                </a:extLst>
              </a:tr>
              <a:tr h="291712">
                <a:tc>
                  <a:txBody>
                    <a:bodyPr/>
                    <a:lstStyle/>
                    <a:p>
                      <a:pPr algn="ctr">
                        <a:lnSpc>
                          <a:spcPct val="200000"/>
                        </a:lnSpc>
                      </a:pPr>
                      <a:r>
                        <a:rPr lang="en-US" sz="1100" kern="100">
                          <a:effectLst/>
                        </a:rPr>
                        <a:t>THCA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2.0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100" kern="100" dirty="0">
                          <a:effectLst/>
                        </a:rPr>
                        <a:t>2.2</a:t>
                      </a:r>
                      <a:endParaRPr lang="zh-CN" altLang="en-US" dirty="0"/>
                    </a:p>
                  </a:txBody>
                  <a:tcPr marL="68580" marR="68580" marT="0" marB="0" anchor="b"/>
                </a:tc>
                <a:tc>
                  <a:txBody>
                    <a:bodyPr/>
                    <a:lstStyle/>
                    <a:p>
                      <a:pPr algn="ctr"/>
                      <a:r>
                        <a:rPr lang="en-US" sz="1100" kern="100" dirty="0">
                          <a:effectLst/>
                        </a:rPr>
                        <a:t>3.1</a:t>
                      </a:r>
                      <a:endParaRPr lang="zh-CN" altLang="en-US" dirty="0"/>
                    </a:p>
                  </a:txBody>
                  <a:tcPr marL="68580" marR="68580" marT="0" marB="0" anchor="b"/>
                </a:tc>
                <a:extLst>
                  <a:ext uri="{0D108BD9-81ED-4DB2-BD59-A6C34878D82A}">
                    <a16:rowId xmlns:a16="http://schemas.microsoft.com/office/drawing/2014/main" val="3391256157"/>
                  </a:ext>
                </a:extLst>
              </a:tr>
            </a:tbl>
          </a:graphicData>
        </a:graphic>
      </p:graphicFrame>
      <p:graphicFrame>
        <p:nvGraphicFramePr>
          <p:cNvPr id="8" name="表格 7">
            <a:extLst>
              <a:ext uri="{FF2B5EF4-FFF2-40B4-BE49-F238E27FC236}">
                <a16:creationId xmlns:a16="http://schemas.microsoft.com/office/drawing/2014/main" id="{01DC8FD5-2C63-4665-BF7E-A7285C0502C0}"/>
              </a:ext>
            </a:extLst>
          </p:cNvPr>
          <p:cNvGraphicFramePr>
            <a:graphicFrameLocks noGrp="1"/>
          </p:cNvGraphicFramePr>
          <p:nvPr>
            <p:extLst>
              <p:ext uri="{D42A27DB-BD31-4B8C-83A1-F6EECF244321}">
                <p14:modId xmlns:p14="http://schemas.microsoft.com/office/powerpoint/2010/main" val="1601708387"/>
              </p:ext>
            </p:extLst>
          </p:nvPr>
        </p:nvGraphicFramePr>
        <p:xfrm>
          <a:off x="4716017" y="1905282"/>
          <a:ext cx="3973774" cy="2008914"/>
        </p:xfrm>
        <a:graphic>
          <a:graphicData uri="http://schemas.openxmlformats.org/drawingml/2006/table">
            <a:tbl>
              <a:tblPr firstRow="1" firstCol="1" bandRow="1">
                <a:tableStyleId>{5C22544A-7EE6-4342-B048-85BDC9FD1C3A}</a:tableStyleId>
              </a:tblPr>
              <a:tblGrid>
                <a:gridCol w="1018525">
                  <a:extLst>
                    <a:ext uri="{9D8B030D-6E8A-4147-A177-3AD203B41FA5}">
                      <a16:colId xmlns:a16="http://schemas.microsoft.com/office/drawing/2014/main" val="3941172546"/>
                    </a:ext>
                  </a:extLst>
                </a:gridCol>
                <a:gridCol w="1018525">
                  <a:extLst>
                    <a:ext uri="{9D8B030D-6E8A-4147-A177-3AD203B41FA5}">
                      <a16:colId xmlns:a16="http://schemas.microsoft.com/office/drawing/2014/main" val="1387757635"/>
                    </a:ext>
                  </a:extLst>
                </a:gridCol>
                <a:gridCol w="950623">
                  <a:extLst>
                    <a:ext uri="{9D8B030D-6E8A-4147-A177-3AD203B41FA5}">
                      <a16:colId xmlns:a16="http://schemas.microsoft.com/office/drawing/2014/main" val="552524327"/>
                    </a:ext>
                  </a:extLst>
                </a:gridCol>
                <a:gridCol w="986101">
                  <a:extLst>
                    <a:ext uri="{9D8B030D-6E8A-4147-A177-3AD203B41FA5}">
                      <a16:colId xmlns:a16="http://schemas.microsoft.com/office/drawing/2014/main" val="3930760020"/>
                    </a:ext>
                  </a:extLst>
                </a:gridCol>
              </a:tblGrid>
              <a:tr h="268882">
                <a:tc rowSpan="2">
                  <a:txBody>
                    <a:bodyPr/>
                    <a:lstStyle/>
                    <a:p>
                      <a:pPr algn="ctr">
                        <a:lnSpc>
                          <a:spcPct val="200000"/>
                        </a:lnSpc>
                      </a:pPr>
                      <a:r>
                        <a:rPr lang="en-US" sz="1100" kern="100" dirty="0">
                          <a:effectLst/>
                        </a:rPr>
                        <a:t>Facial mask </a:t>
                      </a:r>
                    </a:p>
                  </a:txBody>
                  <a:tcPr marL="68580" marR="68580" marT="0" marB="0" anchor="ctr"/>
                </a:tc>
                <a:tc>
                  <a:txBody>
                    <a:bodyPr/>
                    <a:lstStyle/>
                    <a:p>
                      <a:pPr marL="0" marR="0" lvl="0" indent="0" algn="ctr" defTabSz="1022985" rtl="0" eaLnBrk="1" fontAlgn="auto" latinLnBrk="0" hangingPunct="1">
                        <a:lnSpc>
                          <a:spcPct val="200000"/>
                        </a:lnSpc>
                        <a:spcBef>
                          <a:spcPts val="0"/>
                        </a:spcBef>
                        <a:spcAft>
                          <a:spcPts val="0"/>
                        </a:spcAft>
                        <a:buClrTx/>
                        <a:buSzTx/>
                        <a:buFontTx/>
                        <a:buNone/>
                        <a:tabLst/>
                        <a:defRPr/>
                      </a:pPr>
                      <a:r>
                        <a:rPr lang="en-US" altLang="zh-CN" sz="1100" kern="100" dirty="0">
                          <a:effectLst/>
                        </a:rPr>
                        <a:t>1 μg/mL</a:t>
                      </a:r>
                    </a:p>
                  </a:txBody>
                  <a:tcPr marL="68580" marR="68580" marT="0" marB="0" anchor="ctr"/>
                </a:tc>
                <a:tc>
                  <a:txBody>
                    <a:bodyPr/>
                    <a:lstStyle/>
                    <a:p>
                      <a:pPr marL="0" marR="0" lvl="0" indent="0" algn="ctr" defTabSz="1022985" rtl="0" eaLnBrk="1" fontAlgn="auto" latinLnBrk="0" hangingPunct="1">
                        <a:lnSpc>
                          <a:spcPct val="200000"/>
                        </a:lnSpc>
                        <a:spcBef>
                          <a:spcPts val="0"/>
                        </a:spcBef>
                        <a:spcAft>
                          <a:spcPts val="0"/>
                        </a:spcAft>
                        <a:buClrTx/>
                        <a:buSzTx/>
                        <a:buFontTx/>
                        <a:buNone/>
                        <a:tabLst/>
                        <a:defRPr/>
                      </a:pPr>
                      <a:r>
                        <a:rPr lang="en-US" altLang="zh-CN" sz="1050" kern="100" dirty="0">
                          <a:effectLst/>
                        </a:rPr>
                        <a:t>5 μg/mL</a:t>
                      </a:r>
                      <a:endParaRPr lang="zh-CN" alt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marL="0" marR="0" lvl="0" indent="0" algn="ctr" defTabSz="1022985" rtl="0" eaLnBrk="1" fontAlgn="auto" latinLnBrk="0" hangingPunct="1">
                        <a:lnSpc>
                          <a:spcPct val="200000"/>
                        </a:lnSpc>
                        <a:spcBef>
                          <a:spcPts val="0"/>
                        </a:spcBef>
                        <a:spcAft>
                          <a:spcPts val="0"/>
                        </a:spcAft>
                        <a:buClrTx/>
                        <a:buSzTx/>
                        <a:buFontTx/>
                        <a:buNone/>
                        <a:tabLst/>
                        <a:defRPr/>
                      </a:pPr>
                      <a:r>
                        <a:rPr lang="en-US" altLang="zh-CN" sz="1050" kern="100" dirty="0">
                          <a:effectLst/>
                        </a:rPr>
                        <a:t>10 μg/mL</a:t>
                      </a:r>
                      <a:endParaRPr lang="zh-CN" alt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2303498"/>
                  </a:ext>
                </a:extLst>
              </a:tr>
              <a:tr h="288000">
                <a:tc vMerge="1">
                  <a:txBody>
                    <a:bodyPr/>
                    <a:lstStyle/>
                    <a:p>
                      <a:endParaRPr lang="zh-CN" altLang="en-US"/>
                    </a:p>
                  </a:txBody>
                  <a:tcPr/>
                </a:tc>
                <a:tc>
                  <a:txBody>
                    <a:bodyPr/>
                    <a:lstStyle/>
                    <a:p>
                      <a:pPr algn="ctr">
                        <a:lnSpc>
                          <a:spcPct val="200000"/>
                        </a:lnSpc>
                      </a:pPr>
                      <a:r>
                        <a:rPr lang="en-US" sz="1100" kern="100" dirty="0">
                          <a:effectLst/>
                        </a:rPr>
                        <a:t>RSD(%)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RSD(%)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RSD(%)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81446503"/>
                  </a:ext>
                </a:extLst>
              </a:tr>
              <a:tr h="272920">
                <a:tc>
                  <a:txBody>
                    <a:bodyPr/>
                    <a:lstStyle/>
                    <a:p>
                      <a:pPr algn="ctr">
                        <a:lnSpc>
                          <a:spcPct val="200000"/>
                        </a:lnSpc>
                      </a:pPr>
                      <a:r>
                        <a:rPr lang="en-US" sz="1100" kern="100">
                          <a:effectLst/>
                        </a:rPr>
                        <a:t>CBDA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3.0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0.9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18534516"/>
                  </a:ext>
                </a:extLst>
              </a:tr>
              <a:tr h="272920">
                <a:tc>
                  <a:txBody>
                    <a:bodyPr/>
                    <a:lstStyle/>
                    <a:p>
                      <a:pPr algn="ctr">
                        <a:lnSpc>
                          <a:spcPct val="200000"/>
                        </a:lnSpc>
                      </a:pPr>
                      <a:r>
                        <a:rPr lang="en-US" sz="1100" kern="100">
                          <a:effectLst/>
                        </a:rPr>
                        <a:t>CBD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3.1</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3.9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2.3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3999553"/>
                  </a:ext>
                </a:extLst>
              </a:tr>
              <a:tr h="272920">
                <a:tc>
                  <a:txBody>
                    <a:bodyPr/>
                    <a:lstStyle/>
                    <a:p>
                      <a:pPr algn="ctr">
                        <a:lnSpc>
                          <a:spcPct val="200000"/>
                        </a:lnSpc>
                      </a:pPr>
                      <a:r>
                        <a:rPr lang="en-US" sz="1100" kern="100">
                          <a:effectLst/>
                        </a:rPr>
                        <a:t>CBN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2.7</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1.0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1.5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58072235"/>
                  </a:ext>
                </a:extLst>
              </a:tr>
              <a:tr h="272920">
                <a:tc>
                  <a:txBody>
                    <a:bodyPr/>
                    <a:lstStyle/>
                    <a:p>
                      <a:pPr algn="ctr">
                        <a:lnSpc>
                          <a:spcPct val="200000"/>
                        </a:lnSpc>
                      </a:pPr>
                      <a:r>
                        <a:rPr lang="en-US" sz="1100" kern="100">
                          <a:effectLst/>
                        </a:rPr>
                        <a:t>THC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a:effectLst/>
                        </a:rPr>
                        <a:t>2.5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3.2</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1.5</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11215636"/>
                  </a:ext>
                </a:extLst>
              </a:tr>
              <a:tr h="272920">
                <a:tc>
                  <a:txBody>
                    <a:bodyPr/>
                    <a:lstStyle/>
                    <a:p>
                      <a:pPr algn="ctr">
                        <a:lnSpc>
                          <a:spcPct val="200000"/>
                        </a:lnSpc>
                      </a:pPr>
                      <a:r>
                        <a:rPr lang="en-US" sz="1100" kern="100">
                          <a:effectLst/>
                        </a:rPr>
                        <a:t>THCA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2.2</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1.3</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lnSpc>
                          <a:spcPct val="200000"/>
                        </a:lnSpc>
                      </a:pPr>
                      <a:r>
                        <a:rPr lang="en-US" sz="1100" kern="100" dirty="0">
                          <a:effectLst/>
                        </a:rPr>
                        <a:t>2.0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69930495"/>
                  </a:ext>
                </a:extLst>
              </a:tr>
            </a:tbl>
          </a:graphicData>
        </a:graphic>
      </p:graphicFrame>
      <p:sp>
        <p:nvSpPr>
          <p:cNvPr id="9" name="文本框 8">
            <a:extLst>
              <a:ext uri="{FF2B5EF4-FFF2-40B4-BE49-F238E27FC236}">
                <a16:creationId xmlns:a16="http://schemas.microsoft.com/office/drawing/2014/main" id="{AA7BDD43-62FB-464C-9A1D-F9A8E33125BA}"/>
              </a:ext>
            </a:extLst>
          </p:cNvPr>
          <p:cNvSpPr txBox="1"/>
          <p:nvPr/>
        </p:nvSpPr>
        <p:spPr>
          <a:xfrm>
            <a:off x="4837915" y="4793447"/>
            <a:ext cx="3826768" cy="1099468"/>
          </a:xfrm>
          <a:prstGeom prst="rect">
            <a:avLst/>
          </a:prstGeom>
          <a:noFill/>
        </p:spPr>
        <p:txBody>
          <a:bodyPr wrap="square" rtlCol="0">
            <a:spAutoFit/>
          </a:bodyPr>
          <a:lstStyle/>
          <a:p>
            <a:pPr>
              <a:lnSpc>
                <a:spcPct val="125000"/>
              </a:lnSpc>
            </a:pPr>
            <a:r>
              <a:rPr lang="en-US" altLang="zh-CN" sz="1800" kern="100" dirty="0">
                <a:solidFill>
                  <a:srgbClr val="000000"/>
                </a:solidFill>
                <a:effectLst/>
                <a:latin typeface="+mn-ea"/>
              </a:rPr>
              <a:t>3</a:t>
            </a:r>
            <a:r>
              <a:rPr lang="zh-CN" altLang="zh-CN" sz="1800" kern="100" dirty="0">
                <a:solidFill>
                  <a:srgbClr val="000000"/>
                </a:solidFill>
                <a:effectLst/>
                <a:latin typeface="+mn-ea"/>
                <a:cs typeface="Times New Roman" panose="02020603050405020304" pitchFamily="18" charset="0"/>
              </a:rPr>
              <a:t>种不同的化妆品中</a:t>
            </a:r>
            <a:r>
              <a:rPr lang="en-US" altLang="zh-CN" sz="1800" kern="100" dirty="0">
                <a:solidFill>
                  <a:srgbClr val="000000"/>
                </a:solidFill>
                <a:effectLst/>
                <a:latin typeface="+mn-ea"/>
              </a:rPr>
              <a:t>5</a:t>
            </a:r>
            <a:r>
              <a:rPr lang="zh-CN" altLang="zh-CN" sz="1800" kern="100" dirty="0">
                <a:solidFill>
                  <a:srgbClr val="000000"/>
                </a:solidFill>
                <a:effectLst/>
                <a:latin typeface="+mn-ea"/>
                <a:cs typeface="Times New Roman" panose="02020603050405020304" pitchFamily="18" charset="0"/>
              </a:rPr>
              <a:t>种大麻素的</a:t>
            </a:r>
            <a:endParaRPr lang="en-US" altLang="zh-CN" sz="1800" kern="100" dirty="0">
              <a:solidFill>
                <a:srgbClr val="000000"/>
              </a:solidFill>
              <a:effectLst/>
              <a:latin typeface="+mn-ea"/>
              <a:cs typeface="Times New Roman" panose="02020603050405020304" pitchFamily="18" charset="0"/>
            </a:endParaRPr>
          </a:p>
          <a:p>
            <a:pPr>
              <a:lnSpc>
                <a:spcPct val="125000"/>
              </a:lnSpc>
            </a:pPr>
            <a:r>
              <a:rPr lang="zh-CN" altLang="en-US" kern="100" dirty="0">
                <a:solidFill>
                  <a:srgbClr val="000000"/>
                </a:solidFill>
                <a:latin typeface="+mn-ea"/>
                <a:cs typeface="Times New Roman" panose="02020603050405020304" pitchFamily="18" charset="0"/>
              </a:rPr>
              <a:t>加标</a:t>
            </a:r>
            <a:r>
              <a:rPr lang="zh-CN" altLang="zh-CN" sz="1800" kern="100" dirty="0">
                <a:solidFill>
                  <a:srgbClr val="000000"/>
                </a:solidFill>
                <a:effectLst/>
                <a:latin typeface="+mn-ea"/>
                <a:cs typeface="Times New Roman" panose="02020603050405020304" pitchFamily="18" charset="0"/>
              </a:rPr>
              <a:t>回收率在</a:t>
            </a:r>
            <a:r>
              <a:rPr lang="en-US" altLang="zh-CN" sz="1800" kern="100" dirty="0">
                <a:solidFill>
                  <a:schemeClr val="accent6"/>
                </a:solidFill>
                <a:effectLst/>
                <a:latin typeface="+mn-ea"/>
              </a:rPr>
              <a:t>90.1%-108.5%</a:t>
            </a:r>
            <a:endParaRPr lang="en-US" altLang="zh-CN" sz="1800" kern="100" dirty="0">
              <a:solidFill>
                <a:srgbClr val="000000"/>
              </a:solidFill>
              <a:effectLst/>
              <a:latin typeface="+mn-ea"/>
              <a:cs typeface="Times New Roman" panose="02020603050405020304" pitchFamily="18" charset="0"/>
            </a:endParaRPr>
          </a:p>
          <a:p>
            <a:pPr>
              <a:lnSpc>
                <a:spcPct val="125000"/>
              </a:lnSpc>
            </a:pPr>
            <a:r>
              <a:rPr lang="zh-CN" altLang="zh-CN" sz="1800" kern="100" dirty="0">
                <a:solidFill>
                  <a:srgbClr val="000000"/>
                </a:solidFill>
                <a:effectLst/>
                <a:latin typeface="+mn-ea"/>
                <a:cs typeface="Times New Roman" panose="02020603050405020304" pitchFamily="18" charset="0"/>
              </a:rPr>
              <a:t>相对标准偏差</a:t>
            </a:r>
            <a:r>
              <a:rPr lang="en-US" altLang="zh-CN" sz="1800" kern="100" dirty="0">
                <a:solidFill>
                  <a:schemeClr val="accent6"/>
                </a:solidFill>
                <a:effectLst/>
                <a:latin typeface="+mn-ea"/>
              </a:rPr>
              <a:t>RSD≤4.4 %</a:t>
            </a:r>
            <a:endParaRPr lang="zh-CN" altLang="en-US" dirty="0">
              <a:solidFill>
                <a:schemeClr val="accent6"/>
              </a:solidFill>
              <a:latin typeface="+mn-ea"/>
            </a:endParaRPr>
          </a:p>
        </p:txBody>
      </p:sp>
    </p:spTree>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740352" y="6508717"/>
            <a:ext cx="1388046" cy="376667"/>
          </a:xfrm>
        </p:spPr>
        <p:txBody>
          <a:bodyPr/>
          <a:lstStyle/>
          <a:p>
            <a:r>
              <a:rPr lang="en-US" altLang="zh-CN" b="1" dirty="0">
                <a:solidFill>
                  <a:prstClr val="black">
                    <a:tint val="75000"/>
                  </a:prstClr>
                </a:solidFill>
              </a:rPr>
              <a:t>28</a:t>
            </a:r>
          </a:p>
        </p:txBody>
      </p:sp>
      <p:grpSp>
        <p:nvGrpSpPr>
          <p:cNvPr id="4" name="组合 3"/>
          <p:cNvGrpSpPr/>
          <p:nvPr/>
        </p:nvGrpSpPr>
        <p:grpSpPr>
          <a:xfrm>
            <a:off x="5119479" y="1464376"/>
            <a:ext cx="2980914" cy="1360147"/>
            <a:chOff x="-1641251" y="90089"/>
            <a:chExt cx="7872979" cy="1089270"/>
          </a:xfrm>
        </p:grpSpPr>
        <p:sp>
          <p:nvSpPr>
            <p:cNvPr id="5" name="圆角矩形 4"/>
            <p:cNvSpPr/>
            <p:nvPr/>
          </p:nvSpPr>
          <p:spPr>
            <a:xfrm>
              <a:off x="-1641251" y="90089"/>
              <a:ext cx="7498082" cy="1089270"/>
            </a:xfrm>
            <a:prstGeom prst="roundRect">
              <a:avLst/>
            </a:prstGeom>
            <a:ln>
              <a:solidFill>
                <a:schemeClr val="accent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圆角矩形 4"/>
            <p:cNvSpPr txBox="1"/>
            <p:nvPr/>
          </p:nvSpPr>
          <p:spPr>
            <a:xfrm>
              <a:off x="-1555350" y="115220"/>
              <a:ext cx="7787078" cy="1036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defTabSz="844550">
                <a:spcBef>
                  <a:spcPct val="0"/>
                </a:spcBef>
                <a:spcAft>
                  <a:spcPct val="35000"/>
                </a:spcAft>
              </a:pPr>
              <a:r>
                <a:rPr lang="en-US" altLang="zh-CN" b="1" dirty="0"/>
                <a:t>  LOQ</a:t>
              </a:r>
              <a:r>
                <a:rPr lang="zh-CN" altLang="en-US" b="1" dirty="0"/>
                <a:t>：</a:t>
              </a:r>
              <a:r>
                <a:rPr lang="en-US" altLang="zh-CN" dirty="0"/>
                <a:t> 0.3 µg/g</a:t>
              </a:r>
              <a:endParaRPr lang="en-US" altLang="zh-CN" b="1" dirty="0"/>
            </a:p>
            <a:p>
              <a:pPr lvl="0" defTabSz="844550">
                <a:spcBef>
                  <a:spcPct val="0"/>
                </a:spcBef>
                <a:spcAft>
                  <a:spcPct val="35000"/>
                </a:spcAft>
              </a:pPr>
              <a:r>
                <a:rPr lang="en-US" altLang="zh-CN" b="1" dirty="0"/>
                <a:t> </a:t>
              </a:r>
              <a:r>
                <a:rPr lang="zh-CN" altLang="en-US" b="1" dirty="0"/>
                <a:t>线性范围：</a:t>
              </a:r>
              <a:r>
                <a:rPr lang="en-US" altLang="zh-CN" dirty="0"/>
                <a:t>0.5~50µg/mL</a:t>
              </a:r>
              <a:endParaRPr lang="en-US" sz="1900" kern="1200" dirty="0"/>
            </a:p>
          </p:txBody>
        </p:sp>
      </p:grpSp>
      <p:grpSp>
        <p:nvGrpSpPr>
          <p:cNvPr id="7" name="组合 6"/>
          <p:cNvGrpSpPr/>
          <p:nvPr/>
        </p:nvGrpSpPr>
        <p:grpSpPr>
          <a:xfrm>
            <a:off x="5086600" y="3158466"/>
            <a:ext cx="2869776" cy="1448759"/>
            <a:chOff x="-1641251" y="90089"/>
            <a:chExt cx="7498082" cy="1089270"/>
          </a:xfrm>
        </p:grpSpPr>
        <p:sp>
          <p:nvSpPr>
            <p:cNvPr id="8" name="圆角矩形 7"/>
            <p:cNvSpPr/>
            <p:nvPr/>
          </p:nvSpPr>
          <p:spPr>
            <a:xfrm>
              <a:off x="-1641251" y="90089"/>
              <a:ext cx="7498082" cy="108927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圆角矩形 4"/>
            <p:cNvSpPr txBox="1"/>
            <p:nvPr/>
          </p:nvSpPr>
          <p:spPr>
            <a:xfrm>
              <a:off x="-1555348" y="90090"/>
              <a:ext cx="7391732" cy="10612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defTabSz="844550">
                <a:spcBef>
                  <a:spcPct val="0"/>
                </a:spcBef>
                <a:spcAft>
                  <a:spcPct val="35000"/>
                </a:spcAft>
              </a:pPr>
              <a:r>
                <a:rPr lang="zh-CN" altLang="en-US" b="1" dirty="0"/>
                <a:t> 稳定性</a:t>
              </a:r>
              <a:r>
                <a:rPr lang="en-US" altLang="zh-CN" b="1" dirty="0"/>
                <a:t>RSD</a:t>
              </a:r>
              <a:r>
                <a:rPr lang="zh-CN" altLang="en-US" b="1" dirty="0"/>
                <a:t>：</a:t>
              </a:r>
              <a:r>
                <a:rPr lang="en-US" altLang="zh-CN" dirty="0"/>
                <a:t> </a:t>
              </a:r>
              <a:r>
                <a:rPr lang="en-US" altLang="zh-CN" dirty="0">
                  <a:latin typeface="+mn-ea"/>
                </a:rPr>
                <a:t>0.7%-1.1%</a:t>
              </a:r>
              <a:endParaRPr lang="en-US" altLang="zh-CN" b="1" dirty="0">
                <a:latin typeface="+mn-ea"/>
              </a:endParaRPr>
            </a:p>
            <a:p>
              <a:pPr lvl="0" defTabSz="844550">
                <a:spcBef>
                  <a:spcPct val="0"/>
                </a:spcBef>
                <a:spcAft>
                  <a:spcPct val="35000"/>
                </a:spcAft>
              </a:pPr>
              <a:r>
                <a:rPr lang="zh-CN" altLang="en-US" b="1" dirty="0"/>
                <a:t> 精密度</a:t>
              </a:r>
              <a:r>
                <a:rPr lang="en-US" altLang="zh-CN" b="1" dirty="0"/>
                <a:t>RSD</a:t>
              </a:r>
              <a:r>
                <a:rPr lang="zh-CN" altLang="en-US" b="1" dirty="0"/>
                <a:t>：</a:t>
              </a:r>
              <a:r>
                <a:rPr lang="zh-CN" altLang="en-US" dirty="0"/>
                <a:t> </a:t>
              </a:r>
              <a:r>
                <a:rPr lang="en-US" altLang="zh-CN" dirty="0">
                  <a:latin typeface="+mn-ea"/>
                </a:rPr>
                <a:t>0.9%-3.8%</a:t>
              </a:r>
            </a:p>
            <a:p>
              <a:pPr defTabSz="844550">
                <a:spcBef>
                  <a:spcPct val="0"/>
                </a:spcBef>
                <a:spcAft>
                  <a:spcPct val="35000"/>
                </a:spcAft>
              </a:pPr>
              <a:r>
                <a:rPr lang="zh-CN" altLang="en-US" b="1" dirty="0"/>
                <a:t> 重复性</a:t>
              </a:r>
              <a:r>
                <a:rPr lang="en-US" altLang="zh-CN" b="1" dirty="0"/>
                <a:t>RSD</a:t>
              </a:r>
              <a:r>
                <a:rPr lang="zh-CN" altLang="en-US" b="1" dirty="0"/>
                <a:t>：</a:t>
              </a:r>
              <a:r>
                <a:rPr lang="en-US" altLang="zh-CN" b="1" dirty="0"/>
                <a:t> </a:t>
              </a:r>
              <a:r>
                <a:rPr lang="en-US" altLang="zh-CN" dirty="0">
                  <a:latin typeface="+mn-ea"/>
                </a:rPr>
                <a:t>1.5%-3.0%</a:t>
              </a:r>
            </a:p>
          </p:txBody>
        </p:sp>
      </p:grpSp>
      <p:grpSp>
        <p:nvGrpSpPr>
          <p:cNvPr id="10" name="组合 9"/>
          <p:cNvGrpSpPr/>
          <p:nvPr/>
        </p:nvGrpSpPr>
        <p:grpSpPr>
          <a:xfrm>
            <a:off x="5086600" y="4941168"/>
            <a:ext cx="2869776" cy="1440160"/>
            <a:chOff x="-1641251" y="90089"/>
            <a:chExt cx="7498082" cy="1089270"/>
          </a:xfrm>
        </p:grpSpPr>
        <p:sp>
          <p:nvSpPr>
            <p:cNvPr id="11" name="圆角矩形 10"/>
            <p:cNvSpPr/>
            <p:nvPr/>
          </p:nvSpPr>
          <p:spPr>
            <a:xfrm>
              <a:off x="-1641251" y="90089"/>
              <a:ext cx="7498082" cy="1089270"/>
            </a:xfrm>
            <a:prstGeom prst="round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圆角矩形 4"/>
            <p:cNvSpPr txBox="1"/>
            <p:nvPr/>
          </p:nvSpPr>
          <p:spPr>
            <a:xfrm>
              <a:off x="-1555349" y="115220"/>
              <a:ext cx="7391732" cy="1036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defTabSz="844550">
                <a:spcBef>
                  <a:spcPct val="0"/>
                </a:spcBef>
                <a:spcAft>
                  <a:spcPct val="35000"/>
                </a:spcAft>
              </a:pPr>
              <a:r>
                <a:rPr lang="zh-CN" altLang="en-US" b="1" dirty="0"/>
                <a:t>  回收率：</a:t>
              </a:r>
              <a:r>
                <a:rPr lang="en-US" altLang="zh-CN" dirty="0">
                  <a:latin typeface="+mn-ea"/>
                </a:rPr>
                <a:t>90.1-108.5% </a:t>
              </a:r>
              <a:endParaRPr lang="en-US" altLang="zh-CN" b="1" dirty="0">
                <a:latin typeface="+mn-ea"/>
              </a:endParaRPr>
            </a:p>
            <a:p>
              <a:pPr lvl="0" defTabSz="844550">
                <a:spcBef>
                  <a:spcPct val="0"/>
                </a:spcBef>
                <a:spcAft>
                  <a:spcPct val="35000"/>
                </a:spcAft>
              </a:pPr>
              <a:r>
                <a:rPr lang="en-US" altLang="zh-CN" b="1" dirty="0"/>
                <a:t>   RSD</a:t>
              </a:r>
              <a:r>
                <a:rPr lang="zh-CN" altLang="en-US" b="1" dirty="0"/>
                <a:t> </a:t>
              </a:r>
              <a:r>
                <a:rPr lang="en-US" altLang="zh-CN" b="1" dirty="0"/>
                <a:t>:</a:t>
              </a:r>
              <a:r>
                <a:rPr lang="zh-CN" altLang="en-US" b="1" dirty="0"/>
                <a:t> </a:t>
              </a:r>
              <a:r>
                <a:rPr lang="en-US" altLang="zh-CN" dirty="0">
                  <a:latin typeface="+mn-ea"/>
                </a:rPr>
                <a:t>1.0%~ 4.4%</a:t>
              </a:r>
              <a:r>
                <a:rPr lang="zh-CN" altLang="en-US" b="1" dirty="0">
                  <a:latin typeface="+mn-ea"/>
                </a:rPr>
                <a:t>       </a:t>
              </a:r>
              <a:endParaRPr lang="en-US" sz="1900" kern="1200" dirty="0">
                <a:latin typeface="+mn-ea"/>
              </a:endParaRPr>
            </a:p>
          </p:txBody>
        </p:sp>
      </p:grpSp>
      <p:sp>
        <p:nvSpPr>
          <p:cNvPr id="17" name="标题 2">
            <a:extLst>
              <a:ext uri="{FF2B5EF4-FFF2-40B4-BE49-F238E27FC236}">
                <a16:creationId xmlns:a16="http://schemas.microsoft.com/office/drawing/2014/main" id="{273A0C9A-CF48-444C-AD73-0396D80FD142}"/>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grpSp>
        <p:nvGrpSpPr>
          <p:cNvPr id="28" name="组合 27">
            <a:extLst>
              <a:ext uri="{FF2B5EF4-FFF2-40B4-BE49-F238E27FC236}">
                <a16:creationId xmlns:a16="http://schemas.microsoft.com/office/drawing/2014/main" id="{BF00046E-8A78-43E4-9876-090D0C47AB3E}"/>
              </a:ext>
            </a:extLst>
          </p:cNvPr>
          <p:cNvGrpSpPr/>
          <p:nvPr/>
        </p:nvGrpSpPr>
        <p:grpSpPr>
          <a:xfrm>
            <a:off x="484044" y="3095711"/>
            <a:ext cx="2991335" cy="1360147"/>
            <a:chOff x="-1671055" y="90089"/>
            <a:chExt cx="7787078" cy="1089270"/>
          </a:xfrm>
        </p:grpSpPr>
        <p:sp>
          <p:nvSpPr>
            <p:cNvPr id="29" name="圆角矩形 4">
              <a:extLst>
                <a:ext uri="{FF2B5EF4-FFF2-40B4-BE49-F238E27FC236}">
                  <a16:creationId xmlns:a16="http://schemas.microsoft.com/office/drawing/2014/main" id="{E323BAF7-2058-4CFB-88C1-39B7C20D48E7}"/>
                </a:ext>
              </a:extLst>
            </p:cNvPr>
            <p:cNvSpPr/>
            <p:nvPr/>
          </p:nvSpPr>
          <p:spPr>
            <a:xfrm>
              <a:off x="-1641251" y="90089"/>
              <a:ext cx="7498082" cy="1089270"/>
            </a:xfrm>
            <a:prstGeom prst="roundRect">
              <a:avLst/>
            </a:prstGeom>
            <a:ln>
              <a:solidFill>
                <a:schemeClr val="accent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圆角矩形 4">
              <a:extLst>
                <a:ext uri="{FF2B5EF4-FFF2-40B4-BE49-F238E27FC236}">
                  <a16:creationId xmlns:a16="http://schemas.microsoft.com/office/drawing/2014/main" id="{32BD8BF8-0DDE-4A5E-9C2D-571D3DFACBBB}"/>
                </a:ext>
              </a:extLst>
            </p:cNvPr>
            <p:cNvSpPr txBox="1"/>
            <p:nvPr/>
          </p:nvSpPr>
          <p:spPr>
            <a:xfrm>
              <a:off x="-1671055" y="92904"/>
              <a:ext cx="7787078" cy="1036097"/>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r>
                <a:rPr lang="zh-CN" altLang="en-US" b="1" dirty="0"/>
                <a:t>含大麻叶提取物的化妆品中五种大麻素</a:t>
              </a:r>
              <a:r>
                <a:rPr lang="en-US" altLang="zh-CN" b="1" dirty="0"/>
                <a:t>HPLC</a:t>
              </a:r>
              <a:r>
                <a:rPr lang="zh-CN" altLang="en-US" b="1" dirty="0"/>
                <a:t>检测方法</a:t>
              </a:r>
            </a:p>
          </p:txBody>
        </p:sp>
      </p:grpSp>
      <p:sp>
        <p:nvSpPr>
          <p:cNvPr id="31" name="右大括号 30">
            <a:extLst>
              <a:ext uri="{FF2B5EF4-FFF2-40B4-BE49-F238E27FC236}">
                <a16:creationId xmlns:a16="http://schemas.microsoft.com/office/drawing/2014/main" id="{FE98719C-0C0C-4002-837D-CE091A12CDD5}"/>
              </a:ext>
            </a:extLst>
          </p:cNvPr>
          <p:cNvSpPr/>
          <p:nvPr/>
        </p:nvSpPr>
        <p:spPr>
          <a:xfrm rot="10800000">
            <a:off x="3851920" y="1955986"/>
            <a:ext cx="533400" cy="3816423"/>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40498529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F4BFD02-CB5C-482A-897C-A2C2FFE8F7F8}"/>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27</a:t>
            </a:fld>
            <a:endParaRPr lang="zh-CN" altLang="en-US">
              <a:solidFill>
                <a:prstClr val="black">
                  <a:tint val="75000"/>
                </a:prstClr>
              </a:solidFill>
            </a:endParaRPr>
          </a:p>
        </p:txBody>
      </p:sp>
      <p:sp>
        <p:nvSpPr>
          <p:cNvPr id="3" name="标题 2">
            <a:extLst>
              <a:ext uri="{FF2B5EF4-FFF2-40B4-BE49-F238E27FC236}">
                <a16:creationId xmlns:a16="http://schemas.microsoft.com/office/drawing/2014/main" id="{9DA87072-8C40-40A4-B274-16C401FE5DB5}"/>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
        <p:nvSpPr>
          <p:cNvPr id="4" name="TextBox 25">
            <a:extLst>
              <a:ext uri="{FF2B5EF4-FFF2-40B4-BE49-F238E27FC236}">
                <a16:creationId xmlns:a16="http://schemas.microsoft.com/office/drawing/2014/main" id="{7CD4357E-1243-45C3-B2EC-69FC62003F77}"/>
              </a:ext>
            </a:extLst>
          </p:cNvPr>
          <p:cNvSpPr>
            <a:spLocks noChangeArrowheads="1"/>
          </p:cNvSpPr>
          <p:nvPr/>
        </p:nvSpPr>
        <p:spPr bwMode="auto">
          <a:xfrm>
            <a:off x="970549" y="1321604"/>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实际样品检测</a:t>
            </a:r>
          </a:p>
        </p:txBody>
      </p:sp>
      <p:pic>
        <p:nvPicPr>
          <p:cNvPr id="5" name="Picture 7">
            <a:extLst>
              <a:ext uri="{FF2B5EF4-FFF2-40B4-BE49-F238E27FC236}">
                <a16:creationId xmlns:a16="http://schemas.microsoft.com/office/drawing/2014/main" id="{A57D08AD-F2F4-48AA-853F-9DABC49341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74777"/>
            <a:ext cx="214973" cy="21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B43E1938-D4A2-4B5B-99D2-81EB3FDCCEBB}"/>
              </a:ext>
            </a:extLst>
          </p:cNvPr>
          <p:cNvSpPr>
            <a:spLocks noChangeArrowheads="1"/>
          </p:cNvSpPr>
          <p:nvPr/>
        </p:nvSpPr>
        <p:spPr bwMode="auto">
          <a:xfrm>
            <a:off x="179486" y="1714421"/>
            <a:ext cx="144473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8" name="图片 7">
            <a:extLst>
              <a:ext uri="{FF2B5EF4-FFF2-40B4-BE49-F238E27FC236}">
                <a16:creationId xmlns:a16="http://schemas.microsoft.com/office/drawing/2014/main" id="{322BBA4F-5209-4777-8950-0E38765514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955531"/>
            <a:ext cx="4833951" cy="4833951"/>
          </a:xfrm>
          <a:prstGeom prst="rect">
            <a:avLst/>
          </a:prstGeom>
        </p:spPr>
      </p:pic>
      <p:sp>
        <p:nvSpPr>
          <p:cNvPr id="9" name="文本框 8">
            <a:extLst>
              <a:ext uri="{FF2B5EF4-FFF2-40B4-BE49-F238E27FC236}">
                <a16:creationId xmlns:a16="http://schemas.microsoft.com/office/drawing/2014/main" id="{8EFFE6CA-804F-4B3A-849F-03B5F562A864}"/>
              </a:ext>
            </a:extLst>
          </p:cNvPr>
          <p:cNvSpPr txBox="1"/>
          <p:nvPr/>
        </p:nvSpPr>
        <p:spPr>
          <a:xfrm>
            <a:off x="3491880" y="1529755"/>
            <a:ext cx="3312368" cy="369332"/>
          </a:xfrm>
          <a:prstGeom prst="rect">
            <a:avLst/>
          </a:prstGeom>
          <a:noFill/>
        </p:spPr>
        <p:txBody>
          <a:bodyPr wrap="square" rtlCol="0">
            <a:spAutoFit/>
          </a:bodyPr>
          <a:lstStyle/>
          <a:p>
            <a:r>
              <a:rPr lang="zh-CN" altLang="en-US" dirty="0"/>
              <a:t>市面常见</a:t>
            </a:r>
            <a:r>
              <a:rPr lang="en-US" altLang="zh-CN" dirty="0"/>
              <a:t>6</a:t>
            </a:r>
            <a:r>
              <a:rPr lang="zh-CN" altLang="en-US" dirty="0"/>
              <a:t>种</a:t>
            </a:r>
            <a:r>
              <a:rPr lang="en-US" altLang="zh-CN" dirty="0"/>
              <a:t>CBD</a:t>
            </a:r>
            <a:r>
              <a:rPr lang="zh-CN" altLang="en-US" dirty="0"/>
              <a:t>化妆品</a:t>
            </a:r>
          </a:p>
        </p:txBody>
      </p:sp>
    </p:spTree>
    <p:extLst>
      <p:ext uri="{BB962C8B-B14F-4D97-AF65-F5344CB8AC3E}">
        <p14:creationId xmlns:p14="http://schemas.microsoft.com/office/powerpoint/2010/main" val="277586161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F4BFD02-CB5C-482A-897C-A2C2FFE8F7F8}"/>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28</a:t>
            </a:fld>
            <a:endParaRPr lang="zh-CN" altLang="en-US">
              <a:solidFill>
                <a:prstClr val="black">
                  <a:tint val="75000"/>
                </a:prstClr>
              </a:solidFill>
            </a:endParaRPr>
          </a:p>
        </p:txBody>
      </p:sp>
      <p:sp>
        <p:nvSpPr>
          <p:cNvPr id="3" name="标题 2">
            <a:extLst>
              <a:ext uri="{FF2B5EF4-FFF2-40B4-BE49-F238E27FC236}">
                <a16:creationId xmlns:a16="http://schemas.microsoft.com/office/drawing/2014/main" id="{9DA87072-8C40-40A4-B274-16C401FE5DB5}"/>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
        <p:nvSpPr>
          <p:cNvPr id="4" name="TextBox 25">
            <a:extLst>
              <a:ext uri="{FF2B5EF4-FFF2-40B4-BE49-F238E27FC236}">
                <a16:creationId xmlns:a16="http://schemas.microsoft.com/office/drawing/2014/main" id="{7CD4357E-1243-45C3-B2EC-69FC62003F77}"/>
              </a:ext>
            </a:extLst>
          </p:cNvPr>
          <p:cNvSpPr>
            <a:spLocks noChangeArrowheads="1"/>
          </p:cNvSpPr>
          <p:nvPr/>
        </p:nvSpPr>
        <p:spPr bwMode="auto">
          <a:xfrm>
            <a:off x="970549" y="1321604"/>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实际样品检测</a:t>
            </a:r>
          </a:p>
        </p:txBody>
      </p:sp>
      <p:pic>
        <p:nvPicPr>
          <p:cNvPr id="5" name="Picture 7">
            <a:extLst>
              <a:ext uri="{FF2B5EF4-FFF2-40B4-BE49-F238E27FC236}">
                <a16:creationId xmlns:a16="http://schemas.microsoft.com/office/drawing/2014/main" id="{A57D08AD-F2F4-48AA-853F-9DABC49341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474777"/>
            <a:ext cx="214973" cy="21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B43E1938-D4A2-4B5B-99D2-81EB3FDCCEBB}"/>
              </a:ext>
            </a:extLst>
          </p:cNvPr>
          <p:cNvSpPr>
            <a:spLocks noChangeArrowheads="1"/>
          </p:cNvSpPr>
          <p:nvPr/>
        </p:nvSpPr>
        <p:spPr bwMode="auto">
          <a:xfrm>
            <a:off x="179486" y="1714421"/>
            <a:ext cx="144473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708C33A8-18CF-44C5-8F2F-F9CB8A54CAF5}"/>
              </a:ext>
            </a:extLst>
          </p:cNvPr>
          <p:cNvGraphicFramePr>
            <a:graphicFrameLocks noChangeAspect="1"/>
          </p:cNvGraphicFramePr>
          <p:nvPr/>
        </p:nvGraphicFramePr>
        <p:xfrm>
          <a:off x="1004896" y="1747564"/>
          <a:ext cx="5748588" cy="4668827"/>
        </p:xfrm>
        <a:graphic>
          <a:graphicData uri="http://schemas.openxmlformats.org/presentationml/2006/ole">
            <mc:AlternateContent xmlns:mc="http://schemas.openxmlformats.org/markup-compatibility/2006">
              <mc:Choice xmlns:v="urn:schemas-microsoft-com:vml" Requires="v">
                <p:oleObj spid="_x0000_s4098" name="Graph" r:id="rId4" imgW="6793785" imgH="4792672" progId="Origin50.Graph">
                  <p:embed/>
                </p:oleObj>
              </mc:Choice>
              <mc:Fallback>
                <p:oleObj name="Graph" r:id="rId4" imgW="6793785" imgH="4792672" progId="Origin50.Graph">
                  <p:embed/>
                  <p:pic>
                    <p:nvPicPr>
                      <p:cNvPr id="7" name="对象 6">
                        <a:extLst>
                          <a:ext uri="{FF2B5EF4-FFF2-40B4-BE49-F238E27FC236}">
                            <a16:creationId xmlns:a16="http://schemas.microsoft.com/office/drawing/2014/main" id="{708C33A8-18CF-44C5-8F2F-F9CB8A54C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610" t="5484" r="16216" b="3079"/>
                      <a:stretch>
                        <a:fillRect/>
                      </a:stretch>
                    </p:blipFill>
                    <p:spPr bwMode="auto">
                      <a:xfrm>
                        <a:off x="1004896" y="1747564"/>
                        <a:ext cx="5748588" cy="4668827"/>
                      </a:xfrm>
                      <a:prstGeom prst="rect">
                        <a:avLst/>
                      </a:prstGeom>
                      <a:noFill/>
                    </p:spPr>
                  </p:pic>
                </p:oleObj>
              </mc:Fallback>
            </mc:AlternateContent>
          </a:graphicData>
        </a:graphic>
      </p:graphicFrame>
    </p:spTree>
    <p:extLst>
      <p:ext uri="{BB962C8B-B14F-4D97-AF65-F5344CB8AC3E}">
        <p14:creationId xmlns:p14="http://schemas.microsoft.com/office/powerpoint/2010/main" val="5071711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F4BFD02-CB5C-482A-897C-A2C2FFE8F7F8}"/>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29</a:t>
            </a:fld>
            <a:endParaRPr lang="zh-CN" altLang="en-US">
              <a:solidFill>
                <a:prstClr val="black">
                  <a:tint val="75000"/>
                </a:prstClr>
              </a:solidFill>
            </a:endParaRPr>
          </a:p>
        </p:txBody>
      </p:sp>
      <p:sp>
        <p:nvSpPr>
          <p:cNvPr id="3" name="标题 2">
            <a:extLst>
              <a:ext uri="{FF2B5EF4-FFF2-40B4-BE49-F238E27FC236}">
                <a16:creationId xmlns:a16="http://schemas.microsoft.com/office/drawing/2014/main" id="{9DA87072-8C40-40A4-B274-16C401FE5DB5}"/>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
        <p:nvSpPr>
          <p:cNvPr id="4" name="TextBox 25">
            <a:extLst>
              <a:ext uri="{FF2B5EF4-FFF2-40B4-BE49-F238E27FC236}">
                <a16:creationId xmlns:a16="http://schemas.microsoft.com/office/drawing/2014/main" id="{7CD4357E-1243-45C3-B2EC-69FC62003F77}"/>
              </a:ext>
            </a:extLst>
          </p:cNvPr>
          <p:cNvSpPr>
            <a:spLocks noChangeArrowheads="1"/>
          </p:cNvSpPr>
          <p:nvPr/>
        </p:nvSpPr>
        <p:spPr bwMode="auto">
          <a:xfrm>
            <a:off x="970549" y="1321604"/>
            <a:ext cx="44644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实际样品检测</a:t>
            </a:r>
          </a:p>
        </p:txBody>
      </p:sp>
      <p:pic>
        <p:nvPicPr>
          <p:cNvPr id="5" name="Picture 7">
            <a:extLst>
              <a:ext uri="{FF2B5EF4-FFF2-40B4-BE49-F238E27FC236}">
                <a16:creationId xmlns:a16="http://schemas.microsoft.com/office/drawing/2014/main" id="{A57D08AD-F2F4-48AA-853F-9DABC49341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74777"/>
            <a:ext cx="214973" cy="21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B43E1938-D4A2-4B5B-99D2-81EB3FDCCEBB}"/>
              </a:ext>
            </a:extLst>
          </p:cNvPr>
          <p:cNvSpPr>
            <a:spLocks noChangeArrowheads="1"/>
          </p:cNvSpPr>
          <p:nvPr/>
        </p:nvSpPr>
        <p:spPr bwMode="auto">
          <a:xfrm>
            <a:off x="179486" y="1714421"/>
            <a:ext cx="144473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8" name="表格 7">
            <a:extLst>
              <a:ext uri="{FF2B5EF4-FFF2-40B4-BE49-F238E27FC236}">
                <a16:creationId xmlns:a16="http://schemas.microsoft.com/office/drawing/2014/main" id="{58BEED64-8079-40D4-8C28-E8EFA967082D}"/>
              </a:ext>
            </a:extLst>
          </p:cNvPr>
          <p:cNvGraphicFramePr>
            <a:graphicFrameLocks noGrp="1"/>
          </p:cNvGraphicFramePr>
          <p:nvPr>
            <p:extLst>
              <p:ext uri="{D42A27DB-BD31-4B8C-83A1-F6EECF244321}">
                <p14:modId xmlns:p14="http://schemas.microsoft.com/office/powerpoint/2010/main" val="157028310"/>
              </p:ext>
            </p:extLst>
          </p:nvPr>
        </p:nvGraphicFramePr>
        <p:xfrm>
          <a:off x="683568" y="2509028"/>
          <a:ext cx="8209150" cy="2806881"/>
        </p:xfrm>
        <a:graphic>
          <a:graphicData uri="http://schemas.openxmlformats.org/drawingml/2006/table">
            <a:tbl>
              <a:tblPr firstRow="1" firstCol="1" bandRow="1">
                <a:tableStyleId>{5C22544A-7EE6-4342-B048-85BDC9FD1C3A}</a:tableStyleId>
              </a:tblPr>
              <a:tblGrid>
                <a:gridCol w="1126263">
                  <a:extLst>
                    <a:ext uri="{9D8B030D-6E8A-4147-A177-3AD203B41FA5}">
                      <a16:colId xmlns:a16="http://schemas.microsoft.com/office/drawing/2014/main" val="2504962251"/>
                    </a:ext>
                  </a:extLst>
                </a:gridCol>
                <a:gridCol w="1520689">
                  <a:extLst>
                    <a:ext uri="{9D8B030D-6E8A-4147-A177-3AD203B41FA5}">
                      <a16:colId xmlns:a16="http://schemas.microsoft.com/office/drawing/2014/main" val="4027011577"/>
                    </a:ext>
                  </a:extLst>
                </a:gridCol>
                <a:gridCol w="1367605">
                  <a:extLst>
                    <a:ext uri="{9D8B030D-6E8A-4147-A177-3AD203B41FA5}">
                      <a16:colId xmlns:a16="http://schemas.microsoft.com/office/drawing/2014/main" val="3785527902"/>
                    </a:ext>
                  </a:extLst>
                </a:gridCol>
                <a:gridCol w="1374172">
                  <a:extLst>
                    <a:ext uri="{9D8B030D-6E8A-4147-A177-3AD203B41FA5}">
                      <a16:colId xmlns:a16="http://schemas.microsoft.com/office/drawing/2014/main" val="1679433215"/>
                    </a:ext>
                  </a:extLst>
                </a:gridCol>
                <a:gridCol w="1356113">
                  <a:extLst>
                    <a:ext uri="{9D8B030D-6E8A-4147-A177-3AD203B41FA5}">
                      <a16:colId xmlns:a16="http://schemas.microsoft.com/office/drawing/2014/main" val="1891445289"/>
                    </a:ext>
                  </a:extLst>
                </a:gridCol>
                <a:gridCol w="1464308">
                  <a:extLst>
                    <a:ext uri="{9D8B030D-6E8A-4147-A177-3AD203B41FA5}">
                      <a16:colId xmlns:a16="http://schemas.microsoft.com/office/drawing/2014/main" val="4270066733"/>
                    </a:ext>
                  </a:extLst>
                </a:gridCol>
              </a:tblGrid>
              <a:tr h="400983">
                <a:tc>
                  <a:txBody>
                    <a:bodyPr/>
                    <a:lstStyle/>
                    <a:p>
                      <a:pPr algn="ctr"/>
                      <a:r>
                        <a:rPr lang="en-US" sz="1800" kern="100" dirty="0">
                          <a:effectLst/>
                        </a:rPr>
                        <a:t>Number</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CBDA</a:t>
                      </a:r>
                      <a:endParaRPr lang="zh-CN" altLang="en-US" dirty="0"/>
                    </a:p>
                  </a:txBody>
                  <a:tcPr marL="68580" marR="68580" marT="0" marB="0"/>
                </a:tc>
                <a:tc>
                  <a:txBody>
                    <a:bodyPr/>
                    <a:lstStyle/>
                    <a:p>
                      <a:pPr algn="ctr"/>
                      <a:r>
                        <a:rPr lang="en-US" sz="1800" kern="100" dirty="0">
                          <a:effectLst/>
                        </a:rPr>
                        <a:t>CBD</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CBN</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THC</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THCA</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60469550"/>
                  </a:ext>
                </a:extLst>
              </a:tr>
              <a:tr h="400983">
                <a:tc>
                  <a:txBody>
                    <a:bodyPr/>
                    <a:lstStyle/>
                    <a:p>
                      <a:pPr algn="ctr"/>
                      <a:r>
                        <a:rPr lang="en-US" sz="1800" kern="100">
                          <a:effectLst/>
                        </a:rPr>
                        <a:t>1</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57.3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dirty="0">
                          <a:effectLst/>
                        </a:rPr>
                        <a:t>Nd</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8.3</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27091679"/>
                  </a:ext>
                </a:extLst>
              </a:tr>
              <a:tr h="400983">
                <a:tc>
                  <a:txBody>
                    <a:bodyPr/>
                    <a:lstStyle/>
                    <a:p>
                      <a:pPr algn="ctr"/>
                      <a:r>
                        <a:rPr lang="en-US" sz="1800" kern="100">
                          <a:effectLst/>
                        </a:rPr>
                        <a:t>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32.2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2.8</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98570616"/>
                  </a:ext>
                </a:extLst>
              </a:tr>
              <a:tr h="400983">
                <a:tc>
                  <a:txBody>
                    <a:bodyPr/>
                    <a:lstStyle/>
                    <a:p>
                      <a:pPr algn="ctr"/>
                      <a:r>
                        <a:rPr lang="en-US" sz="1800" kern="100">
                          <a:effectLst/>
                        </a:rPr>
                        <a:t>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10.6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6.0</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Nd</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45356683"/>
                  </a:ext>
                </a:extLst>
              </a:tr>
              <a:tr h="400983">
                <a:tc>
                  <a:txBody>
                    <a:bodyPr/>
                    <a:lstStyle/>
                    <a:p>
                      <a:pPr algn="ctr"/>
                      <a:r>
                        <a:rPr lang="en-US" sz="1800" kern="100">
                          <a:effectLst/>
                        </a:rPr>
                        <a:t>4</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12.9</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dirty="0">
                          <a:effectLst/>
                        </a:rPr>
                        <a:t>Nd</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2.6</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Nd</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32502227"/>
                  </a:ext>
                </a:extLst>
              </a:tr>
              <a:tr h="400983">
                <a:tc>
                  <a:txBody>
                    <a:bodyPr/>
                    <a:lstStyle/>
                    <a:p>
                      <a:pPr algn="ctr"/>
                      <a:r>
                        <a:rPr lang="en-US" sz="1800" kern="100">
                          <a:effectLst/>
                        </a:rPr>
                        <a:t>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altLang="zh-CN" sz="1800" kern="100" dirty="0">
                          <a:effectLst/>
                        </a:rPr>
                        <a:t>11.2</a:t>
                      </a:r>
                      <a:endParaRPr lang="zh-CN" alt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1.5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Nd</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365838205"/>
                  </a:ext>
                </a:extLst>
              </a:tr>
              <a:tr h="400983">
                <a:tc>
                  <a:txBody>
                    <a:bodyPr/>
                    <a:lstStyle/>
                    <a:p>
                      <a:pPr algn="ctr"/>
                      <a:r>
                        <a:rPr lang="en-US" sz="1800" kern="100">
                          <a:effectLst/>
                        </a:rPr>
                        <a:t>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a:effectLst/>
                        </a:rPr>
                        <a:t>Nd</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r>
                        <a:rPr lang="en-US" sz="1800" kern="100" dirty="0">
                          <a:effectLst/>
                        </a:rPr>
                        <a:t>Nd</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94951965"/>
                  </a:ext>
                </a:extLst>
              </a:tr>
            </a:tbl>
          </a:graphicData>
        </a:graphic>
      </p:graphicFrame>
      <p:sp>
        <p:nvSpPr>
          <p:cNvPr id="10" name="文本框 9">
            <a:extLst>
              <a:ext uri="{FF2B5EF4-FFF2-40B4-BE49-F238E27FC236}">
                <a16:creationId xmlns:a16="http://schemas.microsoft.com/office/drawing/2014/main" id="{7789C319-D97D-453D-AE5D-FEA70804D394}"/>
              </a:ext>
            </a:extLst>
          </p:cNvPr>
          <p:cNvSpPr txBox="1"/>
          <p:nvPr/>
        </p:nvSpPr>
        <p:spPr>
          <a:xfrm>
            <a:off x="1115616" y="1942410"/>
            <a:ext cx="2275963" cy="369332"/>
          </a:xfrm>
          <a:prstGeom prst="rect">
            <a:avLst/>
          </a:prstGeom>
          <a:noFill/>
        </p:spPr>
        <p:txBody>
          <a:bodyPr wrap="square">
            <a:spAutoFit/>
          </a:bodyPr>
          <a:lstStyle/>
          <a:p>
            <a:r>
              <a:rPr lang="zh-CN" altLang="en-US" dirty="0"/>
              <a:t>单位：</a:t>
            </a:r>
            <a:r>
              <a:rPr lang="en-US" altLang="zh-CN" dirty="0"/>
              <a:t>mg/kg</a:t>
            </a:r>
            <a:r>
              <a:rPr lang="zh-CN" altLang="en-US" dirty="0"/>
              <a:t>，</a:t>
            </a:r>
            <a:r>
              <a:rPr lang="en-US" altLang="zh-CN" dirty="0"/>
              <a:t>n=3</a:t>
            </a:r>
            <a:endParaRPr lang="zh-CN" altLang="en-US" dirty="0"/>
          </a:p>
        </p:txBody>
      </p:sp>
      <p:sp>
        <p:nvSpPr>
          <p:cNvPr id="11" name="文本框 10">
            <a:extLst>
              <a:ext uri="{FF2B5EF4-FFF2-40B4-BE49-F238E27FC236}">
                <a16:creationId xmlns:a16="http://schemas.microsoft.com/office/drawing/2014/main" id="{53197CB1-9F85-4090-B202-0446616B3A4D}"/>
              </a:ext>
            </a:extLst>
          </p:cNvPr>
          <p:cNvSpPr txBox="1"/>
          <p:nvPr/>
        </p:nvSpPr>
        <p:spPr>
          <a:xfrm>
            <a:off x="323528" y="6009537"/>
            <a:ext cx="8820472" cy="646331"/>
          </a:xfrm>
          <a:prstGeom prst="rect">
            <a:avLst/>
          </a:prstGeom>
          <a:noFill/>
        </p:spPr>
        <p:txBody>
          <a:bodyPr wrap="square">
            <a:spAutoFit/>
          </a:bodyPr>
          <a:lstStyle/>
          <a:p>
            <a:r>
              <a:rPr lang="en-US" altLang="zh-CN" b="0" i="0" dirty="0">
                <a:solidFill>
                  <a:srgbClr val="454545"/>
                </a:solidFill>
                <a:effectLst/>
                <a:latin typeface="robotomedium"/>
              </a:rPr>
              <a:t>Establishment of Detection Methods for Five Cannabinoids in Hemp Cosmetics Based on HPLC. Anal. Sci. DOI:10.2116/analsci.21P158</a:t>
            </a:r>
            <a:endParaRPr lang="zh-CN" altLang="en-US" dirty="0"/>
          </a:p>
        </p:txBody>
      </p:sp>
    </p:spTree>
    <p:extLst>
      <p:ext uri="{BB962C8B-B14F-4D97-AF65-F5344CB8AC3E}">
        <p14:creationId xmlns:p14="http://schemas.microsoft.com/office/powerpoint/2010/main" val="13912789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668344" y="6481333"/>
            <a:ext cx="1388046" cy="376667"/>
          </a:xfrm>
        </p:spPr>
        <p:txBody>
          <a:bodyPr/>
          <a:lstStyle/>
          <a:p>
            <a:fld id="{0C913308-F349-4B6D-A68A-DD1791B4A57B}" type="slidenum">
              <a:rPr lang="en-US" altLang="zh-CN" b="1" smtClean="0">
                <a:solidFill>
                  <a:prstClr val="black">
                    <a:tint val="75000"/>
                  </a:prstClr>
                </a:solidFill>
              </a:rPr>
              <a:t>3</a:t>
            </a:fld>
            <a:endParaRPr lang="en-US" altLang="zh-CN" b="1" dirty="0">
              <a:solidFill>
                <a:prstClr val="black">
                  <a:tint val="75000"/>
                </a:prstClr>
              </a:solidFill>
            </a:endParaRPr>
          </a:p>
        </p:txBody>
      </p:sp>
      <p:sp>
        <p:nvSpPr>
          <p:cNvPr id="3" name="标题 2"/>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1</a:t>
            </a:r>
            <a:r>
              <a:rPr lang="en-US" sz="3100" dirty="0">
                <a:solidFill>
                  <a:srgbClr val="000000"/>
                </a:solidFill>
              </a:rPr>
              <a:t>.</a:t>
            </a:r>
            <a:r>
              <a:rPr lang="zh-CN" altLang="en-US" sz="3100" dirty="0">
                <a:solidFill>
                  <a:srgbClr val="000000"/>
                </a:solidFill>
              </a:rPr>
              <a:t>背景介绍</a:t>
            </a:r>
            <a:br>
              <a:rPr sz="3100" dirty="0">
                <a:solidFill>
                  <a:srgbClr val="000000"/>
                </a:solidFill>
              </a:rPr>
            </a:br>
            <a:endParaRPr sz="3100" dirty="0">
              <a:solidFill>
                <a:sysClr val="windowText" lastClr="000000">
                  <a:lumMod val="65000"/>
                  <a:lumOff val="35000"/>
                </a:sysClr>
              </a:solidFill>
            </a:endParaRPr>
          </a:p>
        </p:txBody>
      </p:sp>
      <p:grpSp>
        <p:nvGrpSpPr>
          <p:cNvPr id="6" name="组合 5">
            <a:extLst>
              <a:ext uri="{FF2B5EF4-FFF2-40B4-BE49-F238E27FC236}">
                <a16:creationId xmlns:a16="http://schemas.microsoft.com/office/drawing/2014/main" id="{190FEF3E-B0B1-4C57-8926-335DC8F71DEB}"/>
              </a:ext>
            </a:extLst>
          </p:cNvPr>
          <p:cNvGrpSpPr/>
          <p:nvPr/>
        </p:nvGrpSpPr>
        <p:grpSpPr>
          <a:xfrm>
            <a:off x="2195736" y="1903665"/>
            <a:ext cx="4572734" cy="4555270"/>
            <a:chOff x="2195736" y="1903665"/>
            <a:chExt cx="4572734" cy="4555270"/>
          </a:xfrm>
        </p:grpSpPr>
        <p:pic>
          <p:nvPicPr>
            <p:cNvPr id="4" name="图片 3">
              <a:extLst>
                <a:ext uri="{FF2B5EF4-FFF2-40B4-BE49-F238E27FC236}">
                  <a16:creationId xmlns:a16="http://schemas.microsoft.com/office/drawing/2014/main" id="{5506C1F8-7F36-494C-90A7-CBCCCF01331A}"/>
                </a:ext>
              </a:extLst>
            </p:cNvPr>
            <p:cNvPicPr>
              <a:picLocks noChangeAspect="1"/>
            </p:cNvPicPr>
            <p:nvPr/>
          </p:nvPicPr>
          <p:blipFill>
            <a:blip r:embed="rId2"/>
            <a:stretch>
              <a:fillRect/>
            </a:stretch>
          </p:blipFill>
          <p:spPr>
            <a:xfrm>
              <a:off x="2213201" y="4181300"/>
              <a:ext cx="4555269" cy="2277635"/>
            </a:xfrm>
            <a:prstGeom prst="rect">
              <a:avLst/>
            </a:prstGeom>
            <a:ln>
              <a:noFill/>
            </a:ln>
            <a:effectLst>
              <a:softEdge rad="112500"/>
            </a:effectLst>
          </p:spPr>
        </p:pic>
        <p:pic>
          <p:nvPicPr>
            <p:cNvPr id="3074" name="Picture 2">
              <a:extLst>
                <a:ext uri="{FF2B5EF4-FFF2-40B4-BE49-F238E27FC236}">
                  <a16:creationId xmlns:a16="http://schemas.microsoft.com/office/drawing/2014/main" id="{CC8827AF-81EA-4DAB-BCCB-7DB91282C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903665"/>
              <a:ext cx="4555269" cy="22776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7" name="矩形: 圆角 6">
            <a:extLst>
              <a:ext uri="{FF2B5EF4-FFF2-40B4-BE49-F238E27FC236}">
                <a16:creationId xmlns:a16="http://schemas.microsoft.com/office/drawing/2014/main" id="{6AE4D993-DB5B-446F-A68C-9D5B766D4442}"/>
              </a:ext>
            </a:extLst>
          </p:cNvPr>
          <p:cNvSpPr/>
          <p:nvPr/>
        </p:nvSpPr>
        <p:spPr>
          <a:xfrm>
            <a:off x="4860032" y="1388774"/>
            <a:ext cx="1228541"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solidFill>
                  <a:schemeClr val="tx1"/>
                </a:solidFill>
              </a:rPr>
              <a:t>毒品大麻</a:t>
            </a:r>
          </a:p>
        </p:txBody>
      </p:sp>
      <p:sp>
        <p:nvSpPr>
          <p:cNvPr id="8" name="矩形: 圆角 7">
            <a:extLst>
              <a:ext uri="{FF2B5EF4-FFF2-40B4-BE49-F238E27FC236}">
                <a16:creationId xmlns:a16="http://schemas.microsoft.com/office/drawing/2014/main" id="{B773BFAD-534F-4604-9F27-3377AC7EBE65}"/>
              </a:ext>
            </a:extLst>
          </p:cNvPr>
          <p:cNvSpPr/>
          <p:nvPr/>
        </p:nvSpPr>
        <p:spPr>
          <a:xfrm>
            <a:off x="2699792" y="1388774"/>
            <a:ext cx="1228541"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solidFill>
                  <a:schemeClr val="tx1"/>
                </a:solidFill>
              </a:rPr>
              <a:t>工业大麻</a:t>
            </a:r>
          </a:p>
        </p:txBody>
      </p:sp>
      <p:sp>
        <p:nvSpPr>
          <p:cNvPr id="9" name="矩形 8">
            <a:extLst>
              <a:ext uri="{FF2B5EF4-FFF2-40B4-BE49-F238E27FC236}">
                <a16:creationId xmlns:a16="http://schemas.microsoft.com/office/drawing/2014/main" id="{7174696B-8844-420A-A6ED-6DA3D27AEE02}"/>
              </a:ext>
            </a:extLst>
          </p:cNvPr>
          <p:cNvSpPr/>
          <p:nvPr/>
        </p:nvSpPr>
        <p:spPr>
          <a:xfrm>
            <a:off x="1383234" y="1471525"/>
            <a:ext cx="1192955" cy="338554"/>
          </a:xfrm>
          <a:prstGeom prst="rect">
            <a:avLst/>
          </a:prstGeom>
        </p:spPr>
        <p:txBody>
          <a:bodyPr wrap="none">
            <a:spAutoFit/>
          </a:bodyPr>
          <a:lstStyle/>
          <a:p>
            <a:pPr algn="ctr"/>
            <a:r>
              <a:rPr lang="en-US" altLang="zh-CN" sz="1600" dirty="0"/>
              <a:t>THC&lt;0.3%</a:t>
            </a:r>
          </a:p>
        </p:txBody>
      </p:sp>
      <p:sp>
        <p:nvSpPr>
          <p:cNvPr id="10" name="矩形 9">
            <a:extLst>
              <a:ext uri="{FF2B5EF4-FFF2-40B4-BE49-F238E27FC236}">
                <a16:creationId xmlns:a16="http://schemas.microsoft.com/office/drawing/2014/main" id="{F6490AEC-FF19-410D-BC61-AE03B59353FF}"/>
              </a:ext>
            </a:extLst>
          </p:cNvPr>
          <p:cNvSpPr/>
          <p:nvPr/>
        </p:nvSpPr>
        <p:spPr>
          <a:xfrm>
            <a:off x="6074568" y="1467601"/>
            <a:ext cx="1192955" cy="338554"/>
          </a:xfrm>
          <a:prstGeom prst="rect">
            <a:avLst/>
          </a:prstGeom>
        </p:spPr>
        <p:txBody>
          <a:bodyPr wrap="none">
            <a:spAutoFit/>
          </a:bodyPr>
          <a:lstStyle/>
          <a:p>
            <a:pPr algn="ctr"/>
            <a:r>
              <a:rPr lang="en-US" altLang="zh-CN" sz="1600" dirty="0"/>
              <a:t>THC&gt;0.3%</a:t>
            </a:r>
          </a:p>
        </p:txBody>
      </p:sp>
    </p:spTree>
    <p:extLst>
      <p:ext uri="{BB962C8B-B14F-4D97-AF65-F5344CB8AC3E}">
        <p14:creationId xmlns:p14="http://schemas.microsoft.com/office/powerpoint/2010/main" val="32308381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C6D5BAA-32EA-4920-BF6E-CE0FE8209832}"/>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30</a:t>
            </a:fld>
            <a:endParaRPr lang="zh-CN" altLang="en-US">
              <a:solidFill>
                <a:prstClr val="black">
                  <a:tint val="75000"/>
                </a:prstClr>
              </a:solidFill>
            </a:endParaRPr>
          </a:p>
        </p:txBody>
      </p:sp>
      <p:pic>
        <p:nvPicPr>
          <p:cNvPr id="4" name="图片 3">
            <a:extLst>
              <a:ext uri="{FF2B5EF4-FFF2-40B4-BE49-F238E27FC236}">
                <a16:creationId xmlns:a16="http://schemas.microsoft.com/office/drawing/2014/main" id="{FBE56AAF-FAF5-43E7-8D70-93AA5ECF4571}"/>
              </a:ext>
            </a:extLst>
          </p:cNvPr>
          <p:cNvPicPr>
            <a:picLocks noChangeAspect="1"/>
          </p:cNvPicPr>
          <p:nvPr/>
        </p:nvPicPr>
        <p:blipFill>
          <a:blip r:embed="rId2"/>
          <a:stretch>
            <a:fillRect/>
          </a:stretch>
        </p:blipFill>
        <p:spPr>
          <a:xfrm>
            <a:off x="0" y="1628800"/>
            <a:ext cx="9144000" cy="5316929"/>
          </a:xfrm>
          <a:prstGeom prst="rect">
            <a:avLst/>
          </a:prstGeom>
        </p:spPr>
      </p:pic>
      <p:sp>
        <p:nvSpPr>
          <p:cNvPr id="5" name="标题 2">
            <a:extLst>
              <a:ext uri="{FF2B5EF4-FFF2-40B4-BE49-F238E27FC236}">
                <a16:creationId xmlns:a16="http://schemas.microsoft.com/office/drawing/2014/main" id="{F16C9B24-25FF-4C3E-A862-3736BC1DFB41}"/>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4.</a:t>
            </a:r>
            <a:r>
              <a:rPr lang="zh-CN" altLang="en-US" sz="3100" dirty="0">
                <a:solidFill>
                  <a:srgbClr val="000000"/>
                </a:solidFill>
              </a:rPr>
              <a:t>分析方法建立</a:t>
            </a:r>
            <a:br>
              <a:rPr sz="3100" dirty="0">
                <a:solidFill>
                  <a:srgbClr val="000000"/>
                </a:solidFill>
              </a:rPr>
            </a:br>
            <a:endParaRPr sz="3100" dirty="0">
              <a:solidFill>
                <a:sysClr val="windowText" lastClr="000000">
                  <a:lumMod val="65000"/>
                  <a:lumOff val="35000"/>
                </a:sysClr>
              </a:solidFill>
            </a:endParaRPr>
          </a:p>
        </p:txBody>
      </p:sp>
    </p:spTree>
    <p:extLst>
      <p:ext uri="{BB962C8B-B14F-4D97-AF65-F5344CB8AC3E}">
        <p14:creationId xmlns:p14="http://schemas.microsoft.com/office/powerpoint/2010/main" val="21601861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E0F003-022D-452A-822E-38E183C2702B}"/>
              </a:ext>
            </a:extLst>
          </p:cNvPr>
          <p:cNvSpPr>
            <a:spLocks noGrp="1"/>
          </p:cNvSpPr>
          <p:nvPr>
            <p:ph type="sldNum" sz="quarter" idx="12"/>
          </p:nvPr>
        </p:nvSpPr>
        <p:spPr>
          <a:xfrm>
            <a:off x="8291237" y="6470739"/>
            <a:ext cx="1224136" cy="406233"/>
          </a:xfrm>
        </p:spPr>
        <p:txBody>
          <a:bodyPr/>
          <a:lstStyle/>
          <a:p>
            <a:fld id="{FCC3A858-5ED0-4B4A-8756-97846365D733}" type="slidenum">
              <a:rPr lang="zh-CN" altLang="en-US" smtClean="0">
                <a:solidFill>
                  <a:prstClr val="black">
                    <a:tint val="75000"/>
                  </a:prstClr>
                </a:solidFill>
              </a:rPr>
              <a:t>31</a:t>
            </a:fld>
            <a:endParaRPr lang="zh-CN" altLang="en-US" dirty="0">
              <a:solidFill>
                <a:prstClr val="black">
                  <a:tint val="75000"/>
                </a:prstClr>
              </a:solidFill>
            </a:endParaRPr>
          </a:p>
        </p:txBody>
      </p:sp>
      <p:sp>
        <p:nvSpPr>
          <p:cNvPr id="4" name="标题 2">
            <a:extLst>
              <a:ext uri="{FF2B5EF4-FFF2-40B4-BE49-F238E27FC236}">
                <a16:creationId xmlns:a16="http://schemas.microsoft.com/office/drawing/2014/main" id="{0639ADFE-13DA-4A03-A6CC-BD7DF611AE65}"/>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5.</a:t>
            </a:r>
            <a:r>
              <a:rPr lang="zh-CN" altLang="en-US" sz="3100" dirty="0">
                <a:solidFill>
                  <a:srgbClr val="000000"/>
                </a:solidFill>
              </a:rPr>
              <a:t>标准方法建立</a:t>
            </a:r>
            <a:br>
              <a:rPr sz="3100" dirty="0">
                <a:solidFill>
                  <a:srgbClr val="000000"/>
                </a:solidFill>
              </a:rPr>
            </a:br>
            <a:endParaRPr sz="3100" dirty="0">
              <a:solidFill>
                <a:sysClr val="windowText" lastClr="000000">
                  <a:lumMod val="65000"/>
                  <a:lumOff val="35000"/>
                </a:sysClr>
              </a:solidFill>
            </a:endParaRPr>
          </a:p>
        </p:txBody>
      </p:sp>
      <p:sp>
        <p:nvSpPr>
          <p:cNvPr id="6" name="TextBox 25">
            <a:extLst>
              <a:ext uri="{FF2B5EF4-FFF2-40B4-BE49-F238E27FC236}">
                <a16:creationId xmlns:a16="http://schemas.microsoft.com/office/drawing/2014/main" id="{7BBAEF97-EE47-41F6-86BC-421EBB6B7CAF}"/>
              </a:ext>
            </a:extLst>
          </p:cNvPr>
          <p:cNvSpPr>
            <a:spLocks noChangeArrowheads="1"/>
          </p:cNvSpPr>
          <p:nvPr/>
        </p:nvSpPr>
        <p:spPr bwMode="auto">
          <a:xfrm>
            <a:off x="971600" y="1240806"/>
            <a:ext cx="4464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002611"/>
                </a:solidFill>
                <a:latin typeface="微软雅黑" panose="020B0503020204020204" pitchFamily="34" charset="-122"/>
                <a:ea typeface="微软雅黑" panose="020B0503020204020204" pitchFamily="34" charset="-122"/>
                <a:sym typeface="微软雅黑" panose="020B0503020204020204" pitchFamily="34" charset="-122"/>
              </a:rPr>
              <a:t>整合资源</a:t>
            </a:r>
          </a:p>
        </p:txBody>
      </p:sp>
      <p:pic>
        <p:nvPicPr>
          <p:cNvPr id="8" name="Picture 7">
            <a:extLst>
              <a:ext uri="{FF2B5EF4-FFF2-40B4-BE49-F238E27FC236}">
                <a16:creationId xmlns:a16="http://schemas.microsoft.com/office/drawing/2014/main" id="{299C2FC6-91C1-47E1-9962-C84158C86B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04" y="1350374"/>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组合 20">
            <a:extLst>
              <a:ext uri="{FF2B5EF4-FFF2-40B4-BE49-F238E27FC236}">
                <a16:creationId xmlns:a16="http://schemas.microsoft.com/office/drawing/2014/main" id="{F7C3A4E0-3B1D-447C-9F36-7674C3B89F0C}"/>
              </a:ext>
            </a:extLst>
          </p:cNvPr>
          <p:cNvGrpSpPr/>
          <p:nvPr/>
        </p:nvGrpSpPr>
        <p:grpSpPr>
          <a:xfrm>
            <a:off x="-31629" y="2763736"/>
            <a:ext cx="1754113" cy="1421165"/>
            <a:chOff x="720203" y="2075865"/>
            <a:chExt cx="2147248" cy="1690386"/>
          </a:xfrm>
        </p:grpSpPr>
        <p:pic>
          <p:nvPicPr>
            <p:cNvPr id="15" name="图片 14">
              <a:extLst>
                <a:ext uri="{FF2B5EF4-FFF2-40B4-BE49-F238E27FC236}">
                  <a16:creationId xmlns:a16="http://schemas.microsoft.com/office/drawing/2014/main" id="{0BECDCE5-6206-4198-926A-AFFF5A4839FA}"/>
                </a:ext>
              </a:extLst>
            </p:cNvPr>
            <p:cNvPicPr>
              <a:picLocks noChangeAspect="1"/>
            </p:cNvPicPr>
            <p:nvPr/>
          </p:nvPicPr>
          <p:blipFill>
            <a:blip r:embed="rId3"/>
            <a:stretch>
              <a:fillRect/>
            </a:stretch>
          </p:blipFill>
          <p:spPr>
            <a:xfrm>
              <a:off x="1115616" y="2075865"/>
              <a:ext cx="1066800" cy="1085850"/>
            </a:xfrm>
            <a:prstGeom prst="rect">
              <a:avLst/>
            </a:prstGeom>
          </p:spPr>
        </p:pic>
        <p:sp>
          <p:nvSpPr>
            <p:cNvPr id="17" name="文本框 16">
              <a:extLst>
                <a:ext uri="{FF2B5EF4-FFF2-40B4-BE49-F238E27FC236}">
                  <a16:creationId xmlns:a16="http://schemas.microsoft.com/office/drawing/2014/main" id="{8490D48F-3A11-42A7-A2A8-8006C9ADE663}"/>
                </a:ext>
              </a:extLst>
            </p:cNvPr>
            <p:cNvSpPr txBox="1"/>
            <p:nvPr/>
          </p:nvSpPr>
          <p:spPr>
            <a:xfrm>
              <a:off x="720203" y="3326954"/>
              <a:ext cx="2147247" cy="439297"/>
            </a:xfrm>
            <a:prstGeom prst="rect">
              <a:avLst/>
            </a:prstGeom>
            <a:noFill/>
          </p:spPr>
          <p:txBody>
            <a:bodyPr wrap="square">
              <a:spAutoFit/>
            </a:bodyPr>
            <a:lstStyle/>
            <a:p>
              <a:pPr algn="ctr"/>
              <a:r>
                <a:rPr lang="en-US" altLang="zh-CN" dirty="0"/>
                <a:t>AOAC</a:t>
              </a:r>
              <a:r>
                <a:rPr lang="zh-CN" altLang="en-US" dirty="0"/>
                <a:t>中国分部</a:t>
              </a:r>
            </a:p>
          </p:txBody>
        </p:sp>
      </p:grpSp>
      <p:grpSp>
        <p:nvGrpSpPr>
          <p:cNvPr id="19" name="组合 18">
            <a:extLst>
              <a:ext uri="{FF2B5EF4-FFF2-40B4-BE49-F238E27FC236}">
                <a16:creationId xmlns:a16="http://schemas.microsoft.com/office/drawing/2014/main" id="{797E44FB-F782-40C8-BAD4-07907D98D56C}"/>
              </a:ext>
            </a:extLst>
          </p:cNvPr>
          <p:cNvGrpSpPr/>
          <p:nvPr/>
        </p:nvGrpSpPr>
        <p:grpSpPr>
          <a:xfrm>
            <a:off x="1648661" y="2803997"/>
            <a:ext cx="2064568" cy="1358368"/>
            <a:chOff x="4767095" y="2150559"/>
            <a:chExt cx="2527283" cy="1615692"/>
          </a:xfrm>
        </p:grpSpPr>
        <p:pic>
          <p:nvPicPr>
            <p:cNvPr id="7170" name="Picture 2">
              <a:extLst>
                <a:ext uri="{FF2B5EF4-FFF2-40B4-BE49-F238E27FC236}">
                  <a16:creationId xmlns:a16="http://schemas.microsoft.com/office/drawing/2014/main" id="{E325F146-1B44-4939-AE38-D36093AD4B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103" y="2150559"/>
              <a:ext cx="1213386" cy="1011155"/>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id="{6D1B3BF6-2920-4C6D-A2FC-F2D6E1AB6F9D}"/>
                </a:ext>
              </a:extLst>
            </p:cNvPr>
            <p:cNvSpPr txBox="1"/>
            <p:nvPr/>
          </p:nvSpPr>
          <p:spPr>
            <a:xfrm>
              <a:off x="4767095" y="3326954"/>
              <a:ext cx="2527283" cy="439297"/>
            </a:xfrm>
            <a:prstGeom prst="rect">
              <a:avLst/>
            </a:prstGeom>
            <a:noFill/>
          </p:spPr>
          <p:txBody>
            <a:bodyPr wrap="square">
              <a:spAutoFit/>
            </a:bodyPr>
            <a:lstStyle/>
            <a:p>
              <a:pPr algn="ctr"/>
              <a:r>
                <a:rPr lang="zh-CN" altLang="en-US" dirty="0"/>
                <a:t>中国分析测试协会</a:t>
              </a:r>
            </a:p>
          </p:txBody>
        </p:sp>
      </p:grpSp>
      <p:grpSp>
        <p:nvGrpSpPr>
          <p:cNvPr id="39" name="组合 38">
            <a:extLst>
              <a:ext uri="{FF2B5EF4-FFF2-40B4-BE49-F238E27FC236}">
                <a16:creationId xmlns:a16="http://schemas.microsoft.com/office/drawing/2014/main" id="{60E58500-F7B1-4F12-B672-85F6E7C4BD0D}"/>
              </a:ext>
            </a:extLst>
          </p:cNvPr>
          <p:cNvGrpSpPr/>
          <p:nvPr/>
        </p:nvGrpSpPr>
        <p:grpSpPr>
          <a:xfrm>
            <a:off x="443616" y="4351619"/>
            <a:ext cx="4461032" cy="1633723"/>
            <a:chOff x="511940" y="4508466"/>
            <a:chExt cx="5460847" cy="1943209"/>
          </a:xfrm>
        </p:grpSpPr>
        <p:grpSp>
          <p:nvGrpSpPr>
            <p:cNvPr id="30" name="组合 29">
              <a:extLst>
                <a:ext uri="{FF2B5EF4-FFF2-40B4-BE49-F238E27FC236}">
                  <a16:creationId xmlns:a16="http://schemas.microsoft.com/office/drawing/2014/main" id="{F19116EE-C757-4F35-B71B-3229307E06E9}"/>
                </a:ext>
              </a:extLst>
            </p:cNvPr>
            <p:cNvGrpSpPr/>
            <p:nvPr/>
          </p:nvGrpSpPr>
          <p:grpSpPr>
            <a:xfrm>
              <a:off x="511940" y="4508466"/>
              <a:ext cx="1990484" cy="1924901"/>
              <a:chOff x="709934" y="4605229"/>
              <a:chExt cx="1990484" cy="1924901"/>
            </a:xfrm>
          </p:grpSpPr>
          <p:pic>
            <p:nvPicPr>
              <p:cNvPr id="7174" name="Picture 6">
                <a:extLst>
                  <a:ext uri="{FF2B5EF4-FFF2-40B4-BE49-F238E27FC236}">
                    <a16:creationId xmlns:a16="http://schemas.microsoft.com/office/drawing/2014/main" id="{AB19794B-99BE-417E-916B-2C2C157FFC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8373" y="4605229"/>
                <a:ext cx="1461285" cy="1414524"/>
              </a:xfrm>
              <a:prstGeom prst="rect">
                <a:avLst/>
              </a:prstGeom>
              <a:noFill/>
              <a:extLst>
                <a:ext uri="{909E8E84-426E-40DD-AFC4-6F175D3DCCD1}">
                  <a14:hiddenFill xmlns:a14="http://schemas.microsoft.com/office/drawing/2010/main">
                    <a:solidFill>
                      <a:srgbClr val="FFFFFF"/>
                    </a:solidFill>
                  </a14:hiddenFill>
                </a:ext>
              </a:extLst>
            </p:spPr>
          </p:pic>
          <p:sp>
            <p:nvSpPr>
              <p:cNvPr id="24" name="文本框 23">
                <a:extLst>
                  <a:ext uri="{FF2B5EF4-FFF2-40B4-BE49-F238E27FC236}">
                    <a16:creationId xmlns:a16="http://schemas.microsoft.com/office/drawing/2014/main" id="{ED2701DC-F6F0-431D-B1B9-8263E117E6F4}"/>
                  </a:ext>
                </a:extLst>
              </p:cNvPr>
              <p:cNvSpPr txBox="1"/>
              <p:nvPr/>
            </p:nvSpPr>
            <p:spPr>
              <a:xfrm>
                <a:off x="709934" y="6090833"/>
                <a:ext cx="1990484" cy="439297"/>
              </a:xfrm>
              <a:prstGeom prst="rect">
                <a:avLst/>
              </a:prstGeom>
              <a:noFill/>
            </p:spPr>
            <p:txBody>
              <a:bodyPr wrap="square">
                <a:spAutoFit/>
              </a:bodyPr>
              <a:lstStyle/>
              <a:p>
                <a:r>
                  <a:rPr lang="zh-CN" altLang="en-US" dirty="0"/>
                  <a:t>华东理工大学</a:t>
                </a:r>
              </a:p>
            </p:txBody>
          </p:sp>
        </p:grpSp>
        <p:grpSp>
          <p:nvGrpSpPr>
            <p:cNvPr id="28" name="组合 27">
              <a:extLst>
                <a:ext uri="{FF2B5EF4-FFF2-40B4-BE49-F238E27FC236}">
                  <a16:creationId xmlns:a16="http://schemas.microsoft.com/office/drawing/2014/main" id="{C3B405A6-3588-453C-95F9-BA880834F3B3}"/>
                </a:ext>
              </a:extLst>
            </p:cNvPr>
            <p:cNvGrpSpPr/>
            <p:nvPr/>
          </p:nvGrpSpPr>
          <p:grpSpPr>
            <a:xfrm>
              <a:off x="3880067" y="4509888"/>
              <a:ext cx="2092720" cy="1941787"/>
              <a:chOff x="2469346" y="4605229"/>
              <a:chExt cx="2092720" cy="1941787"/>
            </a:xfrm>
          </p:grpSpPr>
          <p:pic>
            <p:nvPicPr>
              <p:cNvPr id="7176" name="Picture 8">
                <a:extLst>
                  <a:ext uri="{FF2B5EF4-FFF2-40B4-BE49-F238E27FC236}">
                    <a16:creationId xmlns:a16="http://schemas.microsoft.com/office/drawing/2014/main" id="{9B4408FB-FE1A-421C-8A82-58C359F8FA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4802" y="4605229"/>
                <a:ext cx="1461286" cy="1523616"/>
              </a:xfrm>
              <a:prstGeom prst="rect">
                <a:avLst/>
              </a:prstGeom>
              <a:noFill/>
              <a:extLst>
                <a:ext uri="{909E8E84-426E-40DD-AFC4-6F175D3DCCD1}">
                  <a14:hiddenFill xmlns:a14="http://schemas.microsoft.com/office/drawing/2010/main">
                    <a:solidFill>
                      <a:srgbClr val="FFFFFF"/>
                    </a:solidFill>
                  </a14:hiddenFill>
                </a:ext>
              </a:extLst>
            </p:spPr>
          </p:pic>
          <p:sp>
            <p:nvSpPr>
              <p:cNvPr id="26" name="文本框 25">
                <a:extLst>
                  <a:ext uri="{FF2B5EF4-FFF2-40B4-BE49-F238E27FC236}">
                    <a16:creationId xmlns:a16="http://schemas.microsoft.com/office/drawing/2014/main" id="{053E236E-2A23-44E4-B176-08E5DED803E4}"/>
                  </a:ext>
                </a:extLst>
              </p:cNvPr>
              <p:cNvSpPr txBox="1"/>
              <p:nvPr/>
            </p:nvSpPr>
            <p:spPr>
              <a:xfrm>
                <a:off x="2469346" y="6107719"/>
                <a:ext cx="2092720" cy="439297"/>
              </a:xfrm>
              <a:prstGeom prst="rect">
                <a:avLst/>
              </a:prstGeom>
              <a:noFill/>
            </p:spPr>
            <p:txBody>
              <a:bodyPr wrap="square">
                <a:spAutoFit/>
              </a:bodyPr>
              <a:lstStyle/>
              <a:p>
                <a:r>
                  <a:rPr lang="zh-CN" altLang="en-US" dirty="0"/>
                  <a:t>齐齐哈尔大学</a:t>
                </a:r>
              </a:p>
            </p:txBody>
          </p:sp>
        </p:grpSp>
        <p:grpSp>
          <p:nvGrpSpPr>
            <p:cNvPr id="33" name="组合 32">
              <a:extLst>
                <a:ext uri="{FF2B5EF4-FFF2-40B4-BE49-F238E27FC236}">
                  <a16:creationId xmlns:a16="http://schemas.microsoft.com/office/drawing/2014/main" id="{DF000699-7832-4F6A-A27C-95A87795C6E6}"/>
                </a:ext>
              </a:extLst>
            </p:cNvPr>
            <p:cNvGrpSpPr/>
            <p:nvPr/>
          </p:nvGrpSpPr>
          <p:grpSpPr>
            <a:xfrm>
              <a:off x="2324652" y="4508466"/>
              <a:ext cx="1656184" cy="1854936"/>
              <a:chOff x="4572000" y="4104377"/>
              <a:chExt cx="1656184" cy="1854936"/>
            </a:xfrm>
          </p:grpSpPr>
          <p:pic>
            <p:nvPicPr>
              <p:cNvPr id="7178" name="Picture 10">
                <a:extLst>
                  <a:ext uri="{FF2B5EF4-FFF2-40B4-BE49-F238E27FC236}">
                    <a16:creationId xmlns:a16="http://schemas.microsoft.com/office/drawing/2014/main" id="{5398CF8F-0A1E-4451-BCD4-90F96B6D66A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162" r="19761"/>
              <a:stretch/>
            </p:blipFill>
            <p:spPr bwMode="auto">
              <a:xfrm>
                <a:off x="4666129" y="4104377"/>
                <a:ext cx="1461287" cy="1563266"/>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0">
                <a:extLst>
                  <a:ext uri="{FF2B5EF4-FFF2-40B4-BE49-F238E27FC236}">
                    <a16:creationId xmlns:a16="http://schemas.microsoft.com/office/drawing/2014/main" id="{28707395-AB8D-4EEA-B990-CC4F10FD482D}"/>
                  </a:ext>
                </a:extLst>
              </p:cNvPr>
              <p:cNvSpPr txBox="1"/>
              <p:nvPr/>
            </p:nvSpPr>
            <p:spPr>
              <a:xfrm>
                <a:off x="4572000" y="5589981"/>
                <a:ext cx="1656184" cy="369332"/>
              </a:xfrm>
              <a:prstGeom prst="rect">
                <a:avLst/>
              </a:prstGeom>
              <a:noFill/>
            </p:spPr>
            <p:txBody>
              <a:bodyPr wrap="square">
                <a:spAutoFit/>
              </a:bodyPr>
              <a:lstStyle/>
              <a:p>
                <a:pPr algn="ctr"/>
                <a:r>
                  <a:rPr lang="zh-CN" altLang="en-US" dirty="0"/>
                  <a:t>苏州大学</a:t>
                </a:r>
              </a:p>
            </p:txBody>
          </p:sp>
        </p:grpSp>
      </p:grpSp>
      <p:pic>
        <p:nvPicPr>
          <p:cNvPr id="7180" name="Picture 12">
            <a:extLst>
              <a:ext uri="{FF2B5EF4-FFF2-40B4-BE49-F238E27FC236}">
                <a16:creationId xmlns:a16="http://schemas.microsoft.com/office/drawing/2014/main" id="{CCD3CF96-4550-4ED3-A298-679856F7CC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7275" y="4232649"/>
            <a:ext cx="1417416" cy="288288"/>
          </a:xfrm>
          <a:prstGeom prst="rect">
            <a:avLst/>
          </a:prstGeom>
          <a:noFill/>
          <a:extLst>
            <a:ext uri="{909E8E84-426E-40DD-AFC4-6F175D3DCCD1}">
              <a14:hiddenFill xmlns:a14="http://schemas.microsoft.com/office/drawing/2010/main">
                <a:solidFill>
                  <a:srgbClr val="FFFFFF"/>
                </a:solidFill>
              </a14:hiddenFill>
            </a:ext>
          </a:extLst>
        </p:spPr>
      </p:pic>
      <p:sp>
        <p:nvSpPr>
          <p:cNvPr id="42" name="文本框 41">
            <a:extLst>
              <a:ext uri="{FF2B5EF4-FFF2-40B4-BE49-F238E27FC236}">
                <a16:creationId xmlns:a16="http://schemas.microsoft.com/office/drawing/2014/main" id="{16BE7DF3-C281-4896-83E2-AB16AA29CC94}"/>
              </a:ext>
            </a:extLst>
          </p:cNvPr>
          <p:cNvSpPr txBox="1"/>
          <p:nvPr/>
        </p:nvSpPr>
        <p:spPr>
          <a:xfrm>
            <a:off x="5278011" y="4561515"/>
            <a:ext cx="3411807" cy="369332"/>
          </a:xfrm>
          <a:prstGeom prst="rect">
            <a:avLst/>
          </a:prstGeom>
          <a:noFill/>
        </p:spPr>
        <p:txBody>
          <a:bodyPr wrap="square">
            <a:spAutoFit/>
          </a:bodyPr>
          <a:lstStyle/>
          <a:p>
            <a:pPr algn="ctr"/>
            <a:r>
              <a:rPr lang="zh-CN" altLang="en-US" b="0" i="0" dirty="0">
                <a:effectLst/>
                <a:latin typeface="Arial" panose="020B0604020202020204" pitchFamily="34" charset="0"/>
              </a:rPr>
              <a:t>大连依利特分析仪器有限公司</a:t>
            </a:r>
            <a:endParaRPr lang="zh-CN" altLang="en-US" dirty="0"/>
          </a:p>
        </p:txBody>
      </p:sp>
      <p:pic>
        <p:nvPicPr>
          <p:cNvPr id="7182" name="Picture 14">
            <a:extLst>
              <a:ext uri="{FF2B5EF4-FFF2-40B4-BE49-F238E27FC236}">
                <a16:creationId xmlns:a16="http://schemas.microsoft.com/office/drawing/2014/main" id="{0125AB89-70FD-4050-8256-690299E5A7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0341" y="4822151"/>
            <a:ext cx="1601598" cy="640639"/>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34">
            <a:extLst>
              <a:ext uri="{FF2B5EF4-FFF2-40B4-BE49-F238E27FC236}">
                <a16:creationId xmlns:a16="http://schemas.microsoft.com/office/drawing/2014/main" id="{5937AE2C-2CD8-4FD2-879A-43209524F47B}"/>
              </a:ext>
            </a:extLst>
          </p:cNvPr>
          <p:cNvSpPr txBox="1"/>
          <p:nvPr/>
        </p:nvSpPr>
        <p:spPr>
          <a:xfrm>
            <a:off x="5278011" y="5419296"/>
            <a:ext cx="3435945" cy="369332"/>
          </a:xfrm>
          <a:prstGeom prst="rect">
            <a:avLst/>
          </a:prstGeom>
          <a:noFill/>
        </p:spPr>
        <p:txBody>
          <a:bodyPr wrap="square">
            <a:spAutoFit/>
          </a:bodyPr>
          <a:lstStyle/>
          <a:p>
            <a:pPr algn="ctr"/>
            <a:r>
              <a:rPr lang="zh-CN" altLang="en-US" b="0" i="0" dirty="0">
                <a:effectLst/>
                <a:latin typeface="Arial" panose="020B0604020202020204" pitchFamily="34" charset="0"/>
              </a:rPr>
              <a:t>苏州汇通色谱分离纯化有限公司</a:t>
            </a:r>
            <a:endParaRPr lang="zh-CN" altLang="en-US" dirty="0"/>
          </a:p>
        </p:txBody>
      </p:sp>
      <p:pic>
        <p:nvPicPr>
          <p:cNvPr id="36" name="图片 35">
            <a:extLst>
              <a:ext uri="{FF2B5EF4-FFF2-40B4-BE49-F238E27FC236}">
                <a16:creationId xmlns:a16="http://schemas.microsoft.com/office/drawing/2014/main" id="{E4CA029C-BF58-40E8-9D60-06D23450980B}"/>
              </a:ext>
            </a:extLst>
          </p:cNvPr>
          <p:cNvPicPr>
            <a:picLocks noChangeAspect="1"/>
          </p:cNvPicPr>
          <p:nvPr/>
        </p:nvPicPr>
        <p:blipFill rotWithShape="1">
          <a:blip r:embed="rId10"/>
          <a:srcRect l="14767" t="22437" r="10310" b="16101"/>
          <a:stretch/>
        </p:blipFill>
        <p:spPr>
          <a:xfrm>
            <a:off x="6152088" y="5721880"/>
            <a:ext cx="1498444" cy="605396"/>
          </a:xfrm>
          <a:prstGeom prst="rect">
            <a:avLst/>
          </a:prstGeom>
        </p:spPr>
      </p:pic>
      <p:sp>
        <p:nvSpPr>
          <p:cNvPr id="49" name="文本框 48">
            <a:extLst>
              <a:ext uri="{FF2B5EF4-FFF2-40B4-BE49-F238E27FC236}">
                <a16:creationId xmlns:a16="http://schemas.microsoft.com/office/drawing/2014/main" id="{D6BA3C85-D978-4AFB-9642-16797573ECEA}"/>
              </a:ext>
            </a:extLst>
          </p:cNvPr>
          <p:cNvSpPr txBox="1"/>
          <p:nvPr/>
        </p:nvSpPr>
        <p:spPr>
          <a:xfrm>
            <a:off x="5469943" y="6259353"/>
            <a:ext cx="3052083" cy="369332"/>
          </a:xfrm>
          <a:prstGeom prst="rect">
            <a:avLst/>
          </a:prstGeom>
          <a:noFill/>
        </p:spPr>
        <p:txBody>
          <a:bodyPr wrap="square">
            <a:spAutoFit/>
          </a:bodyPr>
          <a:lstStyle>
            <a:defPPr>
              <a:defRPr lang="zh-CN"/>
            </a:defPPr>
            <a:lvl1pPr algn="ctr">
              <a:defRPr b="0" i="0">
                <a:effectLst/>
                <a:latin typeface="Arial" panose="020B0604020202020204" pitchFamily="34" charset="0"/>
              </a:defRPr>
            </a:lvl1pPr>
          </a:lstStyle>
          <a:p>
            <a:r>
              <a:rPr lang="zh-CN" altLang="en-US" dirty="0"/>
              <a:t>云南速研生物科技有限公司</a:t>
            </a:r>
          </a:p>
        </p:txBody>
      </p:sp>
      <p:sp>
        <p:nvSpPr>
          <p:cNvPr id="52" name="文本框 51">
            <a:extLst>
              <a:ext uri="{FF2B5EF4-FFF2-40B4-BE49-F238E27FC236}">
                <a16:creationId xmlns:a16="http://schemas.microsoft.com/office/drawing/2014/main" id="{687AB717-A663-4F72-BCAA-AD5A48CC7637}"/>
              </a:ext>
            </a:extLst>
          </p:cNvPr>
          <p:cNvSpPr txBox="1"/>
          <p:nvPr/>
        </p:nvSpPr>
        <p:spPr>
          <a:xfrm>
            <a:off x="293382" y="5986846"/>
            <a:ext cx="4795282" cy="369332"/>
          </a:xfrm>
          <a:prstGeom prst="rect">
            <a:avLst/>
          </a:prstGeom>
          <a:noFill/>
        </p:spPr>
        <p:txBody>
          <a:bodyPr wrap="square">
            <a:spAutoFit/>
          </a:bodyPr>
          <a:lstStyle/>
          <a:p>
            <a:r>
              <a:rPr lang="zh-CN" altLang="en-US" b="0" i="0" dirty="0">
                <a:effectLst/>
                <a:latin typeface="Arial" panose="020B0604020202020204" pitchFamily="34" charset="0"/>
              </a:rPr>
              <a:t>黑龙江省工业大麻及制品质量监督检验中心</a:t>
            </a:r>
            <a:endParaRPr lang="zh-CN" altLang="en-US" dirty="0"/>
          </a:p>
        </p:txBody>
      </p:sp>
      <p:sp>
        <p:nvSpPr>
          <p:cNvPr id="54" name="文本框 53">
            <a:extLst>
              <a:ext uri="{FF2B5EF4-FFF2-40B4-BE49-F238E27FC236}">
                <a16:creationId xmlns:a16="http://schemas.microsoft.com/office/drawing/2014/main" id="{FCE60DB2-2285-424E-8B17-067314C79117}"/>
              </a:ext>
            </a:extLst>
          </p:cNvPr>
          <p:cNvSpPr txBox="1"/>
          <p:nvPr/>
        </p:nvSpPr>
        <p:spPr>
          <a:xfrm>
            <a:off x="136758" y="6258596"/>
            <a:ext cx="4795282" cy="369332"/>
          </a:xfrm>
          <a:prstGeom prst="rect">
            <a:avLst/>
          </a:prstGeom>
          <a:noFill/>
        </p:spPr>
        <p:txBody>
          <a:bodyPr wrap="square">
            <a:spAutoFit/>
          </a:bodyPr>
          <a:lstStyle/>
          <a:p>
            <a:pPr algn="ctr"/>
            <a:r>
              <a:rPr lang="zh-CN" altLang="en-US" b="0" i="0" dirty="0">
                <a:effectLst/>
                <a:latin typeface="Arial" panose="020B0604020202020204" pitchFamily="34" charset="0"/>
              </a:rPr>
              <a:t>黑龙江省工业大麻加工技术创新中心</a:t>
            </a:r>
            <a:endParaRPr lang="zh-CN" altLang="en-US" dirty="0"/>
          </a:p>
        </p:txBody>
      </p:sp>
      <p:pic>
        <p:nvPicPr>
          <p:cNvPr id="5" name="Picture 2">
            <a:extLst>
              <a:ext uri="{FF2B5EF4-FFF2-40B4-BE49-F238E27FC236}">
                <a16:creationId xmlns:a16="http://schemas.microsoft.com/office/drawing/2014/main" id="{830D0B4F-030D-478A-862E-CF6B59652C8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257" t="25429" r="4306" b="23780"/>
          <a:stretch/>
        </p:blipFill>
        <p:spPr bwMode="auto">
          <a:xfrm>
            <a:off x="3788884" y="1450704"/>
            <a:ext cx="1923530" cy="10639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a:extLst>
              <a:ext uri="{FF2B5EF4-FFF2-40B4-BE49-F238E27FC236}">
                <a16:creationId xmlns:a16="http://schemas.microsoft.com/office/drawing/2014/main" id="{BF830590-34E8-491C-9E9C-6BAB54741AFE}"/>
              </a:ext>
            </a:extLst>
          </p:cNvPr>
          <p:cNvGrpSpPr/>
          <p:nvPr/>
        </p:nvGrpSpPr>
        <p:grpSpPr>
          <a:xfrm>
            <a:off x="5578643" y="2908830"/>
            <a:ext cx="3036149" cy="1058145"/>
            <a:chOff x="5278011" y="2824501"/>
            <a:chExt cx="3036149" cy="1058145"/>
          </a:xfrm>
        </p:grpSpPr>
        <p:pic>
          <p:nvPicPr>
            <p:cNvPr id="3074" name="Picture 2">
              <a:extLst>
                <a:ext uri="{FF2B5EF4-FFF2-40B4-BE49-F238E27FC236}">
                  <a16:creationId xmlns:a16="http://schemas.microsoft.com/office/drawing/2014/main" id="{16177DEC-F945-47A3-8650-CD02A25D6E9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0318" b="32134"/>
            <a:stretch/>
          </p:blipFill>
          <p:spPr bwMode="auto">
            <a:xfrm>
              <a:off x="5278011" y="2824501"/>
              <a:ext cx="3036149" cy="6421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7" name="文本框 36">
              <a:extLst>
                <a:ext uri="{FF2B5EF4-FFF2-40B4-BE49-F238E27FC236}">
                  <a16:creationId xmlns:a16="http://schemas.microsoft.com/office/drawing/2014/main" id="{F36CA1A1-99DE-472C-B660-094AD4059924}"/>
                </a:ext>
              </a:extLst>
            </p:cNvPr>
            <p:cNvSpPr txBox="1"/>
            <p:nvPr/>
          </p:nvSpPr>
          <p:spPr>
            <a:xfrm>
              <a:off x="5763801" y="3513314"/>
              <a:ext cx="2064568" cy="369332"/>
            </a:xfrm>
            <a:prstGeom prst="rect">
              <a:avLst/>
            </a:prstGeom>
            <a:noFill/>
          </p:spPr>
          <p:txBody>
            <a:bodyPr wrap="square">
              <a:spAutoFit/>
            </a:bodyPr>
            <a:lstStyle/>
            <a:p>
              <a:pPr algn="ctr"/>
              <a:r>
                <a:rPr lang="zh-CN" altLang="en-US" dirty="0"/>
                <a:t>默克集团</a:t>
              </a:r>
            </a:p>
          </p:txBody>
        </p:sp>
      </p:grpSp>
      <p:pic>
        <p:nvPicPr>
          <p:cNvPr id="9" name="图片 8">
            <a:extLst>
              <a:ext uri="{FF2B5EF4-FFF2-40B4-BE49-F238E27FC236}">
                <a16:creationId xmlns:a16="http://schemas.microsoft.com/office/drawing/2014/main" id="{6904CD5E-051A-4E27-880A-4F9321028422}"/>
              </a:ext>
            </a:extLst>
          </p:cNvPr>
          <p:cNvPicPr>
            <a:picLocks noChangeAspect="1"/>
          </p:cNvPicPr>
          <p:nvPr/>
        </p:nvPicPr>
        <p:blipFill>
          <a:blip r:embed="rId13"/>
          <a:stretch>
            <a:fillRect/>
          </a:stretch>
        </p:blipFill>
        <p:spPr>
          <a:xfrm>
            <a:off x="4218167" y="2782737"/>
            <a:ext cx="923925" cy="952500"/>
          </a:xfrm>
          <a:prstGeom prst="rect">
            <a:avLst/>
          </a:prstGeom>
        </p:spPr>
      </p:pic>
      <p:sp>
        <p:nvSpPr>
          <p:cNvPr id="38" name="文本框 37">
            <a:extLst>
              <a:ext uri="{FF2B5EF4-FFF2-40B4-BE49-F238E27FC236}">
                <a16:creationId xmlns:a16="http://schemas.microsoft.com/office/drawing/2014/main" id="{77189298-E8A9-4399-B2C5-A84F1C57DA95}"/>
              </a:ext>
            </a:extLst>
          </p:cNvPr>
          <p:cNvSpPr txBox="1"/>
          <p:nvPr/>
        </p:nvSpPr>
        <p:spPr>
          <a:xfrm>
            <a:off x="3647846" y="3777851"/>
            <a:ext cx="2064568" cy="646331"/>
          </a:xfrm>
          <a:prstGeom prst="rect">
            <a:avLst/>
          </a:prstGeom>
          <a:noFill/>
        </p:spPr>
        <p:txBody>
          <a:bodyPr wrap="square">
            <a:spAutoFit/>
          </a:bodyPr>
          <a:lstStyle/>
          <a:p>
            <a:pPr algn="ctr"/>
            <a:r>
              <a:rPr lang="zh-CN" altLang="en-US" dirty="0"/>
              <a:t>中国食品药品检定研究院</a:t>
            </a:r>
          </a:p>
        </p:txBody>
      </p:sp>
    </p:spTree>
    <p:extLst>
      <p:ext uri="{BB962C8B-B14F-4D97-AF65-F5344CB8AC3E}">
        <p14:creationId xmlns:p14="http://schemas.microsoft.com/office/powerpoint/2010/main" val="25230868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1AB2365-6CB6-40FF-B3AB-3970B091F92D}"/>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32</a:t>
            </a:fld>
            <a:endParaRPr lang="zh-CN" altLang="en-US">
              <a:solidFill>
                <a:prstClr val="black">
                  <a:tint val="75000"/>
                </a:prstClr>
              </a:solidFill>
            </a:endParaRPr>
          </a:p>
        </p:txBody>
      </p:sp>
      <p:sp>
        <p:nvSpPr>
          <p:cNvPr id="3" name="标题 2">
            <a:extLst>
              <a:ext uri="{FF2B5EF4-FFF2-40B4-BE49-F238E27FC236}">
                <a16:creationId xmlns:a16="http://schemas.microsoft.com/office/drawing/2014/main" id="{6F7E9B9D-E08B-4451-AA30-4601FA288CED}"/>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5.</a:t>
            </a:r>
            <a:r>
              <a:rPr lang="zh-CN" altLang="en-US" sz="3100" dirty="0">
                <a:solidFill>
                  <a:srgbClr val="000000"/>
                </a:solidFill>
              </a:rPr>
              <a:t>标准方法建立</a:t>
            </a:r>
            <a:br>
              <a:rPr sz="3100" dirty="0">
                <a:solidFill>
                  <a:srgbClr val="000000"/>
                </a:solidFill>
              </a:rPr>
            </a:br>
            <a:endParaRPr sz="3100" dirty="0">
              <a:solidFill>
                <a:sysClr val="windowText" lastClr="000000">
                  <a:lumMod val="65000"/>
                  <a:lumOff val="35000"/>
                </a:sysClr>
              </a:solidFill>
            </a:endParaRPr>
          </a:p>
        </p:txBody>
      </p:sp>
      <p:pic>
        <p:nvPicPr>
          <p:cNvPr id="5" name="图片 4">
            <a:extLst>
              <a:ext uri="{FF2B5EF4-FFF2-40B4-BE49-F238E27FC236}">
                <a16:creationId xmlns:a16="http://schemas.microsoft.com/office/drawing/2014/main" id="{F02506E1-B117-48E2-8825-29A65109BB90}"/>
              </a:ext>
            </a:extLst>
          </p:cNvPr>
          <p:cNvPicPr>
            <a:picLocks noChangeAspect="1"/>
          </p:cNvPicPr>
          <p:nvPr/>
        </p:nvPicPr>
        <p:blipFill>
          <a:blip r:embed="rId2"/>
          <a:stretch>
            <a:fillRect/>
          </a:stretch>
        </p:blipFill>
        <p:spPr>
          <a:xfrm>
            <a:off x="479054" y="1206437"/>
            <a:ext cx="4248472" cy="5397858"/>
          </a:xfrm>
          <a:prstGeom prst="rect">
            <a:avLst/>
          </a:prstGeom>
        </p:spPr>
      </p:pic>
      <p:sp>
        <p:nvSpPr>
          <p:cNvPr id="6" name="文本框 5">
            <a:extLst>
              <a:ext uri="{FF2B5EF4-FFF2-40B4-BE49-F238E27FC236}">
                <a16:creationId xmlns:a16="http://schemas.microsoft.com/office/drawing/2014/main" id="{59FCBD0D-6737-4150-B8E4-5A2CF48239CD}"/>
              </a:ext>
            </a:extLst>
          </p:cNvPr>
          <p:cNvSpPr txBox="1"/>
          <p:nvPr/>
        </p:nvSpPr>
        <p:spPr>
          <a:xfrm>
            <a:off x="4555650" y="1412776"/>
            <a:ext cx="4408838" cy="17030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t>向中国分析测试协会申请了该团体标准，并获得立项</a:t>
            </a:r>
            <a:endParaRPr lang="en-US" altLang="zh-CN" dirty="0"/>
          </a:p>
          <a:p>
            <a:pPr marL="285750" indent="-285750">
              <a:lnSpc>
                <a:spcPct val="150000"/>
              </a:lnSpc>
              <a:buFont typeface="Wingdings" panose="05000000000000000000" pitchFamily="2" charset="2"/>
              <a:buChar char="Ø"/>
            </a:pPr>
            <a:r>
              <a:rPr lang="zh-CN" altLang="en-US" dirty="0"/>
              <a:t>开始进行标准方法五家单位验证工作</a:t>
            </a:r>
            <a:endParaRPr lang="en-US" altLang="zh-CN" dirty="0"/>
          </a:p>
          <a:p>
            <a:pPr marL="285750" indent="-285750">
              <a:lnSpc>
                <a:spcPct val="150000"/>
              </a:lnSpc>
              <a:buFont typeface="Wingdings" panose="05000000000000000000" pitchFamily="2" charset="2"/>
              <a:buChar char="Ø"/>
            </a:pPr>
            <a:r>
              <a:rPr lang="zh-CN" altLang="en-US" dirty="0"/>
              <a:t>完成标准符合性评定后等待审查</a:t>
            </a:r>
          </a:p>
        </p:txBody>
      </p:sp>
    </p:spTree>
    <p:extLst>
      <p:ext uri="{BB962C8B-B14F-4D97-AF65-F5344CB8AC3E}">
        <p14:creationId xmlns:p14="http://schemas.microsoft.com/office/powerpoint/2010/main" val="91504348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0B308ED-3DB9-4D3B-A3A1-2C311FE070A2}"/>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33</a:t>
            </a:fld>
            <a:endParaRPr lang="zh-CN" altLang="en-US">
              <a:solidFill>
                <a:prstClr val="black">
                  <a:tint val="75000"/>
                </a:prstClr>
              </a:solidFill>
            </a:endParaRPr>
          </a:p>
        </p:txBody>
      </p:sp>
      <p:sp>
        <p:nvSpPr>
          <p:cNvPr id="3" name="标题 2">
            <a:extLst>
              <a:ext uri="{FF2B5EF4-FFF2-40B4-BE49-F238E27FC236}">
                <a16:creationId xmlns:a16="http://schemas.microsoft.com/office/drawing/2014/main" id="{1BF20367-8B11-483D-AEBB-189745D8CEAC}"/>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5.</a:t>
            </a:r>
            <a:r>
              <a:rPr lang="zh-CN" altLang="en-US" sz="3100" dirty="0">
                <a:solidFill>
                  <a:srgbClr val="000000"/>
                </a:solidFill>
              </a:rPr>
              <a:t>标准方法建立</a:t>
            </a:r>
            <a:br>
              <a:rPr sz="3100" dirty="0">
                <a:solidFill>
                  <a:srgbClr val="000000"/>
                </a:solidFill>
              </a:rPr>
            </a:br>
            <a:endParaRPr sz="3100" dirty="0">
              <a:solidFill>
                <a:sysClr val="windowText" lastClr="000000">
                  <a:lumMod val="65000"/>
                  <a:lumOff val="35000"/>
                </a:sysClr>
              </a:solidFill>
            </a:endParaRPr>
          </a:p>
        </p:txBody>
      </p:sp>
      <p:pic>
        <p:nvPicPr>
          <p:cNvPr id="5" name="图片 4">
            <a:extLst>
              <a:ext uri="{FF2B5EF4-FFF2-40B4-BE49-F238E27FC236}">
                <a16:creationId xmlns:a16="http://schemas.microsoft.com/office/drawing/2014/main" id="{47354AF8-8DBD-477B-9A75-488548C0493F}"/>
              </a:ext>
            </a:extLst>
          </p:cNvPr>
          <p:cNvPicPr>
            <a:picLocks noChangeAspect="1"/>
          </p:cNvPicPr>
          <p:nvPr/>
        </p:nvPicPr>
        <p:blipFill>
          <a:blip r:embed="rId2"/>
          <a:stretch>
            <a:fillRect/>
          </a:stretch>
        </p:blipFill>
        <p:spPr>
          <a:xfrm>
            <a:off x="4746121" y="1405438"/>
            <a:ext cx="3352403" cy="4977811"/>
          </a:xfrm>
          <a:prstGeom prst="rect">
            <a:avLst/>
          </a:prstGeom>
        </p:spPr>
      </p:pic>
      <p:sp>
        <p:nvSpPr>
          <p:cNvPr id="6" name="文本框 5">
            <a:extLst>
              <a:ext uri="{FF2B5EF4-FFF2-40B4-BE49-F238E27FC236}">
                <a16:creationId xmlns:a16="http://schemas.microsoft.com/office/drawing/2014/main" id="{1482001F-3C24-4A51-876B-099B59B9EC7C}"/>
              </a:ext>
            </a:extLst>
          </p:cNvPr>
          <p:cNvSpPr txBox="1"/>
          <p:nvPr/>
        </p:nvSpPr>
        <p:spPr>
          <a:xfrm>
            <a:off x="251519" y="1419995"/>
            <a:ext cx="3916669" cy="128945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t>向全国香料香精化妆品标准化技术委员会化妆品分技术委员会（</a:t>
            </a:r>
            <a:r>
              <a:rPr lang="en-US" altLang="zh-CN" dirty="0"/>
              <a:t>TC257/SC2</a:t>
            </a:r>
            <a:r>
              <a:rPr lang="zh-CN" altLang="en-US" dirty="0"/>
              <a:t>）提交了技术方案</a:t>
            </a:r>
          </a:p>
        </p:txBody>
      </p:sp>
    </p:spTree>
    <p:extLst>
      <p:ext uri="{BB962C8B-B14F-4D97-AF65-F5344CB8AC3E}">
        <p14:creationId xmlns:p14="http://schemas.microsoft.com/office/powerpoint/2010/main" val="28841780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0B308ED-3DB9-4D3B-A3A1-2C311FE070A2}"/>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34</a:t>
            </a:fld>
            <a:endParaRPr lang="zh-CN" altLang="en-US">
              <a:solidFill>
                <a:prstClr val="black">
                  <a:tint val="75000"/>
                </a:prstClr>
              </a:solidFill>
            </a:endParaRPr>
          </a:p>
        </p:txBody>
      </p:sp>
      <p:sp>
        <p:nvSpPr>
          <p:cNvPr id="3" name="标题 2">
            <a:extLst>
              <a:ext uri="{FF2B5EF4-FFF2-40B4-BE49-F238E27FC236}">
                <a16:creationId xmlns:a16="http://schemas.microsoft.com/office/drawing/2014/main" id="{1BF20367-8B11-483D-AEBB-189745D8CEAC}"/>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5.</a:t>
            </a:r>
            <a:r>
              <a:rPr lang="zh-CN" altLang="en-US" sz="3100" dirty="0">
                <a:solidFill>
                  <a:srgbClr val="000000"/>
                </a:solidFill>
              </a:rPr>
              <a:t>标准方法建立</a:t>
            </a:r>
            <a:br>
              <a:rPr sz="3100" dirty="0">
                <a:solidFill>
                  <a:srgbClr val="000000"/>
                </a:solidFill>
              </a:rPr>
            </a:br>
            <a:endParaRPr sz="3100" dirty="0">
              <a:solidFill>
                <a:sysClr val="windowText" lastClr="000000">
                  <a:lumMod val="65000"/>
                  <a:lumOff val="35000"/>
                </a:sysClr>
              </a:solidFill>
            </a:endParaRPr>
          </a:p>
        </p:txBody>
      </p:sp>
      <p:sp>
        <p:nvSpPr>
          <p:cNvPr id="6" name="文本框 5">
            <a:extLst>
              <a:ext uri="{FF2B5EF4-FFF2-40B4-BE49-F238E27FC236}">
                <a16:creationId xmlns:a16="http://schemas.microsoft.com/office/drawing/2014/main" id="{1482001F-3C24-4A51-876B-099B59B9EC7C}"/>
              </a:ext>
            </a:extLst>
          </p:cNvPr>
          <p:cNvSpPr txBox="1"/>
          <p:nvPr/>
        </p:nvSpPr>
        <p:spPr>
          <a:xfrm>
            <a:off x="5167457" y="1412776"/>
            <a:ext cx="3916669" cy="128945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t>向</a:t>
            </a:r>
            <a:r>
              <a:rPr lang="en-US" altLang="zh-CN" dirty="0"/>
              <a:t>AOAC</a:t>
            </a:r>
            <a:r>
              <a:rPr lang="zh-CN" altLang="en-US" dirty="0"/>
              <a:t>提交方法的</a:t>
            </a:r>
            <a:r>
              <a:rPr lang="en-US" altLang="zh-CN" dirty="0"/>
              <a:t>SMPR</a:t>
            </a:r>
            <a:r>
              <a:rPr lang="zh-CN" altLang="en-US" dirty="0"/>
              <a:t>文件，</a:t>
            </a:r>
            <a:r>
              <a:rPr lang="en-US" altLang="zh-CN" dirty="0"/>
              <a:t>AOAC</a:t>
            </a:r>
            <a:r>
              <a:rPr lang="zh-CN" altLang="en-US" dirty="0"/>
              <a:t>大麻专家工作组评审通过，将于近期颁布</a:t>
            </a:r>
          </a:p>
        </p:txBody>
      </p:sp>
      <p:pic>
        <p:nvPicPr>
          <p:cNvPr id="7" name="图片 6">
            <a:extLst>
              <a:ext uri="{FF2B5EF4-FFF2-40B4-BE49-F238E27FC236}">
                <a16:creationId xmlns:a16="http://schemas.microsoft.com/office/drawing/2014/main" id="{93BFD898-3B7B-4E3C-B5CA-A275B171AD43}"/>
              </a:ext>
            </a:extLst>
          </p:cNvPr>
          <p:cNvPicPr>
            <a:picLocks noChangeAspect="1"/>
          </p:cNvPicPr>
          <p:nvPr/>
        </p:nvPicPr>
        <p:blipFill>
          <a:blip r:embed="rId2"/>
          <a:stretch>
            <a:fillRect/>
          </a:stretch>
        </p:blipFill>
        <p:spPr>
          <a:xfrm>
            <a:off x="251520" y="1284932"/>
            <a:ext cx="4915937" cy="5532512"/>
          </a:xfrm>
          <a:prstGeom prst="rect">
            <a:avLst/>
          </a:prstGeom>
        </p:spPr>
      </p:pic>
    </p:spTree>
    <p:extLst>
      <p:ext uri="{BB962C8B-B14F-4D97-AF65-F5344CB8AC3E}">
        <p14:creationId xmlns:p14="http://schemas.microsoft.com/office/powerpoint/2010/main" val="130092676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07B31B8-7E84-47AB-86D2-9846ECCDF23F}"/>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35</a:t>
            </a:fld>
            <a:endParaRPr lang="zh-CN" altLang="en-US">
              <a:solidFill>
                <a:prstClr val="black">
                  <a:tint val="75000"/>
                </a:prstClr>
              </a:solidFill>
            </a:endParaRPr>
          </a:p>
        </p:txBody>
      </p:sp>
      <p:sp>
        <p:nvSpPr>
          <p:cNvPr id="3" name="标题 2">
            <a:extLst>
              <a:ext uri="{FF2B5EF4-FFF2-40B4-BE49-F238E27FC236}">
                <a16:creationId xmlns:a16="http://schemas.microsoft.com/office/drawing/2014/main" id="{2F24FAFC-C772-4895-B510-E6025F57A558}"/>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5.</a:t>
            </a:r>
            <a:r>
              <a:rPr lang="zh-CN" altLang="en-US" sz="3100" dirty="0">
                <a:solidFill>
                  <a:srgbClr val="000000"/>
                </a:solidFill>
              </a:rPr>
              <a:t>标准方法建立</a:t>
            </a:r>
            <a:br>
              <a:rPr sz="3100" dirty="0">
                <a:solidFill>
                  <a:srgbClr val="000000"/>
                </a:solidFill>
              </a:rPr>
            </a:br>
            <a:endParaRPr sz="3100" dirty="0">
              <a:solidFill>
                <a:sysClr val="windowText" lastClr="000000">
                  <a:lumMod val="65000"/>
                  <a:lumOff val="35000"/>
                </a:sysClr>
              </a:solidFill>
            </a:endParaRPr>
          </a:p>
        </p:txBody>
      </p:sp>
      <p:pic>
        <p:nvPicPr>
          <p:cNvPr id="5" name="图片 4">
            <a:extLst>
              <a:ext uri="{FF2B5EF4-FFF2-40B4-BE49-F238E27FC236}">
                <a16:creationId xmlns:a16="http://schemas.microsoft.com/office/drawing/2014/main" id="{A58306FF-240C-431A-9C2A-F1776F25874E}"/>
              </a:ext>
            </a:extLst>
          </p:cNvPr>
          <p:cNvPicPr>
            <a:picLocks noChangeAspect="1"/>
          </p:cNvPicPr>
          <p:nvPr/>
        </p:nvPicPr>
        <p:blipFill>
          <a:blip r:embed="rId2"/>
          <a:stretch>
            <a:fillRect/>
          </a:stretch>
        </p:blipFill>
        <p:spPr>
          <a:xfrm>
            <a:off x="323528" y="1663776"/>
            <a:ext cx="6139408" cy="4789560"/>
          </a:xfrm>
          <a:prstGeom prst="rect">
            <a:avLst/>
          </a:prstGeom>
        </p:spPr>
      </p:pic>
      <p:sp>
        <p:nvSpPr>
          <p:cNvPr id="6" name="文本框 5">
            <a:extLst>
              <a:ext uri="{FF2B5EF4-FFF2-40B4-BE49-F238E27FC236}">
                <a16:creationId xmlns:a16="http://schemas.microsoft.com/office/drawing/2014/main" id="{175AA8A3-4B78-4968-9B78-4EF677913388}"/>
              </a:ext>
            </a:extLst>
          </p:cNvPr>
          <p:cNvSpPr txBox="1"/>
          <p:nvPr/>
        </p:nvSpPr>
        <p:spPr>
          <a:xfrm>
            <a:off x="971600" y="1256195"/>
            <a:ext cx="3888432" cy="369332"/>
          </a:xfrm>
          <a:prstGeom prst="rect">
            <a:avLst/>
          </a:prstGeom>
          <a:noFill/>
        </p:spPr>
        <p:txBody>
          <a:bodyPr wrap="square" rtlCol="0">
            <a:spAutoFit/>
          </a:bodyPr>
          <a:lstStyle/>
          <a:p>
            <a:r>
              <a:rPr lang="zh-CN" altLang="en-US" dirty="0"/>
              <a:t>相关标准样品研制</a:t>
            </a:r>
          </a:p>
        </p:txBody>
      </p:sp>
      <p:pic>
        <p:nvPicPr>
          <p:cNvPr id="7" name="Picture 7">
            <a:extLst>
              <a:ext uri="{FF2B5EF4-FFF2-40B4-BE49-F238E27FC236}">
                <a16:creationId xmlns:a16="http://schemas.microsoft.com/office/drawing/2014/main" id="{08CA8700-765E-4E79-8462-2915A04BE1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204" y="1350374"/>
            <a:ext cx="179388"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99546476-B03D-4E90-A8BF-49C50EE49677}"/>
              </a:ext>
            </a:extLst>
          </p:cNvPr>
          <p:cNvSpPr txBox="1"/>
          <p:nvPr/>
        </p:nvSpPr>
        <p:spPr>
          <a:xfrm>
            <a:off x="5364088" y="2636912"/>
            <a:ext cx="3779912" cy="128945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dirty="0"/>
              <a:t>CBD</a:t>
            </a:r>
            <a:r>
              <a:rPr lang="zh-CN" altLang="en-US" dirty="0"/>
              <a:t>标品由天津阿尔塔代理销售</a:t>
            </a:r>
            <a:endParaRPr lang="en-US" altLang="zh-CN" dirty="0"/>
          </a:p>
          <a:p>
            <a:pPr marL="285750" indent="-285750">
              <a:lnSpc>
                <a:spcPct val="150000"/>
              </a:lnSpc>
              <a:buFont typeface="Wingdings" panose="05000000000000000000" pitchFamily="2" charset="2"/>
              <a:buChar char="Ø"/>
            </a:pPr>
            <a:r>
              <a:rPr lang="zh-CN" altLang="en-US" dirty="0"/>
              <a:t>近期提交</a:t>
            </a:r>
            <a:r>
              <a:rPr lang="en-US" altLang="zh-CN" dirty="0"/>
              <a:t>CBN</a:t>
            </a:r>
            <a:r>
              <a:rPr lang="zh-CN" altLang="en-US" dirty="0"/>
              <a:t>、</a:t>
            </a:r>
            <a:r>
              <a:rPr lang="en-US" altLang="zh-CN" dirty="0"/>
              <a:t>CBGV</a:t>
            </a:r>
            <a:r>
              <a:rPr lang="zh-CN" altLang="en-US" dirty="0"/>
              <a:t>标准样品研制计划</a:t>
            </a:r>
          </a:p>
        </p:txBody>
      </p:sp>
      <p:sp>
        <p:nvSpPr>
          <p:cNvPr id="10" name="文本框 9">
            <a:extLst>
              <a:ext uri="{FF2B5EF4-FFF2-40B4-BE49-F238E27FC236}">
                <a16:creationId xmlns:a16="http://schemas.microsoft.com/office/drawing/2014/main" id="{2393A0D4-9212-457C-AD72-AB3F11E99890}"/>
              </a:ext>
            </a:extLst>
          </p:cNvPr>
          <p:cNvSpPr txBox="1"/>
          <p:nvPr/>
        </p:nvSpPr>
        <p:spPr>
          <a:xfrm>
            <a:off x="3779912" y="2204864"/>
            <a:ext cx="2520280" cy="369332"/>
          </a:xfrm>
          <a:prstGeom prst="rect">
            <a:avLst/>
          </a:prstGeom>
          <a:solidFill>
            <a:schemeClr val="bg1"/>
          </a:solidFill>
        </p:spPr>
        <p:txBody>
          <a:bodyPr wrap="square" rtlCol="0">
            <a:spAutoFit/>
          </a:bodyPr>
          <a:lstStyle/>
          <a:p>
            <a:endParaRPr lang="zh-CN" altLang="en-US" dirty="0"/>
          </a:p>
        </p:txBody>
      </p:sp>
      <p:sp>
        <p:nvSpPr>
          <p:cNvPr id="11" name="文本框 10">
            <a:extLst>
              <a:ext uri="{FF2B5EF4-FFF2-40B4-BE49-F238E27FC236}">
                <a16:creationId xmlns:a16="http://schemas.microsoft.com/office/drawing/2014/main" id="{51CE6694-2EFE-4A85-A3F7-E9C92705CBCD}"/>
              </a:ext>
            </a:extLst>
          </p:cNvPr>
          <p:cNvSpPr txBox="1"/>
          <p:nvPr/>
        </p:nvSpPr>
        <p:spPr>
          <a:xfrm>
            <a:off x="2915816" y="6162725"/>
            <a:ext cx="2520280" cy="369332"/>
          </a:xfrm>
          <a:prstGeom prst="rect">
            <a:avLst/>
          </a:prstGeom>
          <a:solidFill>
            <a:schemeClr val="bg1"/>
          </a:solidFill>
        </p:spPr>
        <p:txBody>
          <a:bodyPr wrap="square" rtlCol="0">
            <a:spAutoFit/>
          </a:bodyPr>
          <a:lstStyle/>
          <a:p>
            <a:endParaRPr lang="zh-CN" altLang="en-US" dirty="0"/>
          </a:p>
        </p:txBody>
      </p:sp>
    </p:spTree>
    <p:extLst>
      <p:ext uri="{BB962C8B-B14F-4D97-AF65-F5344CB8AC3E}">
        <p14:creationId xmlns:p14="http://schemas.microsoft.com/office/powerpoint/2010/main" val="42084757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5405612-7A6A-4061-AA9F-4191901DCBF8}"/>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36</a:t>
            </a:fld>
            <a:endParaRPr lang="zh-CN" altLang="en-US">
              <a:solidFill>
                <a:prstClr val="black">
                  <a:tint val="75000"/>
                </a:prstClr>
              </a:solidFill>
            </a:endParaRPr>
          </a:p>
        </p:txBody>
      </p:sp>
      <p:sp>
        <p:nvSpPr>
          <p:cNvPr id="3" name="标题 2">
            <a:extLst>
              <a:ext uri="{FF2B5EF4-FFF2-40B4-BE49-F238E27FC236}">
                <a16:creationId xmlns:a16="http://schemas.microsoft.com/office/drawing/2014/main" id="{D1CDB74B-8A56-4FD3-ADDA-6136D7C41274}"/>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5.</a:t>
            </a:r>
            <a:r>
              <a:rPr lang="zh-CN" altLang="en-US" sz="3100" dirty="0">
                <a:solidFill>
                  <a:srgbClr val="000000"/>
                </a:solidFill>
              </a:rPr>
              <a:t>标准方法建立</a:t>
            </a:r>
            <a:br>
              <a:rPr sz="3100" dirty="0">
                <a:solidFill>
                  <a:srgbClr val="000000"/>
                </a:solidFill>
              </a:rPr>
            </a:br>
            <a:endParaRPr sz="3100" dirty="0">
              <a:solidFill>
                <a:sysClr val="windowText" lastClr="000000">
                  <a:lumMod val="65000"/>
                  <a:lumOff val="35000"/>
                </a:sysClr>
              </a:solidFill>
            </a:endParaRPr>
          </a:p>
        </p:txBody>
      </p:sp>
      <p:pic>
        <p:nvPicPr>
          <p:cNvPr id="5" name="图片 4">
            <a:extLst>
              <a:ext uri="{FF2B5EF4-FFF2-40B4-BE49-F238E27FC236}">
                <a16:creationId xmlns:a16="http://schemas.microsoft.com/office/drawing/2014/main" id="{120F58EA-8F33-415B-B226-E3AC0821EDE8}"/>
              </a:ext>
            </a:extLst>
          </p:cNvPr>
          <p:cNvPicPr>
            <a:picLocks noChangeAspect="1"/>
          </p:cNvPicPr>
          <p:nvPr/>
        </p:nvPicPr>
        <p:blipFill>
          <a:blip r:embed="rId2"/>
          <a:stretch>
            <a:fillRect/>
          </a:stretch>
        </p:blipFill>
        <p:spPr>
          <a:xfrm>
            <a:off x="323527" y="1820512"/>
            <a:ext cx="3551543" cy="5027002"/>
          </a:xfrm>
          <a:prstGeom prst="rect">
            <a:avLst/>
          </a:prstGeom>
        </p:spPr>
      </p:pic>
      <p:sp>
        <p:nvSpPr>
          <p:cNvPr id="6" name="文本框 5">
            <a:extLst>
              <a:ext uri="{FF2B5EF4-FFF2-40B4-BE49-F238E27FC236}">
                <a16:creationId xmlns:a16="http://schemas.microsoft.com/office/drawing/2014/main" id="{546E7C36-A177-49DB-A101-C9F727BA84A8}"/>
              </a:ext>
            </a:extLst>
          </p:cNvPr>
          <p:cNvSpPr txBox="1"/>
          <p:nvPr/>
        </p:nvSpPr>
        <p:spPr>
          <a:xfrm>
            <a:off x="443114" y="1230894"/>
            <a:ext cx="3312368"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t>ISO</a:t>
            </a:r>
            <a:r>
              <a:rPr lang="zh-CN" altLang="en-US" dirty="0"/>
              <a:t>标准</a:t>
            </a:r>
            <a:r>
              <a:rPr lang="en-US" altLang="zh-CN" dirty="0"/>
              <a:t>《</a:t>
            </a:r>
            <a:r>
              <a:rPr lang="zh-CN" altLang="en-US" dirty="0"/>
              <a:t>食品中</a:t>
            </a:r>
            <a:r>
              <a:rPr lang="en-US" altLang="zh-CN" dirty="0"/>
              <a:t>5</a:t>
            </a:r>
            <a:r>
              <a:rPr lang="zh-CN" altLang="en-US" dirty="0"/>
              <a:t>种大麻酚类物质检测方法</a:t>
            </a:r>
            <a:r>
              <a:rPr lang="en-US" altLang="zh-CN" dirty="0"/>
              <a:t>》</a:t>
            </a:r>
            <a:r>
              <a:rPr lang="zh-CN" altLang="en-US" dirty="0"/>
              <a:t>起草</a:t>
            </a:r>
          </a:p>
        </p:txBody>
      </p:sp>
      <p:pic>
        <p:nvPicPr>
          <p:cNvPr id="8" name="图片 7">
            <a:extLst>
              <a:ext uri="{FF2B5EF4-FFF2-40B4-BE49-F238E27FC236}">
                <a16:creationId xmlns:a16="http://schemas.microsoft.com/office/drawing/2014/main" id="{0EC03205-CB56-46C5-9B96-D733E2191BD4}"/>
              </a:ext>
            </a:extLst>
          </p:cNvPr>
          <p:cNvPicPr>
            <a:picLocks noChangeAspect="1"/>
          </p:cNvPicPr>
          <p:nvPr/>
        </p:nvPicPr>
        <p:blipFill>
          <a:blip r:embed="rId3"/>
          <a:stretch>
            <a:fillRect/>
          </a:stretch>
        </p:blipFill>
        <p:spPr>
          <a:xfrm>
            <a:off x="4427984" y="1877225"/>
            <a:ext cx="3289218" cy="4888974"/>
          </a:xfrm>
          <a:prstGeom prst="rect">
            <a:avLst/>
          </a:prstGeom>
        </p:spPr>
      </p:pic>
      <p:sp>
        <p:nvSpPr>
          <p:cNvPr id="9" name="文本框 8">
            <a:extLst>
              <a:ext uri="{FF2B5EF4-FFF2-40B4-BE49-F238E27FC236}">
                <a16:creationId xmlns:a16="http://schemas.microsoft.com/office/drawing/2014/main" id="{86322261-7E16-495E-8D2F-25586659E73F}"/>
              </a:ext>
            </a:extLst>
          </p:cNvPr>
          <p:cNvSpPr txBox="1"/>
          <p:nvPr/>
        </p:nvSpPr>
        <p:spPr>
          <a:xfrm>
            <a:off x="4211960" y="1230894"/>
            <a:ext cx="4019133"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a:t>AOAC</a:t>
            </a:r>
            <a:r>
              <a:rPr lang="zh-CN" altLang="en-US" dirty="0"/>
              <a:t>标准</a:t>
            </a:r>
            <a:r>
              <a:rPr lang="en-US" altLang="zh-CN" dirty="0"/>
              <a:t>《</a:t>
            </a:r>
            <a:r>
              <a:rPr lang="zh-CN" altLang="en-US" dirty="0"/>
              <a:t>巧克力中</a:t>
            </a:r>
            <a:r>
              <a:rPr lang="en-US" altLang="zh-CN" dirty="0"/>
              <a:t>5</a:t>
            </a:r>
            <a:r>
              <a:rPr lang="zh-CN" altLang="en-US" dirty="0"/>
              <a:t>种大麻酚类物质检测方法</a:t>
            </a:r>
            <a:r>
              <a:rPr lang="en-US" altLang="zh-CN" dirty="0"/>
              <a:t>》</a:t>
            </a:r>
            <a:r>
              <a:rPr lang="zh-CN" altLang="en-US" dirty="0"/>
              <a:t>进入第二轮评审</a:t>
            </a:r>
          </a:p>
        </p:txBody>
      </p:sp>
    </p:spTree>
    <p:extLst>
      <p:ext uri="{BB962C8B-B14F-4D97-AF65-F5344CB8AC3E}">
        <p14:creationId xmlns:p14="http://schemas.microsoft.com/office/powerpoint/2010/main" val="10316855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BC5A0DD-C317-47ED-BBE5-04B9B1C681AC}"/>
              </a:ext>
            </a:extLst>
          </p:cNvPr>
          <p:cNvSpPr>
            <a:spLocks noGrp="1"/>
          </p:cNvSpPr>
          <p:nvPr>
            <p:ph type="sldNum" sz="quarter" idx="12"/>
          </p:nvPr>
        </p:nvSpPr>
        <p:spPr/>
        <p:txBody>
          <a:bodyPr/>
          <a:lstStyle/>
          <a:p>
            <a:fld id="{FCC3A858-5ED0-4B4A-8756-97846365D733}" type="slidenum">
              <a:rPr lang="zh-CN" altLang="en-US" smtClean="0">
                <a:solidFill>
                  <a:prstClr val="black">
                    <a:tint val="75000"/>
                  </a:prstClr>
                </a:solidFill>
              </a:rPr>
              <a:t>37</a:t>
            </a:fld>
            <a:endParaRPr lang="zh-CN" altLang="en-US">
              <a:solidFill>
                <a:prstClr val="black">
                  <a:tint val="75000"/>
                </a:prstClr>
              </a:solidFill>
            </a:endParaRPr>
          </a:p>
        </p:txBody>
      </p:sp>
      <p:sp>
        <p:nvSpPr>
          <p:cNvPr id="3" name="标题 2">
            <a:extLst>
              <a:ext uri="{FF2B5EF4-FFF2-40B4-BE49-F238E27FC236}">
                <a16:creationId xmlns:a16="http://schemas.microsoft.com/office/drawing/2014/main" id="{3B017C54-68E9-4AB7-AC9C-753D77DE10D6}"/>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sz="3100" dirty="0">
                <a:solidFill>
                  <a:srgbClr val="000000"/>
                </a:solidFill>
              </a:rPr>
              <a:t>5.</a:t>
            </a:r>
            <a:r>
              <a:rPr lang="zh-CN" altLang="en-US" sz="3100" dirty="0">
                <a:solidFill>
                  <a:srgbClr val="000000"/>
                </a:solidFill>
              </a:rPr>
              <a:t>标准方法建立</a:t>
            </a:r>
            <a:br>
              <a:rPr sz="3100" dirty="0">
                <a:solidFill>
                  <a:srgbClr val="000000"/>
                </a:solidFill>
              </a:rPr>
            </a:br>
            <a:endParaRPr sz="3100" dirty="0">
              <a:solidFill>
                <a:sysClr val="windowText" lastClr="000000">
                  <a:lumMod val="65000"/>
                  <a:lumOff val="35000"/>
                </a:sysClr>
              </a:solidFill>
            </a:endParaRPr>
          </a:p>
        </p:txBody>
      </p:sp>
      <p:pic>
        <p:nvPicPr>
          <p:cNvPr id="5" name="图片 4">
            <a:extLst>
              <a:ext uri="{FF2B5EF4-FFF2-40B4-BE49-F238E27FC236}">
                <a16:creationId xmlns:a16="http://schemas.microsoft.com/office/drawing/2014/main" id="{B8434E25-FA5D-468B-BCF1-9119722C76EC}"/>
              </a:ext>
            </a:extLst>
          </p:cNvPr>
          <p:cNvPicPr>
            <a:picLocks noChangeAspect="1"/>
          </p:cNvPicPr>
          <p:nvPr/>
        </p:nvPicPr>
        <p:blipFill>
          <a:blip r:embed="rId2"/>
          <a:stretch>
            <a:fillRect/>
          </a:stretch>
        </p:blipFill>
        <p:spPr>
          <a:xfrm>
            <a:off x="466725" y="1360232"/>
            <a:ext cx="4105275" cy="5429250"/>
          </a:xfrm>
          <a:prstGeom prst="rect">
            <a:avLst/>
          </a:prstGeom>
        </p:spPr>
      </p:pic>
      <p:pic>
        <p:nvPicPr>
          <p:cNvPr id="7" name="图片 6">
            <a:extLst>
              <a:ext uri="{FF2B5EF4-FFF2-40B4-BE49-F238E27FC236}">
                <a16:creationId xmlns:a16="http://schemas.microsoft.com/office/drawing/2014/main" id="{FDBF1022-12DF-4C81-82BB-52EBE614BFD8}"/>
              </a:ext>
            </a:extLst>
          </p:cNvPr>
          <p:cNvPicPr>
            <a:picLocks noChangeAspect="1"/>
          </p:cNvPicPr>
          <p:nvPr/>
        </p:nvPicPr>
        <p:blipFill>
          <a:blip r:embed="rId3"/>
          <a:stretch>
            <a:fillRect/>
          </a:stretch>
        </p:blipFill>
        <p:spPr>
          <a:xfrm>
            <a:off x="2195736" y="1360232"/>
            <a:ext cx="3903327" cy="5429250"/>
          </a:xfrm>
          <a:prstGeom prst="rect">
            <a:avLst/>
          </a:prstGeom>
        </p:spPr>
      </p:pic>
      <p:sp>
        <p:nvSpPr>
          <p:cNvPr id="8" name="文本框 7">
            <a:extLst>
              <a:ext uri="{FF2B5EF4-FFF2-40B4-BE49-F238E27FC236}">
                <a16:creationId xmlns:a16="http://schemas.microsoft.com/office/drawing/2014/main" id="{A1F72CE9-426B-429B-B56C-81FC12879EB4}"/>
              </a:ext>
            </a:extLst>
          </p:cNvPr>
          <p:cNvSpPr txBox="1"/>
          <p:nvPr/>
        </p:nvSpPr>
        <p:spPr>
          <a:xfrm>
            <a:off x="6012160" y="2690336"/>
            <a:ext cx="3024336" cy="1200329"/>
          </a:xfrm>
          <a:prstGeom prst="rect">
            <a:avLst/>
          </a:prstGeom>
          <a:noFill/>
        </p:spPr>
        <p:txBody>
          <a:bodyPr wrap="square" rtlCol="0">
            <a:spAutoFit/>
          </a:bodyPr>
          <a:lstStyle/>
          <a:p>
            <a:pPr marL="285750" indent="-285750">
              <a:buFont typeface="Wingdings" panose="05000000000000000000" pitchFamily="2" charset="2"/>
              <a:buChar char="Ø"/>
            </a:pPr>
            <a:r>
              <a:rPr lang="zh-CN" altLang="en-US" dirty="0"/>
              <a:t>中国分析测试协会</a:t>
            </a:r>
            <a:r>
              <a:rPr lang="en-US" altLang="zh-CN" dirty="0"/>
              <a:t>《</a:t>
            </a:r>
            <a:r>
              <a:rPr lang="zh-CN" altLang="en-US" dirty="0"/>
              <a:t>工业大麻中</a:t>
            </a:r>
            <a:r>
              <a:rPr lang="en-US" altLang="zh-CN" dirty="0"/>
              <a:t>5</a:t>
            </a:r>
            <a:r>
              <a:rPr lang="zh-CN" altLang="en-US" dirty="0"/>
              <a:t>种大麻酚检测方法</a:t>
            </a:r>
            <a:r>
              <a:rPr lang="en-US" altLang="zh-CN" dirty="0"/>
              <a:t>》</a:t>
            </a:r>
            <a:r>
              <a:rPr lang="zh-CN" altLang="en-US" dirty="0"/>
              <a:t>两项团体标准进入符合性评定阶段</a:t>
            </a:r>
          </a:p>
        </p:txBody>
      </p:sp>
    </p:spTree>
    <p:extLst>
      <p:ext uri="{BB962C8B-B14F-4D97-AF65-F5344CB8AC3E}">
        <p14:creationId xmlns:p14="http://schemas.microsoft.com/office/powerpoint/2010/main" val="40687375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39552" y="1412776"/>
            <a:ext cx="8229600" cy="1944216"/>
          </a:xfrm>
        </p:spPr>
        <p:txBody>
          <a:bodyPr>
            <a:normAutofit/>
          </a:bodyPr>
          <a:lstStyle/>
          <a:p>
            <a:r>
              <a:rPr lang="en-US" altLang="zh-CN"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Thanks</a:t>
            </a:r>
            <a:r>
              <a:rPr lang="zh-CN" alt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p>
        </p:txBody>
      </p:sp>
      <p:sp>
        <p:nvSpPr>
          <p:cNvPr id="4" name="灯片编号占位符 3"/>
          <p:cNvSpPr>
            <a:spLocks noGrp="1"/>
          </p:cNvSpPr>
          <p:nvPr>
            <p:ph type="sldNum" sz="quarter" idx="12"/>
          </p:nvPr>
        </p:nvSpPr>
        <p:spPr/>
        <p:txBody>
          <a:bodyPr/>
          <a:lstStyle/>
          <a:p>
            <a:pPr>
              <a:defRPr/>
            </a:pPr>
            <a:fld id="{1FAF4830-1B3B-4098-ABA3-6BAEC017EF32}" type="slidenum">
              <a:rPr lang="en-US" altLang="zh-CN" smtClean="0"/>
              <a:pPr>
                <a:defRPr/>
              </a:pPr>
              <a:t>38</a:t>
            </a:fld>
            <a:endParaRPr lang="en-US" altLang="zh-CN"/>
          </a:p>
        </p:txBody>
      </p:sp>
      <p:sp>
        <p:nvSpPr>
          <p:cNvPr id="5" name="TextBox 4"/>
          <p:cNvSpPr txBox="1"/>
          <p:nvPr/>
        </p:nvSpPr>
        <p:spPr>
          <a:xfrm>
            <a:off x="5220072" y="5085184"/>
            <a:ext cx="3816424" cy="960776"/>
          </a:xfrm>
          <a:prstGeom prst="rect">
            <a:avLst/>
          </a:prstGeom>
          <a:noFill/>
        </p:spPr>
        <p:txBody>
          <a:bodyPr wrap="square" rtlCol="0">
            <a:spAutoFit/>
          </a:bodyPr>
          <a:lstStyle/>
          <a:p>
            <a:pPr>
              <a:lnSpc>
                <a:spcPct val="150000"/>
              </a:lnSpc>
            </a:pPr>
            <a:r>
              <a:rPr lang="en-US" altLang="zh-CN" sz="2000" b="1" dirty="0"/>
              <a:t>Tel</a:t>
            </a:r>
            <a:r>
              <a:rPr lang="zh-CN" altLang="en-US" sz="2000" b="1" dirty="0"/>
              <a:t>：</a:t>
            </a:r>
            <a:r>
              <a:rPr lang="en-US" altLang="zh-CN" sz="2000" b="1" dirty="0"/>
              <a:t>18810608738</a:t>
            </a:r>
          </a:p>
          <a:p>
            <a:pPr>
              <a:lnSpc>
                <a:spcPct val="150000"/>
              </a:lnSpc>
            </a:pPr>
            <a:r>
              <a:rPr lang="en-US" altLang="zh-CN" sz="2000" b="1" dirty="0"/>
              <a:t>E-mail</a:t>
            </a:r>
            <a:r>
              <a:rPr lang="zh-CN" altLang="en-US" sz="2000" b="1" dirty="0"/>
              <a:t>：</a:t>
            </a:r>
            <a:r>
              <a:rPr lang="en-US" altLang="zh-CN" sz="2000" b="1" dirty="0"/>
              <a:t>lantao@cnis.ac.cn</a:t>
            </a:r>
            <a:endParaRPr lang="zh-CN" altLang="en-US" sz="2000" b="1" dirty="0"/>
          </a:p>
        </p:txBody>
      </p:sp>
      <p:pic>
        <p:nvPicPr>
          <p:cNvPr id="6" name="Picture 2">
            <a:extLst>
              <a:ext uri="{FF2B5EF4-FFF2-40B4-BE49-F238E27FC236}">
                <a16:creationId xmlns:a16="http://schemas.microsoft.com/office/drawing/2014/main" id="{1668711C-0ED2-43E7-88AF-4BACE3624CBD}"/>
              </a:ext>
            </a:extLst>
          </p:cNvPr>
          <p:cNvPicPr>
            <a:picLocks noChangeAspect="1" noChangeArrowheads="1"/>
          </p:cNvPicPr>
          <p:nvPr/>
        </p:nvPicPr>
        <p:blipFill>
          <a:blip r:embed="rId2" cstate="print"/>
          <a:srcRect l="4740" t="5856" r="2835"/>
          <a:stretch>
            <a:fillRect/>
          </a:stretch>
        </p:blipFill>
        <p:spPr bwMode="auto">
          <a:xfrm>
            <a:off x="2339752" y="4365104"/>
            <a:ext cx="2808312" cy="2492896"/>
          </a:xfrm>
          <a:prstGeom prst="rect">
            <a:avLst/>
          </a:prstGeom>
          <a:noFill/>
          <a:ln w="9525">
            <a:noFill/>
            <a:miter lim="800000"/>
            <a:headEnd/>
            <a:tailEnd/>
          </a:ln>
        </p:spPr>
      </p:pic>
      <p:sp>
        <p:nvSpPr>
          <p:cNvPr id="7" name="矩形 6">
            <a:extLst>
              <a:ext uri="{FF2B5EF4-FFF2-40B4-BE49-F238E27FC236}">
                <a16:creationId xmlns:a16="http://schemas.microsoft.com/office/drawing/2014/main" id="{E0BD84A2-B1E8-458E-97F4-B6B2BA6E1FBB}"/>
              </a:ext>
            </a:extLst>
          </p:cNvPr>
          <p:cNvSpPr/>
          <p:nvPr/>
        </p:nvSpPr>
        <p:spPr>
          <a:xfrm>
            <a:off x="72658" y="5373216"/>
            <a:ext cx="2339102" cy="369332"/>
          </a:xfrm>
          <a:prstGeom prst="rect">
            <a:avLst/>
          </a:prstGeom>
        </p:spPr>
        <p:txBody>
          <a:bodyPr wrap="none">
            <a:spAutoFit/>
          </a:bodyPr>
          <a:lstStyle/>
          <a:p>
            <a:r>
              <a:rPr lang="en-US" altLang="zh-CN" dirty="0"/>
              <a:t>QR Code of </a:t>
            </a:r>
            <a:r>
              <a:rPr lang="en-US" altLang="zh-CN" dirty="0" err="1"/>
              <a:t>Wechat</a:t>
            </a:r>
            <a:r>
              <a:rPr lang="en-US" altLang="zh-CN" dirty="0"/>
              <a:t>:</a:t>
            </a:r>
            <a:endParaRPr lang="zh-CN"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F7ACAF3-09BB-414F-9E77-123ADAFBFD43}"/>
              </a:ext>
            </a:extLst>
          </p:cNvPr>
          <p:cNvSpPr>
            <a:spLocks noGrp="1"/>
          </p:cNvSpPr>
          <p:nvPr>
            <p:ph type="sldNum" sz="quarter" idx="12"/>
          </p:nvPr>
        </p:nvSpPr>
        <p:spPr>
          <a:xfrm>
            <a:off x="8316416" y="6474880"/>
            <a:ext cx="1224136" cy="406233"/>
          </a:xfrm>
        </p:spPr>
        <p:txBody>
          <a:bodyPr/>
          <a:lstStyle/>
          <a:p>
            <a:fld id="{FCC3A858-5ED0-4B4A-8756-97846365D733}" type="slidenum">
              <a:rPr lang="zh-CN" altLang="en-US" smtClean="0">
                <a:solidFill>
                  <a:prstClr val="black">
                    <a:tint val="75000"/>
                  </a:prstClr>
                </a:solidFill>
              </a:rPr>
              <a:t>4</a:t>
            </a:fld>
            <a:endParaRPr lang="zh-CN" altLang="en-US" dirty="0">
              <a:solidFill>
                <a:prstClr val="black">
                  <a:tint val="75000"/>
                </a:prstClr>
              </a:solidFill>
            </a:endParaRPr>
          </a:p>
        </p:txBody>
      </p:sp>
      <p:sp>
        <p:nvSpPr>
          <p:cNvPr id="4" name="标题 2">
            <a:extLst>
              <a:ext uri="{FF2B5EF4-FFF2-40B4-BE49-F238E27FC236}">
                <a16:creationId xmlns:a16="http://schemas.microsoft.com/office/drawing/2014/main" id="{F9B6BDB7-DC3D-4674-A4FB-868DC4846F53}"/>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1</a:t>
            </a:r>
            <a:r>
              <a:rPr lang="en-US" sz="3100" dirty="0">
                <a:solidFill>
                  <a:srgbClr val="000000"/>
                </a:solidFill>
              </a:rPr>
              <a:t>.</a:t>
            </a:r>
            <a:r>
              <a:rPr lang="zh-CN" altLang="en-US" sz="3100" dirty="0">
                <a:solidFill>
                  <a:srgbClr val="000000"/>
                </a:solidFill>
              </a:rPr>
              <a:t>背景介绍</a:t>
            </a:r>
            <a:br>
              <a:rPr sz="3100" dirty="0">
                <a:solidFill>
                  <a:srgbClr val="000000"/>
                </a:solidFill>
              </a:rPr>
            </a:br>
            <a:endParaRPr sz="3100" dirty="0">
              <a:solidFill>
                <a:sysClr val="windowText" lastClr="000000">
                  <a:lumMod val="65000"/>
                  <a:lumOff val="35000"/>
                </a:sysClr>
              </a:solidFill>
            </a:endParaRPr>
          </a:p>
        </p:txBody>
      </p:sp>
      <p:sp>
        <p:nvSpPr>
          <p:cNvPr id="6" name="矩形: 圆角 5">
            <a:extLst>
              <a:ext uri="{FF2B5EF4-FFF2-40B4-BE49-F238E27FC236}">
                <a16:creationId xmlns:a16="http://schemas.microsoft.com/office/drawing/2014/main" id="{83B1E649-5FC7-41A8-B54E-C828DC98BC21}"/>
              </a:ext>
            </a:extLst>
          </p:cNvPr>
          <p:cNvSpPr/>
          <p:nvPr/>
        </p:nvSpPr>
        <p:spPr>
          <a:xfrm>
            <a:off x="395536" y="1268760"/>
            <a:ext cx="1228541"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tx1"/>
                </a:solidFill>
              </a:rPr>
              <a:t>CBD</a:t>
            </a:r>
            <a:r>
              <a:rPr lang="zh-CN" altLang="en-US" dirty="0">
                <a:solidFill>
                  <a:schemeClr val="tx1"/>
                </a:solidFill>
              </a:rPr>
              <a:t>应用</a:t>
            </a:r>
          </a:p>
        </p:txBody>
      </p:sp>
      <p:grpSp>
        <p:nvGrpSpPr>
          <p:cNvPr id="10" name="组合 9">
            <a:extLst>
              <a:ext uri="{FF2B5EF4-FFF2-40B4-BE49-F238E27FC236}">
                <a16:creationId xmlns:a16="http://schemas.microsoft.com/office/drawing/2014/main" id="{2D0A25A2-967E-4780-9BF2-0832B4250ED9}"/>
              </a:ext>
            </a:extLst>
          </p:cNvPr>
          <p:cNvGrpSpPr/>
          <p:nvPr/>
        </p:nvGrpSpPr>
        <p:grpSpPr>
          <a:xfrm>
            <a:off x="755577" y="3501007"/>
            <a:ext cx="2815650" cy="3276615"/>
            <a:chOff x="653244" y="1916833"/>
            <a:chExt cx="3233471" cy="3576908"/>
          </a:xfrm>
        </p:grpSpPr>
        <p:pic>
          <p:nvPicPr>
            <p:cNvPr id="2050" name="Picture 2" descr="Jacob Hooyï¼Holistic Herbï¼Love Hemp CBD Oil">
              <a:extLst>
                <a:ext uri="{FF2B5EF4-FFF2-40B4-BE49-F238E27FC236}">
                  <a16:creationId xmlns:a16="http://schemas.microsoft.com/office/drawing/2014/main" id="{8F1D1650-CE3B-4790-80E8-2A649EE6F0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244" y="1916833"/>
              <a:ext cx="3233471" cy="1584176"/>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8C1E71A6-63DF-4878-8523-4DE743998FA7}"/>
                </a:ext>
              </a:extLst>
            </p:cNvPr>
            <p:cNvSpPr txBox="1"/>
            <p:nvPr/>
          </p:nvSpPr>
          <p:spPr>
            <a:xfrm>
              <a:off x="1331640" y="5124409"/>
              <a:ext cx="1584176" cy="369332"/>
            </a:xfrm>
            <a:prstGeom prst="rect">
              <a:avLst/>
            </a:prstGeom>
            <a:noFill/>
          </p:spPr>
          <p:txBody>
            <a:bodyPr wrap="square">
              <a:spAutoFit/>
            </a:bodyPr>
            <a:lstStyle/>
            <a:p>
              <a:pPr algn="ctr"/>
              <a:r>
                <a:rPr lang="zh-CN" altLang="en-US" dirty="0">
                  <a:solidFill>
                    <a:schemeClr val="tx1"/>
                  </a:solidFill>
                </a:rPr>
                <a:t>保健品</a:t>
              </a:r>
            </a:p>
          </p:txBody>
        </p:sp>
        <p:pic>
          <p:nvPicPr>
            <p:cNvPr id="2052" name="Picture 4" descr="Dragonfly CBD Cannabidiol Oil">
              <a:extLst>
                <a:ext uri="{FF2B5EF4-FFF2-40B4-BE49-F238E27FC236}">
                  <a16:creationId xmlns:a16="http://schemas.microsoft.com/office/drawing/2014/main" id="{3813CB9D-B862-44F5-B38B-51A4E64BD8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244" y="3429000"/>
              <a:ext cx="3198676" cy="16954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a:extLst>
              <a:ext uri="{FF2B5EF4-FFF2-40B4-BE49-F238E27FC236}">
                <a16:creationId xmlns:a16="http://schemas.microsoft.com/office/drawing/2014/main" id="{54BA3676-ECE9-4B93-A7CF-A0BA0FE89C62}"/>
              </a:ext>
            </a:extLst>
          </p:cNvPr>
          <p:cNvGrpSpPr/>
          <p:nvPr/>
        </p:nvGrpSpPr>
        <p:grpSpPr>
          <a:xfrm>
            <a:off x="5353632" y="3429000"/>
            <a:ext cx="2721948" cy="3380783"/>
            <a:chOff x="4802380" y="2207548"/>
            <a:chExt cx="2934979" cy="3777008"/>
          </a:xfrm>
        </p:grpSpPr>
        <p:sp>
          <p:nvSpPr>
            <p:cNvPr id="8" name="文本框 7">
              <a:extLst>
                <a:ext uri="{FF2B5EF4-FFF2-40B4-BE49-F238E27FC236}">
                  <a16:creationId xmlns:a16="http://schemas.microsoft.com/office/drawing/2014/main" id="{0DB6684B-4D17-40DA-8BA0-D6A42D038264}"/>
                </a:ext>
              </a:extLst>
            </p:cNvPr>
            <p:cNvSpPr txBox="1"/>
            <p:nvPr/>
          </p:nvSpPr>
          <p:spPr>
            <a:xfrm>
              <a:off x="5477781" y="5615224"/>
              <a:ext cx="1584176" cy="369332"/>
            </a:xfrm>
            <a:prstGeom prst="rect">
              <a:avLst/>
            </a:prstGeom>
            <a:noFill/>
          </p:spPr>
          <p:txBody>
            <a:bodyPr wrap="square">
              <a:spAutoFit/>
            </a:bodyPr>
            <a:lstStyle/>
            <a:p>
              <a:pPr algn="ctr"/>
              <a:r>
                <a:rPr lang="zh-CN" altLang="en-US" dirty="0">
                  <a:solidFill>
                    <a:schemeClr val="tx1"/>
                  </a:solidFill>
                </a:rPr>
                <a:t>化妆品</a:t>
              </a:r>
            </a:p>
          </p:txBody>
        </p:sp>
        <p:grpSp>
          <p:nvGrpSpPr>
            <p:cNvPr id="14" name="组合 13">
              <a:extLst>
                <a:ext uri="{FF2B5EF4-FFF2-40B4-BE49-F238E27FC236}">
                  <a16:creationId xmlns:a16="http://schemas.microsoft.com/office/drawing/2014/main" id="{18B3DC80-F27C-4B4F-8DF2-77C771377522}"/>
                </a:ext>
              </a:extLst>
            </p:cNvPr>
            <p:cNvGrpSpPr/>
            <p:nvPr/>
          </p:nvGrpSpPr>
          <p:grpSpPr>
            <a:xfrm>
              <a:off x="4802380" y="2207548"/>
              <a:ext cx="2934979" cy="3402855"/>
              <a:chOff x="4802380" y="2207548"/>
              <a:chExt cx="2934979" cy="3402855"/>
            </a:xfrm>
          </p:grpSpPr>
          <p:pic>
            <p:nvPicPr>
              <p:cNvPr id="2054" name="Picture 6" descr="CBDå¤§éº»æ²¹æ¤è¤å">
                <a:extLst>
                  <a:ext uri="{FF2B5EF4-FFF2-40B4-BE49-F238E27FC236}">
                    <a16:creationId xmlns:a16="http://schemas.microsoft.com/office/drawing/2014/main" id="{55A381DF-AB7E-4F46-B314-929130E2C3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6" t="37400" r="50787" b="18500"/>
              <a:stretch/>
            </p:blipFill>
            <p:spPr bwMode="auto">
              <a:xfrm>
                <a:off x="4802380" y="2207548"/>
                <a:ext cx="2934979" cy="1347204"/>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a:extLst>
                  <a:ext uri="{FF2B5EF4-FFF2-40B4-BE49-F238E27FC236}">
                    <a16:creationId xmlns:a16="http://schemas.microsoft.com/office/drawing/2014/main" id="{74B427EE-0CD6-4BF9-9A64-92C41DCA574B}"/>
                  </a:ext>
                </a:extLst>
              </p:cNvPr>
              <p:cNvPicPr>
                <a:picLocks noChangeAspect="1"/>
              </p:cNvPicPr>
              <p:nvPr/>
            </p:nvPicPr>
            <p:blipFill>
              <a:blip r:embed="rId5"/>
              <a:stretch>
                <a:fillRect/>
              </a:stretch>
            </p:blipFill>
            <p:spPr>
              <a:xfrm>
                <a:off x="4932484" y="3511453"/>
                <a:ext cx="2756792" cy="2098950"/>
              </a:xfrm>
              <a:prstGeom prst="rect">
                <a:avLst/>
              </a:prstGeom>
            </p:spPr>
          </p:pic>
        </p:grpSp>
      </p:grpSp>
      <p:grpSp>
        <p:nvGrpSpPr>
          <p:cNvPr id="19" name="组合 18">
            <a:extLst>
              <a:ext uri="{FF2B5EF4-FFF2-40B4-BE49-F238E27FC236}">
                <a16:creationId xmlns:a16="http://schemas.microsoft.com/office/drawing/2014/main" id="{9225D224-50F0-41F0-A70D-2D8B00F342A5}"/>
              </a:ext>
            </a:extLst>
          </p:cNvPr>
          <p:cNvGrpSpPr/>
          <p:nvPr/>
        </p:nvGrpSpPr>
        <p:grpSpPr>
          <a:xfrm>
            <a:off x="2267744" y="1249070"/>
            <a:ext cx="4861201" cy="2098950"/>
            <a:chOff x="1547664" y="1944798"/>
            <a:chExt cx="5693056" cy="2612650"/>
          </a:xfrm>
        </p:grpSpPr>
        <p:pic>
          <p:nvPicPr>
            <p:cNvPr id="20" name="Picture 2" descr="Love Hemp Water">
              <a:extLst>
                <a:ext uri="{FF2B5EF4-FFF2-40B4-BE49-F238E27FC236}">
                  <a16:creationId xmlns:a16="http://schemas.microsoft.com/office/drawing/2014/main" id="{43FE526F-B5F8-4F95-AA41-B817C00329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4" y="1988840"/>
              <a:ext cx="3415067" cy="2127895"/>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20">
              <a:extLst>
                <a:ext uri="{FF2B5EF4-FFF2-40B4-BE49-F238E27FC236}">
                  <a16:creationId xmlns:a16="http://schemas.microsoft.com/office/drawing/2014/main" id="{195CE977-789B-4594-B353-A2DE5B0ABB2C}"/>
                </a:ext>
              </a:extLst>
            </p:cNvPr>
            <p:cNvSpPr txBox="1"/>
            <p:nvPr/>
          </p:nvSpPr>
          <p:spPr>
            <a:xfrm>
              <a:off x="3635896" y="4188116"/>
              <a:ext cx="1584176" cy="369332"/>
            </a:xfrm>
            <a:prstGeom prst="rect">
              <a:avLst/>
            </a:prstGeom>
            <a:noFill/>
          </p:spPr>
          <p:txBody>
            <a:bodyPr wrap="square">
              <a:spAutoFit/>
            </a:bodyPr>
            <a:lstStyle/>
            <a:p>
              <a:pPr algn="ctr"/>
              <a:r>
                <a:rPr lang="zh-CN" altLang="en-US" dirty="0">
                  <a:solidFill>
                    <a:schemeClr val="tx1"/>
                  </a:solidFill>
                </a:rPr>
                <a:t>食品</a:t>
              </a:r>
            </a:p>
          </p:txBody>
        </p:sp>
        <p:pic>
          <p:nvPicPr>
            <p:cNvPr id="22" name="图片 21">
              <a:extLst>
                <a:ext uri="{FF2B5EF4-FFF2-40B4-BE49-F238E27FC236}">
                  <a16:creationId xmlns:a16="http://schemas.microsoft.com/office/drawing/2014/main" id="{F9A33F83-C3A2-4335-8FBC-0EBF01B2699E}"/>
                </a:ext>
              </a:extLst>
            </p:cNvPr>
            <p:cNvPicPr>
              <a:picLocks noChangeAspect="1"/>
            </p:cNvPicPr>
            <p:nvPr/>
          </p:nvPicPr>
          <p:blipFill>
            <a:blip r:embed="rId7"/>
            <a:stretch>
              <a:fillRect/>
            </a:stretch>
          </p:blipFill>
          <p:spPr>
            <a:xfrm>
              <a:off x="4716016" y="1944798"/>
              <a:ext cx="2524704" cy="2171937"/>
            </a:xfrm>
            <a:prstGeom prst="rect">
              <a:avLst/>
            </a:prstGeom>
          </p:spPr>
        </p:pic>
      </p:grpSp>
      <p:sp>
        <p:nvSpPr>
          <p:cNvPr id="28" name="文本框 27">
            <a:extLst>
              <a:ext uri="{FF2B5EF4-FFF2-40B4-BE49-F238E27FC236}">
                <a16:creationId xmlns:a16="http://schemas.microsoft.com/office/drawing/2014/main" id="{458F31BD-0F64-45BE-BD8D-FBFFEF8B5657}"/>
              </a:ext>
            </a:extLst>
          </p:cNvPr>
          <p:cNvSpPr txBox="1"/>
          <p:nvPr/>
        </p:nvSpPr>
        <p:spPr>
          <a:xfrm>
            <a:off x="3533395" y="4196680"/>
            <a:ext cx="1880567" cy="1477328"/>
          </a:xfrm>
          <a:prstGeom prst="rect">
            <a:avLst/>
          </a:prstGeom>
          <a:noFill/>
        </p:spPr>
        <p:txBody>
          <a:bodyPr wrap="square">
            <a:spAutoFit/>
          </a:bodyPr>
          <a:lstStyle/>
          <a:p>
            <a:r>
              <a:rPr lang="en-US" altLang="zh-CN" b="0" i="0" dirty="0">
                <a:solidFill>
                  <a:srgbClr val="686868"/>
                </a:solidFill>
                <a:effectLst/>
                <a:latin typeface="Montserrat"/>
              </a:rPr>
              <a:t>2019</a:t>
            </a:r>
            <a:r>
              <a:rPr lang="zh-CN" altLang="en-US" b="0" i="0" dirty="0">
                <a:solidFill>
                  <a:srgbClr val="686868"/>
                </a:solidFill>
                <a:effectLst/>
                <a:latin typeface="Montserrat"/>
              </a:rPr>
              <a:t>年，</a:t>
            </a:r>
            <a:r>
              <a:rPr lang="en-US" altLang="zh-CN" b="0" i="0" dirty="0">
                <a:solidFill>
                  <a:srgbClr val="686868"/>
                </a:solidFill>
                <a:effectLst/>
                <a:latin typeface="Montserrat"/>
              </a:rPr>
              <a:t>CBD</a:t>
            </a:r>
            <a:r>
              <a:rPr lang="zh-CN" altLang="en-US" b="0" i="0" dirty="0">
                <a:solidFill>
                  <a:srgbClr val="686868"/>
                </a:solidFill>
                <a:effectLst/>
                <a:latin typeface="Montserrat"/>
              </a:rPr>
              <a:t>市场预计将会狂飙至</a:t>
            </a:r>
            <a:r>
              <a:rPr lang="en-US" altLang="zh-CN" b="0" i="0" dirty="0">
                <a:solidFill>
                  <a:srgbClr val="FF0000"/>
                </a:solidFill>
                <a:effectLst/>
                <a:latin typeface="Montserrat"/>
              </a:rPr>
              <a:t>57</a:t>
            </a:r>
            <a:r>
              <a:rPr lang="zh-CN" altLang="en-US" b="0" i="0" dirty="0">
                <a:solidFill>
                  <a:srgbClr val="686868"/>
                </a:solidFill>
                <a:effectLst/>
                <a:latin typeface="Montserrat"/>
              </a:rPr>
              <a:t>亿美元，到</a:t>
            </a:r>
            <a:r>
              <a:rPr lang="en-US" altLang="zh-CN" b="0" i="0" dirty="0">
                <a:solidFill>
                  <a:srgbClr val="686868"/>
                </a:solidFill>
                <a:effectLst/>
                <a:latin typeface="Montserrat"/>
              </a:rPr>
              <a:t>2022</a:t>
            </a:r>
            <a:r>
              <a:rPr lang="zh-CN" altLang="en-US" b="0" i="0" dirty="0">
                <a:solidFill>
                  <a:srgbClr val="686868"/>
                </a:solidFill>
                <a:effectLst/>
                <a:latin typeface="Montserrat"/>
              </a:rPr>
              <a:t>年将达到</a:t>
            </a:r>
            <a:r>
              <a:rPr lang="en-US" altLang="zh-CN" b="0" i="0" dirty="0">
                <a:solidFill>
                  <a:srgbClr val="FF0000"/>
                </a:solidFill>
                <a:effectLst/>
                <a:latin typeface="Montserrat"/>
              </a:rPr>
              <a:t>220</a:t>
            </a:r>
            <a:r>
              <a:rPr lang="zh-CN" altLang="en-US" b="0" i="0" dirty="0">
                <a:solidFill>
                  <a:srgbClr val="686868"/>
                </a:solidFill>
                <a:effectLst/>
                <a:latin typeface="Montserrat"/>
              </a:rPr>
              <a:t>亿美元。</a:t>
            </a:r>
            <a:endParaRPr lang="zh-CN" altLang="en-US" dirty="0"/>
          </a:p>
        </p:txBody>
      </p:sp>
    </p:spTree>
    <p:extLst>
      <p:ext uri="{BB962C8B-B14F-4D97-AF65-F5344CB8AC3E}">
        <p14:creationId xmlns:p14="http://schemas.microsoft.com/office/powerpoint/2010/main" val="29919727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A0FBC91-255C-4E15-BFA2-5653E927111D}"/>
              </a:ext>
            </a:extLst>
          </p:cNvPr>
          <p:cNvSpPr>
            <a:spLocks noGrp="1"/>
          </p:cNvSpPr>
          <p:nvPr>
            <p:ph type="sldNum" sz="quarter" idx="12"/>
          </p:nvPr>
        </p:nvSpPr>
        <p:spPr>
          <a:xfrm>
            <a:off x="8316416" y="6486838"/>
            <a:ext cx="1224136" cy="406233"/>
          </a:xfrm>
        </p:spPr>
        <p:txBody>
          <a:bodyPr/>
          <a:lstStyle/>
          <a:p>
            <a:fld id="{FCC3A858-5ED0-4B4A-8756-97846365D733}" type="slidenum">
              <a:rPr lang="zh-CN" altLang="en-US" smtClean="0">
                <a:solidFill>
                  <a:prstClr val="black">
                    <a:tint val="75000"/>
                  </a:prstClr>
                </a:solidFill>
              </a:rPr>
              <a:t>5</a:t>
            </a:fld>
            <a:endParaRPr lang="zh-CN" altLang="en-US" dirty="0">
              <a:solidFill>
                <a:prstClr val="black">
                  <a:tint val="75000"/>
                </a:prstClr>
              </a:solidFill>
            </a:endParaRPr>
          </a:p>
        </p:txBody>
      </p:sp>
      <p:sp>
        <p:nvSpPr>
          <p:cNvPr id="4" name="标题 2">
            <a:extLst>
              <a:ext uri="{FF2B5EF4-FFF2-40B4-BE49-F238E27FC236}">
                <a16:creationId xmlns:a16="http://schemas.microsoft.com/office/drawing/2014/main" id="{6E2D3390-BE0B-4D3E-B224-6AFA7D2954EA}"/>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1</a:t>
            </a:r>
            <a:r>
              <a:rPr lang="en-US" sz="3100" dirty="0">
                <a:solidFill>
                  <a:srgbClr val="000000"/>
                </a:solidFill>
              </a:rPr>
              <a:t>.</a:t>
            </a:r>
            <a:r>
              <a:rPr lang="zh-CN" altLang="en-US" sz="3100" dirty="0">
                <a:solidFill>
                  <a:srgbClr val="000000"/>
                </a:solidFill>
              </a:rPr>
              <a:t>背景介绍</a:t>
            </a:r>
            <a:br>
              <a:rPr sz="3100" dirty="0">
                <a:solidFill>
                  <a:srgbClr val="000000"/>
                </a:solidFill>
              </a:rPr>
            </a:br>
            <a:endParaRPr sz="3100" dirty="0">
              <a:solidFill>
                <a:sysClr val="windowText" lastClr="000000">
                  <a:lumMod val="65000"/>
                  <a:lumOff val="35000"/>
                </a:sysClr>
              </a:solidFill>
            </a:endParaRPr>
          </a:p>
        </p:txBody>
      </p:sp>
      <p:sp>
        <p:nvSpPr>
          <p:cNvPr id="8" name="矩形: 圆角 7">
            <a:extLst>
              <a:ext uri="{FF2B5EF4-FFF2-40B4-BE49-F238E27FC236}">
                <a16:creationId xmlns:a16="http://schemas.microsoft.com/office/drawing/2014/main" id="{BB348A4A-99A3-4B0F-AE88-BA4B1BE98B1F}"/>
              </a:ext>
            </a:extLst>
          </p:cNvPr>
          <p:cNvSpPr/>
          <p:nvPr/>
        </p:nvSpPr>
        <p:spPr>
          <a:xfrm>
            <a:off x="395536" y="1268760"/>
            <a:ext cx="2772308"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solidFill>
                  <a:schemeClr val="tx1"/>
                </a:solidFill>
              </a:rPr>
              <a:t>含大麻叶提取物的化妆品</a:t>
            </a:r>
          </a:p>
        </p:txBody>
      </p:sp>
      <p:pic>
        <p:nvPicPr>
          <p:cNvPr id="9" name="图片 8">
            <a:extLst>
              <a:ext uri="{FF2B5EF4-FFF2-40B4-BE49-F238E27FC236}">
                <a16:creationId xmlns:a16="http://schemas.microsoft.com/office/drawing/2014/main" id="{AFA1F3C3-FA9E-4208-A4C0-339AA8703BDF}"/>
              </a:ext>
            </a:extLst>
          </p:cNvPr>
          <p:cNvPicPr>
            <a:picLocks noChangeAspect="1"/>
          </p:cNvPicPr>
          <p:nvPr/>
        </p:nvPicPr>
        <p:blipFill rotWithShape="1">
          <a:blip r:embed="rId2"/>
          <a:srcRect t="2147" b="17382"/>
          <a:stretch/>
        </p:blipFill>
        <p:spPr>
          <a:xfrm>
            <a:off x="2195735" y="1844824"/>
            <a:ext cx="4896544" cy="2298526"/>
          </a:xfrm>
          <a:prstGeom prst="rect">
            <a:avLst/>
          </a:prstGeom>
        </p:spPr>
      </p:pic>
      <p:pic>
        <p:nvPicPr>
          <p:cNvPr id="5" name="图片 4">
            <a:extLst>
              <a:ext uri="{FF2B5EF4-FFF2-40B4-BE49-F238E27FC236}">
                <a16:creationId xmlns:a16="http://schemas.microsoft.com/office/drawing/2014/main" id="{47E3ADE2-3609-426C-A7A6-D6A88B9ED69A}"/>
              </a:ext>
            </a:extLst>
          </p:cNvPr>
          <p:cNvPicPr>
            <a:picLocks noChangeAspect="1"/>
          </p:cNvPicPr>
          <p:nvPr/>
        </p:nvPicPr>
        <p:blipFill rotWithShape="1">
          <a:blip r:embed="rId3"/>
          <a:srcRect l="5480" r="20362"/>
          <a:stretch/>
        </p:blipFill>
        <p:spPr>
          <a:xfrm>
            <a:off x="482141" y="4496395"/>
            <a:ext cx="2006191" cy="1886853"/>
          </a:xfrm>
          <a:prstGeom prst="rect">
            <a:avLst/>
          </a:prstGeom>
        </p:spPr>
      </p:pic>
      <p:pic>
        <p:nvPicPr>
          <p:cNvPr id="7" name="图片 6">
            <a:extLst>
              <a:ext uri="{FF2B5EF4-FFF2-40B4-BE49-F238E27FC236}">
                <a16:creationId xmlns:a16="http://schemas.microsoft.com/office/drawing/2014/main" id="{97C9B291-DB3B-43D6-AACB-4BB38A873DD5}"/>
              </a:ext>
            </a:extLst>
          </p:cNvPr>
          <p:cNvPicPr>
            <a:picLocks noChangeAspect="1"/>
          </p:cNvPicPr>
          <p:nvPr/>
        </p:nvPicPr>
        <p:blipFill>
          <a:blip r:embed="rId4"/>
          <a:stretch>
            <a:fillRect/>
          </a:stretch>
        </p:blipFill>
        <p:spPr>
          <a:xfrm>
            <a:off x="3347864" y="4514544"/>
            <a:ext cx="1962267" cy="1868705"/>
          </a:xfrm>
          <a:prstGeom prst="rect">
            <a:avLst/>
          </a:prstGeom>
        </p:spPr>
      </p:pic>
      <p:pic>
        <p:nvPicPr>
          <p:cNvPr id="11" name="图片 10">
            <a:extLst>
              <a:ext uri="{FF2B5EF4-FFF2-40B4-BE49-F238E27FC236}">
                <a16:creationId xmlns:a16="http://schemas.microsoft.com/office/drawing/2014/main" id="{D5A83C6F-124F-4276-9E15-A50D0409CAF4}"/>
              </a:ext>
            </a:extLst>
          </p:cNvPr>
          <p:cNvPicPr>
            <a:picLocks noChangeAspect="1"/>
          </p:cNvPicPr>
          <p:nvPr/>
        </p:nvPicPr>
        <p:blipFill>
          <a:blip r:embed="rId5"/>
          <a:stretch>
            <a:fillRect/>
          </a:stretch>
        </p:blipFill>
        <p:spPr>
          <a:xfrm>
            <a:off x="6169663" y="4531928"/>
            <a:ext cx="1845231" cy="1851321"/>
          </a:xfrm>
          <a:prstGeom prst="rect">
            <a:avLst/>
          </a:prstGeom>
        </p:spPr>
      </p:pic>
    </p:spTree>
    <p:extLst>
      <p:ext uri="{BB962C8B-B14F-4D97-AF65-F5344CB8AC3E}">
        <p14:creationId xmlns:p14="http://schemas.microsoft.com/office/powerpoint/2010/main" val="29471511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668344" y="6481333"/>
            <a:ext cx="1388046" cy="376667"/>
          </a:xfrm>
        </p:spPr>
        <p:txBody>
          <a:bodyPr/>
          <a:lstStyle/>
          <a:p>
            <a:fld id="{0C913308-F349-4B6D-A68A-DD1791B4A57B}" type="slidenum">
              <a:rPr lang="en-US" altLang="zh-CN" b="1" smtClean="0">
                <a:solidFill>
                  <a:prstClr val="black">
                    <a:tint val="75000"/>
                  </a:prstClr>
                </a:solidFill>
              </a:rPr>
              <a:t>6</a:t>
            </a:fld>
            <a:endParaRPr lang="en-US" altLang="zh-CN" b="1" dirty="0">
              <a:solidFill>
                <a:prstClr val="black">
                  <a:tint val="75000"/>
                </a:prstClr>
              </a:solidFill>
            </a:endParaRPr>
          </a:p>
        </p:txBody>
      </p:sp>
      <p:sp>
        <p:nvSpPr>
          <p:cNvPr id="3" name="标题 2"/>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1</a:t>
            </a:r>
            <a:r>
              <a:rPr lang="en-US" sz="3100" dirty="0">
                <a:solidFill>
                  <a:srgbClr val="000000"/>
                </a:solidFill>
              </a:rPr>
              <a:t>.</a:t>
            </a:r>
            <a:r>
              <a:rPr lang="zh-CN" altLang="en-US" sz="3100" dirty="0">
                <a:solidFill>
                  <a:srgbClr val="000000"/>
                </a:solidFill>
              </a:rPr>
              <a:t>背景介绍</a:t>
            </a:r>
            <a:br>
              <a:rPr sz="3100" dirty="0">
                <a:solidFill>
                  <a:srgbClr val="000000"/>
                </a:solidFill>
              </a:rPr>
            </a:br>
            <a:endParaRPr sz="3100" dirty="0">
              <a:solidFill>
                <a:sysClr val="windowText" lastClr="000000">
                  <a:lumMod val="65000"/>
                  <a:lumOff val="35000"/>
                </a:sysClr>
              </a:solidFill>
            </a:endParaRPr>
          </a:p>
        </p:txBody>
      </p:sp>
      <p:sp>
        <p:nvSpPr>
          <p:cNvPr id="22" name="矩形: 圆角 21">
            <a:extLst>
              <a:ext uri="{FF2B5EF4-FFF2-40B4-BE49-F238E27FC236}">
                <a16:creationId xmlns:a16="http://schemas.microsoft.com/office/drawing/2014/main" id="{4E707E63-8E4A-43D7-9167-5AE18EB23E63}"/>
              </a:ext>
            </a:extLst>
          </p:cNvPr>
          <p:cNvSpPr/>
          <p:nvPr/>
        </p:nvSpPr>
        <p:spPr>
          <a:xfrm>
            <a:off x="1691680" y="1916832"/>
            <a:ext cx="1228541"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solidFill>
                  <a:schemeClr val="tx1"/>
                </a:solidFill>
              </a:rPr>
              <a:t>消炎</a:t>
            </a:r>
          </a:p>
        </p:txBody>
      </p:sp>
      <p:sp>
        <p:nvSpPr>
          <p:cNvPr id="29" name="矩形: 圆角 28">
            <a:extLst>
              <a:ext uri="{FF2B5EF4-FFF2-40B4-BE49-F238E27FC236}">
                <a16:creationId xmlns:a16="http://schemas.microsoft.com/office/drawing/2014/main" id="{5803A598-2246-4C36-AB7D-975369212E9E}"/>
              </a:ext>
            </a:extLst>
          </p:cNvPr>
          <p:cNvSpPr/>
          <p:nvPr/>
        </p:nvSpPr>
        <p:spPr>
          <a:xfrm>
            <a:off x="107504" y="1279307"/>
            <a:ext cx="1872208"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tx1"/>
                </a:solidFill>
              </a:rPr>
              <a:t>CBD</a:t>
            </a:r>
            <a:r>
              <a:rPr lang="zh-CN" altLang="en-US" dirty="0">
                <a:solidFill>
                  <a:schemeClr val="tx1"/>
                </a:solidFill>
              </a:rPr>
              <a:t>化妆品功效</a:t>
            </a:r>
          </a:p>
        </p:txBody>
      </p:sp>
      <p:pic>
        <p:nvPicPr>
          <p:cNvPr id="7" name="图片 6">
            <a:extLst>
              <a:ext uri="{FF2B5EF4-FFF2-40B4-BE49-F238E27FC236}">
                <a16:creationId xmlns:a16="http://schemas.microsoft.com/office/drawing/2014/main" id="{AB546C48-571C-4FA5-98E0-314BB142E15F}"/>
              </a:ext>
            </a:extLst>
          </p:cNvPr>
          <p:cNvPicPr>
            <a:picLocks noChangeAspect="1"/>
          </p:cNvPicPr>
          <p:nvPr/>
        </p:nvPicPr>
        <p:blipFill>
          <a:blip r:embed="rId2"/>
          <a:stretch>
            <a:fillRect/>
          </a:stretch>
        </p:blipFill>
        <p:spPr>
          <a:xfrm>
            <a:off x="3104394" y="1344225"/>
            <a:ext cx="2935212" cy="1878761"/>
          </a:xfrm>
          <a:prstGeom prst="rect">
            <a:avLst/>
          </a:prstGeom>
          <a:ln>
            <a:noFill/>
          </a:ln>
          <a:effectLst>
            <a:softEdge rad="112500"/>
          </a:effectLst>
        </p:spPr>
      </p:pic>
      <p:sp>
        <p:nvSpPr>
          <p:cNvPr id="11" name="矩形: 圆角 10">
            <a:extLst>
              <a:ext uri="{FF2B5EF4-FFF2-40B4-BE49-F238E27FC236}">
                <a16:creationId xmlns:a16="http://schemas.microsoft.com/office/drawing/2014/main" id="{C1E58559-4C75-4C12-99FF-FEE988542372}"/>
              </a:ext>
            </a:extLst>
          </p:cNvPr>
          <p:cNvSpPr/>
          <p:nvPr/>
        </p:nvSpPr>
        <p:spPr>
          <a:xfrm>
            <a:off x="1691679" y="4367487"/>
            <a:ext cx="1228541"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solidFill>
                  <a:schemeClr val="tx1"/>
                </a:solidFill>
              </a:rPr>
              <a:t>舒缓</a:t>
            </a:r>
          </a:p>
        </p:txBody>
      </p:sp>
      <p:pic>
        <p:nvPicPr>
          <p:cNvPr id="16" name="图片 15">
            <a:extLst>
              <a:ext uri="{FF2B5EF4-FFF2-40B4-BE49-F238E27FC236}">
                <a16:creationId xmlns:a16="http://schemas.microsoft.com/office/drawing/2014/main" id="{C14738E1-FC0E-4C72-B808-4123E04136A6}"/>
              </a:ext>
            </a:extLst>
          </p:cNvPr>
          <p:cNvPicPr>
            <a:picLocks noChangeAspect="1"/>
          </p:cNvPicPr>
          <p:nvPr/>
        </p:nvPicPr>
        <p:blipFill>
          <a:blip r:embed="rId3"/>
          <a:stretch>
            <a:fillRect/>
          </a:stretch>
        </p:blipFill>
        <p:spPr>
          <a:xfrm>
            <a:off x="6173973" y="1344225"/>
            <a:ext cx="2556694" cy="1878761"/>
          </a:xfrm>
          <a:prstGeom prst="rect">
            <a:avLst/>
          </a:prstGeom>
          <a:ln>
            <a:noFill/>
          </a:ln>
          <a:effectLst>
            <a:softEdge rad="112500"/>
          </a:effectLst>
        </p:spPr>
      </p:pic>
      <p:pic>
        <p:nvPicPr>
          <p:cNvPr id="1026" name="Picture 2">
            <a:extLst>
              <a:ext uri="{FF2B5EF4-FFF2-40B4-BE49-F238E27FC236}">
                <a16:creationId xmlns:a16="http://schemas.microsoft.com/office/drawing/2014/main" id="{0D32ADA1-4A1D-4C3A-9E9B-5F2E79A77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066" y="3423170"/>
            <a:ext cx="2443867" cy="24438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790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A0FBC91-255C-4E15-BFA2-5653E927111D}"/>
              </a:ext>
            </a:extLst>
          </p:cNvPr>
          <p:cNvSpPr>
            <a:spLocks noGrp="1"/>
          </p:cNvSpPr>
          <p:nvPr>
            <p:ph type="sldNum" sz="quarter" idx="12"/>
          </p:nvPr>
        </p:nvSpPr>
        <p:spPr>
          <a:xfrm>
            <a:off x="8316416" y="6453336"/>
            <a:ext cx="1224136" cy="406233"/>
          </a:xfrm>
        </p:spPr>
        <p:txBody>
          <a:bodyPr/>
          <a:lstStyle/>
          <a:p>
            <a:fld id="{FCC3A858-5ED0-4B4A-8756-97846365D733}" type="slidenum">
              <a:rPr lang="zh-CN" altLang="en-US" smtClean="0">
                <a:solidFill>
                  <a:prstClr val="black">
                    <a:tint val="75000"/>
                  </a:prstClr>
                </a:solidFill>
              </a:rPr>
              <a:t>7</a:t>
            </a:fld>
            <a:endParaRPr lang="zh-CN" altLang="en-US" dirty="0">
              <a:solidFill>
                <a:prstClr val="black">
                  <a:tint val="75000"/>
                </a:prstClr>
              </a:solidFill>
            </a:endParaRPr>
          </a:p>
        </p:txBody>
      </p:sp>
      <p:sp>
        <p:nvSpPr>
          <p:cNvPr id="4" name="标题 2">
            <a:extLst>
              <a:ext uri="{FF2B5EF4-FFF2-40B4-BE49-F238E27FC236}">
                <a16:creationId xmlns:a16="http://schemas.microsoft.com/office/drawing/2014/main" id="{6E2D3390-BE0B-4D3E-B224-6AFA7D2954EA}"/>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1</a:t>
            </a:r>
            <a:r>
              <a:rPr lang="en-US" sz="3100" dirty="0">
                <a:solidFill>
                  <a:srgbClr val="000000"/>
                </a:solidFill>
              </a:rPr>
              <a:t>.</a:t>
            </a:r>
            <a:r>
              <a:rPr lang="zh-CN" altLang="en-US" sz="3100" dirty="0">
                <a:solidFill>
                  <a:srgbClr val="000000"/>
                </a:solidFill>
              </a:rPr>
              <a:t>背景介绍</a:t>
            </a:r>
            <a:br>
              <a:rPr sz="3100" dirty="0">
                <a:solidFill>
                  <a:srgbClr val="000000"/>
                </a:solidFill>
              </a:rPr>
            </a:br>
            <a:endParaRPr sz="3100" dirty="0">
              <a:solidFill>
                <a:sysClr val="windowText" lastClr="000000">
                  <a:lumMod val="65000"/>
                  <a:lumOff val="35000"/>
                </a:sysClr>
              </a:solidFill>
            </a:endParaRPr>
          </a:p>
        </p:txBody>
      </p:sp>
      <p:pic>
        <p:nvPicPr>
          <p:cNvPr id="6" name="图片 5">
            <a:extLst>
              <a:ext uri="{FF2B5EF4-FFF2-40B4-BE49-F238E27FC236}">
                <a16:creationId xmlns:a16="http://schemas.microsoft.com/office/drawing/2014/main" id="{FAC94D3C-9480-4A3F-8493-282F2588B9DE}"/>
              </a:ext>
            </a:extLst>
          </p:cNvPr>
          <p:cNvPicPr>
            <a:picLocks noChangeAspect="1"/>
          </p:cNvPicPr>
          <p:nvPr/>
        </p:nvPicPr>
        <p:blipFill>
          <a:blip r:embed="rId2"/>
          <a:stretch>
            <a:fillRect/>
          </a:stretch>
        </p:blipFill>
        <p:spPr>
          <a:xfrm>
            <a:off x="611560" y="1985961"/>
            <a:ext cx="3033713" cy="2886075"/>
          </a:xfrm>
          <a:prstGeom prst="rect">
            <a:avLst/>
          </a:prstGeom>
        </p:spPr>
      </p:pic>
      <p:sp>
        <p:nvSpPr>
          <p:cNvPr id="8" name="矩形: 圆角 7">
            <a:extLst>
              <a:ext uri="{FF2B5EF4-FFF2-40B4-BE49-F238E27FC236}">
                <a16:creationId xmlns:a16="http://schemas.microsoft.com/office/drawing/2014/main" id="{BB348A4A-99A3-4B0F-AE88-BA4B1BE98B1F}"/>
              </a:ext>
            </a:extLst>
          </p:cNvPr>
          <p:cNvSpPr/>
          <p:nvPr/>
        </p:nvSpPr>
        <p:spPr>
          <a:xfrm>
            <a:off x="395536" y="1268760"/>
            <a:ext cx="1440160" cy="50405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a:solidFill>
                  <a:schemeClr val="tx1"/>
                </a:solidFill>
              </a:rPr>
              <a:t>大麻合法化</a:t>
            </a:r>
          </a:p>
        </p:txBody>
      </p:sp>
      <p:pic>
        <p:nvPicPr>
          <p:cNvPr id="10" name="图片 9">
            <a:extLst>
              <a:ext uri="{FF2B5EF4-FFF2-40B4-BE49-F238E27FC236}">
                <a16:creationId xmlns:a16="http://schemas.microsoft.com/office/drawing/2014/main" id="{3850DFD1-5DD6-4151-B63F-78EC68CE4DDF}"/>
              </a:ext>
            </a:extLst>
          </p:cNvPr>
          <p:cNvPicPr>
            <a:picLocks noChangeAspect="1"/>
          </p:cNvPicPr>
          <p:nvPr/>
        </p:nvPicPr>
        <p:blipFill>
          <a:blip r:embed="rId3"/>
          <a:stretch>
            <a:fillRect/>
          </a:stretch>
        </p:blipFill>
        <p:spPr>
          <a:xfrm>
            <a:off x="4249439" y="2521021"/>
            <a:ext cx="4365353" cy="2304848"/>
          </a:xfrm>
          <a:prstGeom prst="rect">
            <a:avLst/>
          </a:prstGeom>
        </p:spPr>
      </p:pic>
      <p:sp>
        <p:nvSpPr>
          <p:cNvPr id="12" name="文本框 11">
            <a:extLst>
              <a:ext uri="{FF2B5EF4-FFF2-40B4-BE49-F238E27FC236}">
                <a16:creationId xmlns:a16="http://schemas.microsoft.com/office/drawing/2014/main" id="{6C89868D-A984-4E4F-AE97-38EB93EEBAA6}"/>
              </a:ext>
            </a:extLst>
          </p:cNvPr>
          <p:cNvSpPr txBox="1"/>
          <p:nvPr/>
        </p:nvSpPr>
        <p:spPr>
          <a:xfrm>
            <a:off x="4427984" y="4825869"/>
            <a:ext cx="4609750" cy="369332"/>
          </a:xfrm>
          <a:prstGeom prst="rect">
            <a:avLst/>
          </a:prstGeom>
          <a:noFill/>
        </p:spPr>
        <p:txBody>
          <a:bodyPr wrap="square">
            <a:spAutoFit/>
          </a:bodyPr>
          <a:lstStyle/>
          <a:p>
            <a:r>
              <a:rPr lang="en-US" altLang="zh-CN" b="0" i="0" dirty="0">
                <a:solidFill>
                  <a:srgbClr val="333333"/>
                </a:solidFill>
                <a:effectLst/>
                <a:latin typeface="arial" panose="020B0604020202020204" pitchFamily="34" charset="0"/>
              </a:rPr>
              <a:t>2018</a:t>
            </a:r>
            <a:r>
              <a:rPr lang="zh-CN" altLang="en-US" b="0" i="0" dirty="0">
                <a:solidFill>
                  <a:srgbClr val="333333"/>
                </a:solidFill>
                <a:effectLst/>
                <a:latin typeface="arial" panose="020B0604020202020204" pitchFamily="34" charset="0"/>
              </a:rPr>
              <a:t>年</a:t>
            </a:r>
            <a:r>
              <a:rPr lang="en-US" altLang="zh-CN" b="0" i="0" dirty="0">
                <a:solidFill>
                  <a:srgbClr val="333333"/>
                </a:solidFill>
                <a:effectLst/>
                <a:latin typeface="arial" panose="020B0604020202020204" pitchFamily="34" charset="0"/>
              </a:rPr>
              <a:t>10</a:t>
            </a:r>
            <a:r>
              <a:rPr lang="zh-CN" altLang="en-US" b="0" i="0" dirty="0">
                <a:solidFill>
                  <a:srgbClr val="333333"/>
                </a:solidFill>
                <a:effectLst/>
                <a:latin typeface="arial" panose="020B0604020202020204" pitchFamily="34" charset="0"/>
              </a:rPr>
              <a:t>月</a:t>
            </a:r>
            <a:r>
              <a:rPr lang="en-US" altLang="zh-CN" b="0" i="0" dirty="0">
                <a:solidFill>
                  <a:srgbClr val="333333"/>
                </a:solidFill>
                <a:effectLst/>
                <a:latin typeface="arial" panose="020B0604020202020204" pitchFamily="34" charset="0"/>
              </a:rPr>
              <a:t>17</a:t>
            </a:r>
            <a:r>
              <a:rPr lang="zh-CN" altLang="en-US" b="0" i="0" dirty="0">
                <a:solidFill>
                  <a:srgbClr val="333333"/>
                </a:solidFill>
                <a:effectLst/>
                <a:latin typeface="arial" panose="020B0604020202020204" pitchFamily="34" charset="0"/>
              </a:rPr>
              <a:t>日，加拿大大麻合法化。</a:t>
            </a:r>
            <a:endParaRPr lang="zh-CN" altLang="en-US" dirty="0"/>
          </a:p>
        </p:txBody>
      </p:sp>
      <p:sp>
        <p:nvSpPr>
          <p:cNvPr id="14" name="文本框 13">
            <a:extLst>
              <a:ext uri="{FF2B5EF4-FFF2-40B4-BE49-F238E27FC236}">
                <a16:creationId xmlns:a16="http://schemas.microsoft.com/office/drawing/2014/main" id="{BED28B2A-C748-43AB-943C-90E827D54974}"/>
              </a:ext>
            </a:extLst>
          </p:cNvPr>
          <p:cNvSpPr txBox="1"/>
          <p:nvPr/>
        </p:nvSpPr>
        <p:spPr>
          <a:xfrm>
            <a:off x="366130" y="4825869"/>
            <a:ext cx="4609750" cy="369332"/>
          </a:xfrm>
          <a:prstGeom prst="rect">
            <a:avLst/>
          </a:prstGeom>
          <a:noFill/>
        </p:spPr>
        <p:txBody>
          <a:bodyPr wrap="square">
            <a:spAutoFit/>
          </a:bodyPr>
          <a:lstStyle/>
          <a:p>
            <a:r>
              <a:rPr lang="en-US" altLang="zh-CN" b="0" i="0" dirty="0">
                <a:solidFill>
                  <a:srgbClr val="333333"/>
                </a:solidFill>
                <a:effectLst/>
                <a:latin typeface="arial" panose="020B0604020202020204" pitchFamily="34" charset="0"/>
              </a:rPr>
              <a:t>2018</a:t>
            </a:r>
            <a:r>
              <a:rPr lang="zh-CN" altLang="en-US" b="0" i="0" dirty="0">
                <a:solidFill>
                  <a:srgbClr val="333333"/>
                </a:solidFill>
                <a:effectLst/>
                <a:latin typeface="arial" panose="020B0604020202020204" pitchFamily="34" charset="0"/>
              </a:rPr>
              <a:t>年，美国有</a:t>
            </a:r>
            <a:r>
              <a:rPr lang="en-US" altLang="zh-CN" b="0" i="0" dirty="0">
                <a:solidFill>
                  <a:srgbClr val="333333"/>
                </a:solidFill>
                <a:effectLst/>
                <a:latin typeface="arial" panose="020B0604020202020204" pitchFamily="34" charset="0"/>
              </a:rPr>
              <a:t>10</a:t>
            </a:r>
            <a:r>
              <a:rPr lang="zh-CN" altLang="en-US" dirty="0">
                <a:solidFill>
                  <a:srgbClr val="333333"/>
                </a:solidFill>
                <a:latin typeface="arial" panose="020B0604020202020204" pitchFamily="34" charset="0"/>
              </a:rPr>
              <a:t>个</a:t>
            </a:r>
            <a:r>
              <a:rPr lang="zh-CN" altLang="en-US" b="0" i="0" dirty="0">
                <a:solidFill>
                  <a:srgbClr val="333333"/>
                </a:solidFill>
                <a:effectLst/>
                <a:latin typeface="arial" panose="020B0604020202020204" pitchFamily="34" charset="0"/>
              </a:rPr>
              <a:t>州大麻合法化</a:t>
            </a:r>
            <a:endParaRPr lang="zh-CN" altLang="en-US" dirty="0"/>
          </a:p>
        </p:txBody>
      </p:sp>
    </p:spTree>
    <p:extLst>
      <p:ext uri="{BB962C8B-B14F-4D97-AF65-F5344CB8AC3E}">
        <p14:creationId xmlns:p14="http://schemas.microsoft.com/office/powerpoint/2010/main" val="27213025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2</a:t>
            </a:r>
            <a:r>
              <a:rPr lang="en-US" sz="3100" dirty="0">
                <a:solidFill>
                  <a:srgbClr val="000000"/>
                </a:solidFill>
              </a:rPr>
              <a:t>.</a:t>
            </a:r>
            <a:r>
              <a:rPr lang="zh-CN" altLang="en-US" sz="3100" dirty="0">
                <a:solidFill>
                  <a:srgbClr val="000000"/>
                </a:solidFill>
              </a:rPr>
              <a:t>需求分析</a:t>
            </a:r>
            <a:br>
              <a:rPr sz="3100" dirty="0">
                <a:solidFill>
                  <a:srgbClr val="000000"/>
                </a:solidFill>
              </a:rPr>
            </a:br>
            <a:endParaRPr sz="3100" dirty="0">
              <a:solidFill>
                <a:sysClr val="windowText" lastClr="000000">
                  <a:lumMod val="65000"/>
                  <a:lumOff val="35000"/>
                </a:sysClr>
              </a:solidFill>
            </a:endParaRPr>
          </a:p>
        </p:txBody>
      </p:sp>
      <p:pic>
        <p:nvPicPr>
          <p:cNvPr id="26" name="Picture 2" descr="20201013  CB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43" y="1676875"/>
            <a:ext cx="2198633" cy="13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20201014  CB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196752"/>
            <a:ext cx="2414657" cy="13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200201014  9-TH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3097" y="1303634"/>
            <a:ext cx="1769152" cy="17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descr="20201014  CB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830" y="4553131"/>
            <a:ext cx="1188617" cy="139614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20201014  9-TH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4835293"/>
            <a:ext cx="2061807" cy="118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357143" y="3284984"/>
            <a:ext cx="1860240" cy="584775"/>
          </a:xfrm>
          <a:prstGeom prst="rect">
            <a:avLst/>
          </a:prstGeom>
        </p:spPr>
        <p:txBody>
          <a:bodyPr wrap="square">
            <a:spAutoFit/>
          </a:bodyPr>
          <a:lstStyle/>
          <a:p>
            <a:pPr algn="ctr"/>
            <a:r>
              <a:rPr lang="zh-CN" altLang="en-US" sz="1600" dirty="0"/>
              <a:t>大麻二酚</a:t>
            </a:r>
            <a:endParaRPr lang="en-US" altLang="zh-CN" sz="1600" dirty="0"/>
          </a:p>
          <a:p>
            <a:pPr algn="ctr"/>
            <a:r>
              <a:rPr lang="en-US" altLang="zh-CN" sz="1600" dirty="0"/>
              <a:t>CBD</a:t>
            </a:r>
            <a:endParaRPr lang="zh-CN" altLang="en-US" sz="1600" dirty="0"/>
          </a:p>
        </p:txBody>
      </p:sp>
      <p:sp>
        <p:nvSpPr>
          <p:cNvPr id="32" name="矩形 31"/>
          <p:cNvSpPr/>
          <p:nvPr/>
        </p:nvSpPr>
        <p:spPr>
          <a:xfrm>
            <a:off x="3522928" y="2700209"/>
            <a:ext cx="1626037" cy="584775"/>
          </a:xfrm>
          <a:prstGeom prst="rect">
            <a:avLst/>
          </a:prstGeom>
        </p:spPr>
        <p:txBody>
          <a:bodyPr wrap="square">
            <a:spAutoFit/>
          </a:bodyPr>
          <a:lstStyle/>
          <a:p>
            <a:pPr algn="ctr"/>
            <a:r>
              <a:rPr lang="zh-CN" altLang="en-US" sz="1600" dirty="0"/>
              <a:t>大麻二酚酸</a:t>
            </a:r>
            <a:endParaRPr lang="en-US" altLang="zh-CN" sz="1600" dirty="0"/>
          </a:p>
          <a:p>
            <a:pPr algn="ctr"/>
            <a:r>
              <a:rPr lang="en-US" altLang="zh-CN" sz="1600" dirty="0"/>
              <a:t>CBDA</a:t>
            </a:r>
          </a:p>
        </p:txBody>
      </p:sp>
      <p:sp>
        <p:nvSpPr>
          <p:cNvPr id="33" name="矩形 32"/>
          <p:cNvSpPr/>
          <p:nvPr/>
        </p:nvSpPr>
        <p:spPr>
          <a:xfrm>
            <a:off x="6771061" y="3324700"/>
            <a:ext cx="1531188" cy="584775"/>
          </a:xfrm>
          <a:prstGeom prst="rect">
            <a:avLst/>
          </a:prstGeom>
        </p:spPr>
        <p:txBody>
          <a:bodyPr wrap="none">
            <a:spAutoFit/>
          </a:bodyPr>
          <a:lstStyle/>
          <a:p>
            <a:pPr algn="ctr"/>
            <a:r>
              <a:rPr lang="en-US" altLang="zh-CN" sz="1600" dirty="0"/>
              <a:t>Δ9-</a:t>
            </a:r>
            <a:r>
              <a:rPr lang="zh-CN" altLang="en-US" sz="1600" dirty="0"/>
              <a:t>四氢大麻酚</a:t>
            </a:r>
            <a:endParaRPr lang="en-US" altLang="zh-CN" sz="1600" dirty="0"/>
          </a:p>
          <a:p>
            <a:pPr algn="ctr"/>
            <a:r>
              <a:rPr lang="en-US" altLang="zh-CN" sz="1600" dirty="0"/>
              <a:t>THC</a:t>
            </a:r>
          </a:p>
        </p:txBody>
      </p:sp>
      <p:sp>
        <p:nvSpPr>
          <p:cNvPr id="34" name="矩形 33"/>
          <p:cNvSpPr/>
          <p:nvPr/>
        </p:nvSpPr>
        <p:spPr>
          <a:xfrm>
            <a:off x="6771061" y="6084585"/>
            <a:ext cx="1736373" cy="584775"/>
          </a:xfrm>
          <a:prstGeom prst="rect">
            <a:avLst/>
          </a:prstGeom>
        </p:spPr>
        <p:txBody>
          <a:bodyPr wrap="none">
            <a:spAutoFit/>
          </a:bodyPr>
          <a:lstStyle/>
          <a:p>
            <a:pPr algn="ctr"/>
            <a:r>
              <a:rPr lang="en-US" altLang="zh-CN" sz="1600" dirty="0"/>
              <a:t>Δ9-</a:t>
            </a:r>
            <a:r>
              <a:rPr lang="zh-CN" altLang="en-US" sz="1600" dirty="0"/>
              <a:t>四氢大麻酚酸</a:t>
            </a:r>
            <a:endParaRPr lang="en-US" altLang="zh-CN" sz="1600" dirty="0"/>
          </a:p>
          <a:p>
            <a:pPr algn="ctr"/>
            <a:r>
              <a:rPr lang="en-US" altLang="zh-CN" sz="1600" dirty="0"/>
              <a:t>THCA</a:t>
            </a:r>
          </a:p>
        </p:txBody>
      </p:sp>
      <p:sp>
        <p:nvSpPr>
          <p:cNvPr id="35" name="矩形 34"/>
          <p:cNvSpPr/>
          <p:nvPr/>
        </p:nvSpPr>
        <p:spPr>
          <a:xfrm>
            <a:off x="573167" y="6084585"/>
            <a:ext cx="1177280" cy="584775"/>
          </a:xfrm>
          <a:prstGeom prst="rect">
            <a:avLst/>
          </a:prstGeom>
        </p:spPr>
        <p:txBody>
          <a:bodyPr wrap="square">
            <a:spAutoFit/>
          </a:bodyPr>
          <a:lstStyle/>
          <a:p>
            <a:pPr algn="ctr"/>
            <a:r>
              <a:rPr lang="zh-CN" altLang="en-US" sz="1600" dirty="0"/>
              <a:t>大麻酚</a:t>
            </a:r>
            <a:endParaRPr lang="en-US" altLang="zh-CN" sz="1600" dirty="0"/>
          </a:p>
          <a:p>
            <a:pPr algn="ctr"/>
            <a:r>
              <a:rPr lang="en-US" altLang="zh-CN" sz="1600" dirty="0"/>
              <a:t>CBN</a:t>
            </a:r>
          </a:p>
        </p:txBody>
      </p:sp>
      <p:sp>
        <p:nvSpPr>
          <p:cNvPr id="25" name="灯片编号占位符 1"/>
          <p:cNvSpPr txBox="1">
            <a:spLocks/>
          </p:cNvSpPr>
          <p:nvPr/>
        </p:nvSpPr>
        <p:spPr>
          <a:xfrm>
            <a:off x="8570833" y="6454891"/>
            <a:ext cx="529208" cy="369332"/>
          </a:xfrm>
          <a:prstGeom prst="rect">
            <a:avLst/>
          </a:prstGeom>
        </p:spPr>
        <p:txBody>
          <a:bodyPr vert="horz" lIns="102156" tIns="51076" rIns="102156" bIns="51076" rtlCol="0" anchor="ctr"/>
          <a:lstStyle>
            <a:defPPr>
              <a:defRPr lang="zh-CN"/>
            </a:defPPr>
            <a:lvl1pPr marL="0" algn="r" defTabSz="914400" rtl="0" eaLnBrk="1" latinLnBrk="0" hangingPunct="1">
              <a:defRPr lang="zh-CN" altLang="en-US" sz="13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prstClr val="black">
                    <a:tint val="75000"/>
                  </a:prstClr>
                </a:solidFill>
              </a:rPr>
              <a:t>9</a:t>
            </a:r>
          </a:p>
        </p:txBody>
      </p:sp>
      <p:sp>
        <p:nvSpPr>
          <p:cNvPr id="41" name="箭头: 右 4"/>
          <p:cNvSpPr/>
          <p:nvPr/>
        </p:nvSpPr>
        <p:spPr>
          <a:xfrm rot="961570">
            <a:off x="5450112" y="5063516"/>
            <a:ext cx="930430" cy="25794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200" dirty="0">
              <a:solidFill>
                <a:prstClr val="white"/>
              </a:solidFill>
            </a:endParaRPr>
          </a:p>
        </p:txBody>
      </p:sp>
      <p:sp>
        <p:nvSpPr>
          <p:cNvPr id="45" name="箭头: 右 4"/>
          <p:cNvSpPr/>
          <p:nvPr/>
        </p:nvSpPr>
        <p:spPr>
          <a:xfrm rot="19219273">
            <a:off x="5322576" y="3624314"/>
            <a:ext cx="930430" cy="25794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200" dirty="0">
              <a:solidFill>
                <a:prstClr val="white"/>
              </a:solidFill>
            </a:endParaRPr>
          </a:p>
        </p:txBody>
      </p:sp>
      <p:sp>
        <p:nvSpPr>
          <p:cNvPr id="49" name="箭头: 右 4"/>
          <p:cNvSpPr/>
          <p:nvPr/>
        </p:nvSpPr>
        <p:spPr>
          <a:xfrm rot="16200000">
            <a:off x="3835213" y="3556308"/>
            <a:ext cx="908608" cy="27693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200" dirty="0">
              <a:solidFill>
                <a:prstClr val="white"/>
              </a:solidFill>
            </a:endParaRPr>
          </a:p>
        </p:txBody>
      </p:sp>
      <p:sp>
        <p:nvSpPr>
          <p:cNvPr id="50" name="箭头: 右 4"/>
          <p:cNvSpPr/>
          <p:nvPr/>
        </p:nvSpPr>
        <p:spPr>
          <a:xfrm rot="12564903">
            <a:off x="2262969" y="3712219"/>
            <a:ext cx="932900" cy="27736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200" dirty="0">
              <a:solidFill>
                <a:prstClr val="white"/>
              </a:solidFill>
            </a:endParaRPr>
          </a:p>
        </p:txBody>
      </p:sp>
      <p:sp>
        <p:nvSpPr>
          <p:cNvPr id="51" name="箭头: 右 4"/>
          <p:cNvSpPr/>
          <p:nvPr/>
        </p:nvSpPr>
        <p:spPr>
          <a:xfrm rot="9835556">
            <a:off x="2180191" y="5063515"/>
            <a:ext cx="930430" cy="25794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200" dirty="0">
              <a:solidFill>
                <a:prstClr val="white"/>
              </a:solidFill>
            </a:endParaRPr>
          </a:p>
        </p:txBody>
      </p:sp>
      <p:sp>
        <p:nvSpPr>
          <p:cNvPr id="52" name="矩形 51"/>
          <p:cNvSpPr/>
          <p:nvPr/>
        </p:nvSpPr>
        <p:spPr>
          <a:xfrm>
            <a:off x="2843808" y="6376972"/>
            <a:ext cx="3456384" cy="369332"/>
          </a:xfrm>
          <a:prstGeom prst="rect">
            <a:avLst/>
          </a:prstGeom>
        </p:spPr>
        <p:txBody>
          <a:bodyPr wrap="square">
            <a:spAutoFit/>
          </a:bodyPr>
          <a:lstStyle/>
          <a:p>
            <a:r>
              <a:rPr lang="zh-CN" altLang="en-US" b="1" kern="0" dirty="0">
                <a:solidFill>
                  <a:srgbClr val="000000"/>
                </a:solidFill>
                <a:latin typeface="+mn-ea"/>
                <a:cs typeface="Times New Roman" panose="02020603050405020304" pitchFamily="18" charset="0"/>
              </a:rPr>
              <a:t>大麻提取物中的五种常见大麻酚</a:t>
            </a:r>
          </a:p>
        </p:txBody>
      </p:sp>
      <p:sp>
        <p:nvSpPr>
          <p:cNvPr id="5" name="椭圆 4"/>
          <p:cNvSpPr/>
          <p:nvPr/>
        </p:nvSpPr>
        <p:spPr>
          <a:xfrm>
            <a:off x="3522034" y="4423938"/>
            <a:ext cx="1773938" cy="1064075"/>
          </a:xfrm>
          <a:prstGeom prst="ellipse">
            <a:avLst/>
          </a:prstGeom>
          <a:solidFill>
            <a:srgbClr val="00B050">
              <a:alpha val="99000"/>
            </a:srgbClr>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endParaRPr>
          </a:p>
        </p:txBody>
      </p:sp>
      <p:sp>
        <p:nvSpPr>
          <p:cNvPr id="54" name="矩形 53"/>
          <p:cNvSpPr/>
          <p:nvPr/>
        </p:nvSpPr>
        <p:spPr>
          <a:xfrm>
            <a:off x="3757554" y="4695527"/>
            <a:ext cx="1318502" cy="461665"/>
          </a:xfrm>
          <a:prstGeom prst="rect">
            <a:avLst/>
          </a:prstGeom>
        </p:spPr>
        <p:txBody>
          <a:bodyPr wrap="square">
            <a:spAutoFit/>
          </a:bodyPr>
          <a:lstStyle/>
          <a:p>
            <a:pPr algn="ctr"/>
            <a:r>
              <a:rPr lang="zh-CN" altLang="en-US" sz="2400" dirty="0">
                <a:solidFill>
                  <a:schemeClr val="bg1"/>
                </a:solidFill>
              </a:rPr>
              <a:t>化妆品</a:t>
            </a:r>
            <a:endParaRPr lang="en-US" altLang="zh-CN" sz="2400" dirty="0">
              <a:solidFill>
                <a:schemeClr val="bg1"/>
              </a:solidFill>
            </a:endParaRPr>
          </a:p>
        </p:txBody>
      </p:sp>
    </p:spTree>
    <p:extLst>
      <p:ext uri="{BB962C8B-B14F-4D97-AF65-F5344CB8AC3E}">
        <p14:creationId xmlns:p14="http://schemas.microsoft.com/office/powerpoint/2010/main" val="26042756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733440" y="6464295"/>
            <a:ext cx="1388046" cy="376667"/>
          </a:xfrm>
        </p:spPr>
        <p:txBody>
          <a:bodyPr/>
          <a:lstStyle/>
          <a:p>
            <a:fld id="{0C913308-F349-4B6D-A68A-DD1791B4A57B}" type="slidenum">
              <a:rPr lang="en-US" altLang="zh-CN" b="1" smtClean="0">
                <a:solidFill>
                  <a:prstClr val="black">
                    <a:tint val="75000"/>
                  </a:prstClr>
                </a:solidFill>
              </a:rPr>
              <a:t>9</a:t>
            </a:fld>
            <a:endParaRPr lang="en-US" altLang="zh-CN" b="1" dirty="0">
              <a:solidFill>
                <a:prstClr val="black">
                  <a:tint val="75000"/>
                </a:prstClr>
              </a:solidFill>
            </a:endParaRPr>
          </a:p>
        </p:txBody>
      </p:sp>
      <p:sp>
        <p:nvSpPr>
          <p:cNvPr id="3" name="标题 2">
            <a:extLst>
              <a:ext uri="{FF2B5EF4-FFF2-40B4-BE49-F238E27FC236}">
                <a16:creationId xmlns:a16="http://schemas.microsoft.com/office/drawing/2014/main" id="{97D8B253-DD2B-477B-81FD-3E07A44FF4D9}"/>
              </a:ext>
            </a:extLst>
          </p:cNvPr>
          <p:cNvSpPr txBox="1"/>
          <p:nvPr/>
        </p:nvSpPr>
        <p:spPr>
          <a:xfrm>
            <a:off x="1979712" y="404664"/>
            <a:ext cx="6635080" cy="621367"/>
          </a:xfrm>
          <a:prstGeom prst="rect">
            <a:avLst/>
          </a:prstGeom>
        </p:spPr>
        <p:txBody>
          <a:bodyPr>
            <a:noAutofit/>
          </a:bodyPr>
          <a:lstStyle>
            <a:lvl1pPr algn="l" rtl="0" eaLnBrk="0" fontAlgn="base" hangingPunct="0">
              <a:spcBef>
                <a:spcPct val="0"/>
              </a:spcBef>
              <a:spcAft>
                <a:spcPct val="0"/>
              </a:spcAft>
              <a:defRPr lang="zh-CN" altLang="en-US" sz="2800" b="1" kern="1200" dirty="0">
                <a:solidFill>
                  <a:schemeClr val="tx1">
                    <a:lumMod val="65000"/>
                    <a:lumOff val="35000"/>
                  </a:schemeClr>
                </a:solidFill>
                <a:latin typeface="微软雅黑" panose="020B0503020204020204" pitchFamily="34" charset="-122"/>
                <a:ea typeface="微软雅黑" panose="020B0503020204020204" pitchFamily="34" charset="-122"/>
                <a:cs typeface="+mn-cs"/>
              </a:defRPr>
            </a:lvl1pPr>
            <a:lvl2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800" b="1">
                <a:solidFill>
                  <a:schemeClr val="bg1"/>
                </a:solidFill>
                <a:latin typeface="Arial" panose="020B0604020202020204" pitchFamily="34" charset="0"/>
                <a:ea typeface="微软雅黑" panose="020B0503020204020204" pitchFamily="34" charset="-122"/>
              </a:defRPr>
            </a:lvl9pPr>
          </a:lstStyle>
          <a:p>
            <a:pPr>
              <a:defRPr/>
            </a:pPr>
            <a:r>
              <a:rPr lang="en-US" altLang="zh-CN" sz="3100" dirty="0">
                <a:solidFill>
                  <a:srgbClr val="000000"/>
                </a:solidFill>
              </a:rPr>
              <a:t>2</a:t>
            </a:r>
            <a:r>
              <a:rPr lang="en-US" sz="3100" dirty="0">
                <a:solidFill>
                  <a:srgbClr val="000000"/>
                </a:solidFill>
              </a:rPr>
              <a:t>.</a:t>
            </a:r>
            <a:r>
              <a:rPr lang="zh-CN" altLang="en-US" sz="3100" dirty="0">
                <a:solidFill>
                  <a:srgbClr val="000000"/>
                </a:solidFill>
              </a:rPr>
              <a:t>需求分析</a:t>
            </a:r>
            <a:br>
              <a:rPr sz="3100" dirty="0">
                <a:solidFill>
                  <a:srgbClr val="000000"/>
                </a:solidFill>
              </a:rPr>
            </a:br>
            <a:endParaRPr sz="3100" dirty="0">
              <a:solidFill>
                <a:sysClr val="windowText" lastClr="000000">
                  <a:lumMod val="65000"/>
                  <a:lumOff val="35000"/>
                </a:sysClr>
              </a:solidFill>
            </a:endParaRPr>
          </a:p>
        </p:txBody>
      </p:sp>
      <p:pic>
        <p:nvPicPr>
          <p:cNvPr id="2050" name="Picture 2">
            <a:extLst>
              <a:ext uri="{FF2B5EF4-FFF2-40B4-BE49-F238E27FC236}">
                <a16:creationId xmlns:a16="http://schemas.microsoft.com/office/drawing/2014/main" id="{8F332D22-FF69-47ED-A084-99BCF4086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196721"/>
            <a:ext cx="6096000" cy="2371725"/>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58111CC9-FFF0-4544-8E19-8067BF9C0216}"/>
              </a:ext>
            </a:extLst>
          </p:cNvPr>
          <p:cNvSpPr txBox="1"/>
          <p:nvPr/>
        </p:nvSpPr>
        <p:spPr>
          <a:xfrm>
            <a:off x="467544" y="1435107"/>
            <a:ext cx="7632848" cy="253595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b="0" i="0" dirty="0">
                <a:solidFill>
                  <a:srgbClr val="333333"/>
                </a:solidFill>
                <a:effectLst/>
                <a:latin typeface="arial" panose="020B0604020202020204" pitchFamily="34" charset="0"/>
              </a:rPr>
              <a:t>5</a:t>
            </a:r>
            <a:r>
              <a:rPr lang="zh-CN" altLang="en-US" b="0" i="0" dirty="0">
                <a:solidFill>
                  <a:srgbClr val="333333"/>
                </a:solidFill>
                <a:effectLst/>
                <a:latin typeface="arial" panose="020B0604020202020204" pitchFamily="34" charset="0"/>
              </a:rPr>
              <a:t>月</a:t>
            </a:r>
            <a:r>
              <a:rPr lang="en-US" altLang="zh-CN" b="0" i="0" dirty="0">
                <a:solidFill>
                  <a:srgbClr val="333333"/>
                </a:solidFill>
                <a:effectLst/>
                <a:latin typeface="arial" panose="020B0604020202020204" pitchFamily="34" charset="0"/>
              </a:rPr>
              <a:t>28</a:t>
            </a:r>
            <a:r>
              <a:rPr lang="zh-CN" altLang="en-US" b="0" i="0" dirty="0">
                <a:solidFill>
                  <a:srgbClr val="333333"/>
                </a:solidFill>
                <a:effectLst/>
                <a:latin typeface="arial" panose="020B0604020202020204" pitchFamily="34" charset="0"/>
              </a:rPr>
              <a:t>日，国家药品监督管理局发布关于更新化妆品禁用原料目录的公告（</a:t>
            </a:r>
            <a:r>
              <a:rPr lang="en-US" altLang="zh-CN" b="0" i="0" dirty="0">
                <a:solidFill>
                  <a:srgbClr val="333333"/>
                </a:solidFill>
                <a:effectLst/>
                <a:latin typeface="arial" panose="020B0604020202020204" pitchFamily="34" charset="0"/>
              </a:rPr>
              <a:t>2021</a:t>
            </a:r>
            <a:r>
              <a:rPr lang="zh-CN" altLang="en-US" b="0" i="0" dirty="0">
                <a:solidFill>
                  <a:srgbClr val="333333"/>
                </a:solidFill>
                <a:effectLst/>
                <a:latin typeface="arial" panose="020B0604020202020204" pitchFamily="34" charset="0"/>
              </a:rPr>
              <a:t>年第</a:t>
            </a:r>
            <a:r>
              <a:rPr lang="en-US" altLang="zh-CN" b="0" i="0" dirty="0">
                <a:solidFill>
                  <a:srgbClr val="333333"/>
                </a:solidFill>
                <a:effectLst/>
                <a:latin typeface="arial" panose="020B0604020202020204" pitchFamily="34" charset="0"/>
              </a:rPr>
              <a:t>74</a:t>
            </a:r>
            <a:r>
              <a:rPr lang="zh-CN" altLang="en-US" b="0" i="0" dirty="0">
                <a:solidFill>
                  <a:srgbClr val="333333"/>
                </a:solidFill>
                <a:effectLst/>
                <a:latin typeface="arial" panose="020B0604020202020204" pitchFamily="34" charset="0"/>
              </a:rPr>
              <a:t>号）。</a:t>
            </a:r>
            <a:endParaRPr lang="en-US" altLang="zh-CN" b="0" i="0" dirty="0">
              <a:solidFill>
                <a:srgbClr val="333333"/>
              </a:solidFill>
              <a:effectLst/>
              <a:latin typeface="arial" panose="020B0604020202020204" pitchFamily="34" charset="0"/>
            </a:endParaRPr>
          </a:p>
          <a:p>
            <a:pPr marL="285750" indent="-285750">
              <a:lnSpc>
                <a:spcPct val="150000"/>
              </a:lnSpc>
              <a:buFont typeface="Wingdings" panose="05000000000000000000" pitchFamily="2" charset="2"/>
              <a:buChar char="Ø"/>
            </a:pPr>
            <a:r>
              <a:rPr lang="zh-CN" altLang="en-US" b="0" i="0" dirty="0">
                <a:solidFill>
                  <a:srgbClr val="333333"/>
                </a:solidFill>
                <a:effectLst/>
                <a:latin typeface="arial" panose="020B0604020202020204" pitchFamily="34" charset="0"/>
              </a:rPr>
              <a:t>根据</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化妆品禁用原料目录</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显示，大麻二酚将被禁止。</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化妆品禁用植（动）物原料目录</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也包括了大麻（</a:t>
            </a:r>
            <a:r>
              <a:rPr lang="en-US" altLang="zh-CN" b="0" i="0" dirty="0">
                <a:solidFill>
                  <a:srgbClr val="333333"/>
                </a:solidFill>
                <a:effectLst/>
                <a:latin typeface="arial" panose="020B0604020202020204" pitchFamily="34" charset="0"/>
              </a:rPr>
              <a:t>CANNABIS SATIVA</a:t>
            </a:r>
            <a:r>
              <a:rPr lang="zh-CN" altLang="en-US" b="0" i="0" dirty="0">
                <a:solidFill>
                  <a:srgbClr val="333333"/>
                </a:solidFill>
                <a:effectLst/>
                <a:latin typeface="arial" panose="020B0604020202020204" pitchFamily="34" charset="0"/>
              </a:rPr>
              <a:t>）仁果、大麻（</a:t>
            </a:r>
            <a:r>
              <a:rPr lang="en-US" altLang="zh-CN" b="0" i="0" dirty="0">
                <a:solidFill>
                  <a:srgbClr val="333333"/>
                </a:solidFill>
                <a:effectLst/>
                <a:latin typeface="arial" panose="020B0604020202020204" pitchFamily="34" charset="0"/>
              </a:rPr>
              <a:t>CANNABIS SATIVA</a:t>
            </a:r>
            <a:r>
              <a:rPr lang="zh-CN" altLang="en-US" b="0" i="0" dirty="0">
                <a:solidFill>
                  <a:srgbClr val="333333"/>
                </a:solidFill>
                <a:effectLst/>
                <a:latin typeface="arial" panose="020B0604020202020204" pitchFamily="34" charset="0"/>
              </a:rPr>
              <a:t>）籽油和大麻（</a:t>
            </a:r>
            <a:r>
              <a:rPr lang="en-US" altLang="zh-CN" b="0" i="0" dirty="0">
                <a:solidFill>
                  <a:srgbClr val="333333"/>
                </a:solidFill>
                <a:effectLst/>
                <a:latin typeface="arial" panose="020B0604020202020204" pitchFamily="34" charset="0"/>
              </a:rPr>
              <a:t>CANNABIS SATIVA</a:t>
            </a:r>
            <a:r>
              <a:rPr lang="zh-CN" altLang="en-US" b="0" i="0" dirty="0">
                <a:solidFill>
                  <a:srgbClr val="333333"/>
                </a:solidFill>
                <a:effectLst/>
                <a:latin typeface="arial" panose="020B0604020202020204" pitchFamily="34" charset="0"/>
              </a:rPr>
              <a:t>）叶提取物。</a:t>
            </a:r>
            <a:endParaRPr lang="zh-CN" altLang="en-US" dirty="0"/>
          </a:p>
        </p:txBody>
      </p:sp>
    </p:spTree>
    <p:extLst>
      <p:ext uri="{BB962C8B-B14F-4D97-AF65-F5344CB8AC3E}">
        <p14:creationId xmlns:p14="http://schemas.microsoft.com/office/powerpoint/2010/main" val="559317188"/>
      </p:ext>
    </p:extLst>
  </p:cSld>
  <p:clrMapOvr>
    <a:masterClrMapping/>
  </p:clrMapOvr>
  <p:transition/>
</p:sld>
</file>

<file path=ppt/theme/theme1.xml><?xml version="1.0" encoding="utf-8"?>
<a:theme xmlns:a="http://schemas.openxmlformats.org/drawingml/2006/main" name="1_Office 主题​​">
  <a:themeElements>
    <a:clrScheme name="自定义 4">
      <a:dk1>
        <a:sysClr val="windowText" lastClr="000000"/>
      </a:dk1>
      <a:lt1>
        <a:sysClr val="window" lastClr="FFFFFF"/>
      </a:lt1>
      <a:dk2>
        <a:srgbClr val="000000"/>
      </a:dk2>
      <a:lt2>
        <a:srgbClr val="EEECE1"/>
      </a:lt2>
      <a:accent1>
        <a:srgbClr val="0065B0"/>
      </a:accent1>
      <a:accent2>
        <a:srgbClr val="00B0F0"/>
      </a:accent2>
      <a:accent3>
        <a:srgbClr val="0084B4"/>
      </a:accent3>
      <a:accent4>
        <a:srgbClr val="92D050"/>
      </a:accent4>
      <a:accent5>
        <a:srgbClr val="FFC000"/>
      </a:accent5>
      <a:accent6>
        <a:srgbClr val="FF0000"/>
      </a:accent6>
      <a:hlink>
        <a:srgbClr val="0000FF"/>
      </a:hlink>
      <a:folHlink>
        <a:srgbClr val="595959"/>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1ACBE"/>
        </a:solidFill>
        <a:ln w="22225">
          <a:gradFill flip="none" rotWithShape="1">
            <a:gsLst>
              <a:gs pos="0">
                <a:schemeClr val="bg1">
                  <a:lumMod val="75000"/>
                </a:schemeClr>
              </a:gs>
              <a:gs pos="100000">
                <a:schemeClr val="bg1"/>
              </a:gs>
            </a:gsLst>
            <a:lin ang="2700000" scaled="1"/>
            <a:tileRect/>
          </a:gradFill>
        </a:ln>
        <a:effectLst>
          <a:innerShdw blurRad="88900" dist="38100" dir="13500000">
            <a:prstClr val="black">
              <a:alpha val="50000"/>
            </a:prstClr>
          </a:innerShdw>
        </a:effectLst>
      </a:spPr>
      <a:bodyPr rtlCol="0" anchor="ctr"/>
      <a:lstStyle>
        <a:defPPr algn="ctr">
          <a:defRPr sz="1200" dirty="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2805</TotalTime>
  <Words>1934</Words>
  <Application>Microsoft Office PowerPoint</Application>
  <PresentationFormat>全屏显示(4:3)</PresentationFormat>
  <Paragraphs>658</Paragraphs>
  <Slides>38</Slides>
  <Notes>3</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51" baseType="lpstr">
      <vt:lpstr>Montserrat</vt:lpstr>
      <vt:lpstr>robotomedium</vt:lpstr>
      <vt:lpstr>等线</vt:lpstr>
      <vt:lpstr>宋体</vt:lpstr>
      <vt:lpstr>微软雅黑</vt:lpstr>
      <vt:lpstr>arial</vt:lpstr>
      <vt:lpstr>arial</vt:lpstr>
      <vt:lpstr>Calibri</vt:lpstr>
      <vt:lpstr>Impact</vt:lpstr>
      <vt:lpstr>Times New Roman</vt:lpstr>
      <vt:lpstr>Wingdings</vt:lpstr>
      <vt:lpstr>1_Office 主题​​</vt:lpstr>
      <vt:lpstr>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dc:title>
  <dc:creator>初侨</dc:creator>
  <cp:lastModifiedBy>刘宏超</cp:lastModifiedBy>
  <cp:revision>1137</cp:revision>
  <dcterms:created xsi:type="dcterms:W3CDTF">2017-03-10T01:29:00Z</dcterms:created>
  <dcterms:modified xsi:type="dcterms:W3CDTF">2021-08-05T01:41:20Z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